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4"/>
    <p:sldMasterId id="2147483648" r:id="rId5"/>
  </p:sldMasterIdLst>
  <p:notesMasterIdLst>
    <p:notesMasterId r:id="rId26"/>
  </p:notesMasterIdLst>
  <p:sldIdLst>
    <p:sldId id="276" r:id="rId6"/>
    <p:sldId id="277" r:id="rId7"/>
    <p:sldId id="279" r:id="rId8"/>
    <p:sldId id="278" r:id="rId9"/>
    <p:sldId id="282" r:id="rId10"/>
    <p:sldId id="285" r:id="rId11"/>
    <p:sldId id="286" r:id="rId12"/>
    <p:sldId id="287" r:id="rId13"/>
    <p:sldId id="291" r:id="rId14"/>
    <p:sldId id="292" r:id="rId15"/>
    <p:sldId id="294" r:id="rId16"/>
    <p:sldId id="293" r:id="rId17"/>
    <p:sldId id="299" r:id="rId18"/>
    <p:sldId id="295" r:id="rId19"/>
    <p:sldId id="290" r:id="rId20"/>
    <p:sldId id="297" r:id="rId21"/>
    <p:sldId id="296" r:id="rId22"/>
    <p:sldId id="298" r:id="rId23"/>
    <p:sldId id="288" r:id="rId24"/>
    <p:sldId id="30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4D2D"/>
    <a:srgbClr val="0D69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3" autoAdjust="0"/>
    <p:restoredTop sz="94667" autoAdjust="0"/>
  </p:normalViewPr>
  <p:slideViewPr>
    <p:cSldViewPr snapToGrid="0">
      <p:cViewPr varScale="1">
        <p:scale>
          <a:sx n="106" d="100"/>
          <a:sy n="106" d="100"/>
        </p:scale>
        <p:origin x="144" y="2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3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aacson Philippa, Elaine M" userId="af0e1c49-44ee-4e41-8f49-e1a6b7c1887b" providerId="ADAL" clId="{10098267-44DC-4E54-8755-1C0FCAA79741}"/>
    <pc:docChg chg="modSld">
      <pc:chgData name="Isaacson Philippa, Elaine M" userId="af0e1c49-44ee-4e41-8f49-e1a6b7c1887b" providerId="ADAL" clId="{10098267-44DC-4E54-8755-1C0FCAA79741}" dt="2022-06-01T17:28:00.268" v="29" actId="6549"/>
      <pc:docMkLst>
        <pc:docMk/>
      </pc:docMkLst>
      <pc:sldChg chg="modSp">
        <pc:chgData name="Isaacson Philippa, Elaine M" userId="af0e1c49-44ee-4e41-8f49-e1a6b7c1887b" providerId="ADAL" clId="{10098267-44DC-4E54-8755-1C0FCAA79741}" dt="2022-06-01T17:18:46.028" v="28" actId="20577"/>
        <pc:sldMkLst>
          <pc:docMk/>
          <pc:sldMk cId="2789834967" sldId="287"/>
        </pc:sldMkLst>
        <pc:spChg chg="mod">
          <ac:chgData name="Isaacson Philippa, Elaine M" userId="af0e1c49-44ee-4e41-8f49-e1a6b7c1887b" providerId="ADAL" clId="{10098267-44DC-4E54-8755-1C0FCAA79741}" dt="2022-06-01T17:18:46.028" v="28" actId="20577"/>
          <ac:spMkLst>
            <pc:docMk/>
            <pc:sldMk cId="2789834967" sldId="287"/>
            <ac:spMk id="5" creationId="{A23650AB-A769-403E-8F6C-FC260FC97607}"/>
          </ac:spMkLst>
        </pc:spChg>
      </pc:sldChg>
      <pc:sldChg chg="modSp">
        <pc:chgData name="Isaacson Philippa, Elaine M" userId="af0e1c49-44ee-4e41-8f49-e1a6b7c1887b" providerId="ADAL" clId="{10098267-44DC-4E54-8755-1C0FCAA79741}" dt="2022-06-01T17:28:00.268" v="29" actId="6549"/>
        <pc:sldMkLst>
          <pc:docMk/>
          <pc:sldMk cId="1707201354" sldId="290"/>
        </pc:sldMkLst>
        <pc:spChg chg="mod">
          <ac:chgData name="Isaacson Philippa, Elaine M" userId="af0e1c49-44ee-4e41-8f49-e1a6b7c1887b" providerId="ADAL" clId="{10098267-44DC-4E54-8755-1C0FCAA79741}" dt="2022-06-01T17:28:00.268" v="29" actId="6549"/>
          <ac:spMkLst>
            <pc:docMk/>
            <pc:sldMk cId="1707201354" sldId="290"/>
            <ac:spMk id="5" creationId="{3AA27B18-DAEA-429D-B5CE-4746D452D7B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A3EA7-9C30-465F-856C-D71DA0D4FE2F}" type="datetimeFigureOut">
              <a:t>6/1/2022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BE1A24-E386-451B-A3BF-1D3AEE676B7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89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54E2E7FD-28A8-DA13-AFC2-7EBDE56CA4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48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901CB-9A1A-2D43-AF64-A16A512F62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6BF1D-8064-C747-BD3C-BB571CDAA1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092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DBAC6F-F729-6F43-9A73-D2F471F16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092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6763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450BA-AB7C-154B-97EE-77D4959BAB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3770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603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CAC39-8128-9F41-B41E-41E5171B70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8EECA-3C4E-7946-9D40-D489E3FB4E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91FC69-796C-8C49-9607-08A2CEA62D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1439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8F7A833-7C35-E8FA-A972-9398FB9438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D48B03D-ED53-4763-7ECB-380770211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80" y="365125"/>
            <a:ext cx="8783320" cy="437959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4841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8F7A833-7C35-E8FA-A972-9398FB9438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D48B03D-ED53-4763-7ECB-380770211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020BAB6-4518-74EF-1FFA-E3B97540CE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83840" y="1825625"/>
            <a:ext cx="8569960" cy="33458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6839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E9557B6-7851-B126-18F0-3FF2A2B718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18B4C1C-5EE0-8E72-AD8C-1ED4C6435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BEFD4D9-8028-FAD2-C548-DDD09261A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83840" y="1825625"/>
            <a:ext cx="8569960" cy="33458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4008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D6B244A-3F55-2D92-9F49-78D5B9176A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A33C6A8-817B-99A8-5A7B-A34D82526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F23F77-2CC5-E2F5-60F3-FBDD1AAB4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83840" y="1825625"/>
            <a:ext cx="8569960" cy="33458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5774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355354C-9876-F886-9BBE-B729AED129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B045549-3734-CE95-7955-F12F1F30C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FBEA00-CE7C-2812-1188-43D56F25E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83840" y="1825625"/>
            <a:ext cx="8569960" cy="33458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797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B0344-A632-9F49-A8D4-9FF6789584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67A659-E34D-7545-A93D-510E1F9611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79346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CDAF2-1261-D84F-8107-442D10CBD6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4A5D1-B327-EC49-B90F-630C49A80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092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4253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F75E9-87F2-2B42-9364-66B33DF86B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43CE19-82D1-8A44-B419-A81CBA3EC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08578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7925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8.emf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5CA8AB-4894-49B8-CF51-BDDB5CBEF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A7B28-C33D-4150-D4F3-0CBE23618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BB389-3DB0-EC52-D4AD-EF58DA0BB7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184B7-7429-2047-8455-D9232F391F37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A85A7-79F8-64E4-61E8-0244FF49E6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86FAB-E7AE-76AD-8B42-AEF53A7FD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430F9-338E-3542-95B6-E432A4B09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96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9" r:id="rId2"/>
    <p:sldLayoutId id="2147483667" r:id="rId3"/>
    <p:sldLayoutId id="2147483670" r:id="rId4"/>
    <p:sldLayoutId id="2147483671" r:id="rId5"/>
    <p:sldLayoutId id="214748367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D693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910F86-046D-0E4E-8CB7-28BBC9D5DEB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590800" y="-1"/>
            <a:ext cx="6858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B0009E-3B62-5946-9505-DC26DD9F8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6D13F-8EE9-7140-8651-24DC5638C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71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79CE7-74AE-EB48-882D-2F56B60032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0EB93-93E5-7B4C-A500-2C969D49DF39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EEFAC-7B74-EF44-BD9F-A11ACB2C42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7C463-5ECA-904E-81AB-EF5713B479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26F22-7BD5-6741-A575-0C967437876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25339B-65DC-1C48-9748-3143D0365804}"/>
              </a:ext>
            </a:extLst>
          </p:cNvPr>
          <p:cNvSpPr/>
          <p:nvPr userDrawn="1"/>
        </p:nvSpPr>
        <p:spPr>
          <a:xfrm>
            <a:off x="0" y="5933660"/>
            <a:ext cx="12192000" cy="924339"/>
          </a:xfrm>
          <a:prstGeom prst="rect">
            <a:avLst/>
          </a:prstGeom>
          <a:solidFill>
            <a:srgbClr val="276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36A7FB-5278-1D45-AE82-15E67AC3B9E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01651" y="5974999"/>
            <a:ext cx="2546195" cy="8416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B31EB3-69DA-B944-B319-75DD00444D3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610600" y="6016163"/>
            <a:ext cx="3378046" cy="75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2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5E5E5E"/>
          </a:solidFill>
          <a:latin typeface="Arial Narrow" panose="020B0604020202020204" pitchFamily="34" charset="0"/>
          <a:ea typeface="+mj-ea"/>
          <a:cs typeface="Arial Narrow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E5E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E5E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E5E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E5E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E5E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se.org/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86A07-6200-2F8D-A812-B0A18A859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Study Abroad</a:t>
            </a:r>
          </a:p>
        </p:txBody>
      </p:sp>
    </p:spTree>
    <p:extLst>
      <p:ext uri="{BB962C8B-B14F-4D97-AF65-F5344CB8AC3E}">
        <p14:creationId xmlns:p14="http://schemas.microsoft.com/office/powerpoint/2010/main" val="3095511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C5006DA-B63C-462C-BC44-CABF4709BC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3498850" cy="446314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Based</a:t>
            </a: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903168-D336-443F-925D-258F2686F2D5}"/>
              </a:ext>
            </a:extLst>
          </p:cNvPr>
          <p:cNvSpPr txBox="1"/>
          <p:nvPr/>
        </p:nvSpPr>
        <p:spPr>
          <a:xfrm>
            <a:off x="105786" y="5754346"/>
            <a:ext cx="2604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Semester at </a:t>
            </a:r>
          </a:p>
          <a:p>
            <a:r>
              <a:rPr lang="en-US" dirty="0"/>
              <a:t>UW River Falls program in Edinburgh Scotland</a:t>
            </a:r>
          </a:p>
        </p:txBody>
      </p:sp>
      <p:pic>
        <p:nvPicPr>
          <p:cNvPr id="6" name="Picture 2" descr="Scotland-2016-Aerial-Newbattle Abbey 03.jpg">
            <a:extLst>
              <a:ext uri="{FF2B5EF4-FFF2-40B4-BE49-F238E27FC236}">
                <a16:creationId xmlns:a16="http://schemas.microsoft.com/office/drawing/2014/main" id="{2655BC46-958A-4AB2-9F06-8705FC303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816028" y="0"/>
            <a:ext cx="93888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066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E66423-4FE2-4DBD-A6BD-1934B01C8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8"/>
            <a:ext cx="12192000" cy="698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39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C5006DA-B63C-462C-BC44-CABF4709BC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3498850" cy="446314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Based</a:t>
            </a: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903168-D336-443F-925D-258F2686F2D5}"/>
              </a:ext>
            </a:extLst>
          </p:cNvPr>
          <p:cNvSpPr txBox="1"/>
          <p:nvPr/>
        </p:nvSpPr>
        <p:spPr>
          <a:xfrm>
            <a:off x="184411" y="5700025"/>
            <a:ext cx="2604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Hessen Germany 4-week summer program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F7D38D-AC6B-4A65-8108-9AE446CFD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572" y="0"/>
            <a:ext cx="9415032" cy="552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19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C5006DA-B63C-462C-BC44-CABF4709BC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3498850" cy="446314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Based</a:t>
            </a: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903168-D336-443F-925D-258F2686F2D5}"/>
              </a:ext>
            </a:extLst>
          </p:cNvPr>
          <p:cNvSpPr txBox="1"/>
          <p:nvPr/>
        </p:nvSpPr>
        <p:spPr>
          <a:xfrm>
            <a:off x="184411" y="5700025"/>
            <a:ext cx="2604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Costa Rica </a:t>
            </a:r>
          </a:p>
          <a:p>
            <a:r>
              <a:rPr lang="en-US" dirty="0"/>
              <a:t>4-week Summer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67C174-3E26-4BAC-8D96-89CCAF58C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61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8E69BD-55FC-4E20-8F33-B6DC27B65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7" y="9152"/>
            <a:ext cx="11051877" cy="554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15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6E3D35-E7C1-46DE-A43A-7835A0FEB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pay for Study Abroad?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A27B18-DAEA-429D-B5CE-4746D452D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83840" y="1825625"/>
            <a:ext cx="9076200" cy="364266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Financial Aid </a:t>
            </a:r>
          </a:p>
          <a:p>
            <a:pPr marL="914400" lvl="1" indent="-514350"/>
            <a:r>
              <a:rPr lang="en-US" dirty="0"/>
              <a:t>Federal &amp; State Financial Aid applies to study abroad.</a:t>
            </a:r>
          </a:p>
          <a:p>
            <a:pPr marL="914400" lvl="1" indent="-514350"/>
            <a:r>
              <a:rPr lang="en-US" dirty="0"/>
              <a:t>Wisconsin Study Abroad Grant - qualified WI residents </a:t>
            </a:r>
            <a:r>
              <a:rPr lang="en-US" u="sng" dirty="0"/>
              <a:t>additional</a:t>
            </a:r>
            <a:r>
              <a:rPr lang="en-US" dirty="0"/>
              <a:t> aid of $500-$2000 </a:t>
            </a:r>
          </a:p>
          <a:p>
            <a:pPr marL="914400" lvl="1" indent="-514350"/>
            <a:r>
              <a:rPr lang="en-US" dirty="0"/>
              <a:t>Gilman Summer/Semester Abroad Scholarships awards hundreds of grants to Pell Grant recipients (up to $</a:t>
            </a:r>
            <a:r>
              <a:rPr lang="en-US"/>
              <a:t>5,000).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201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6E3D35-E7C1-46DE-A43A-7835A0FEB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pay for Study Abroad?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A27B18-DAEA-429D-B5CE-4746D452D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83840" y="1825625"/>
            <a:ext cx="9076200" cy="364266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/>
              <a:t>Choose Affordable Locations- Not all are expensive</a:t>
            </a:r>
          </a:p>
          <a:p>
            <a:pPr lvl="1"/>
            <a:r>
              <a:rPr lang="en-US" dirty="0"/>
              <a:t>Affordable choices are listed on the study abroad site</a:t>
            </a:r>
          </a:p>
          <a:p>
            <a:pPr lvl="1"/>
            <a:r>
              <a:rPr lang="en-US" dirty="0"/>
              <a:t>Consider shorter programs (Summer, Winterim or Trimester)</a:t>
            </a:r>
          </a:p>
          <a:p>
            <a:pPr lvl="1"/>
            <a:r>
              <a:rPr lang="en-US" dirty="0"/>
              <a:t>If you are not a resident of WI, some semester programs may be more affordable than UWP non-resident tuition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Don’t wait too long to make an appointment!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Save your General Education requirements for Study Abroad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49216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DF853-127C-4DEB-BBA2-29AEB6684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>
                <a:latin typeface="Broadway" panose="04040905080B02020502" pitchFamily="82" charset="0"/>
              </a:rPr>
              <a:t>NEWSFLASH! A Third Option! 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FFC000"/>
                </a:solidFill>
              </a:rPr>
              <a:t>NSE: Our newest Study Away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33AF38-1A24-449C-BDB1-9530084B8A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40"/>
          <a:stretch/>
        </p:blipFill>
        <p:spPr>
          <a:xfrm>
            <a:off x="0" y="1690689"/>
            <a:ext cx="12355286" cy="626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48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4F37C-06A6-4E1F-AE1B-D220E2FDC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6" y="365125"/>
            <a:ext cx="12104914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National Student Exchange offers a </a:t>
            </a:r>
            <a:r>
              <a:rPr lang="en-US" dirty="0">
                <a:solidFill>
                  <a:srgbClr val="C00000"/>
                </a:solidFill>
              </a:rPr>
              <a:t>Semester</a:t>
            </a:r>
            <a:r>
              <a:rPr lang="en-US" dirty="0"/>
              <a:t> in a US/Canadian College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33E68-745A-4CE4-B4FC-C11D9B52C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69571" y="1825625"/>
            <a:ext cx="9884229" cy="36607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Pay Parkside tuition – Receive Parkside Financial Aid!</a:t>
            </a:r>
          </a:p>
          <a:p>
            <a:r>
              <a:rPr lang="en-US" dirty="0"/>
              <a:t>Select a school in Florida, Alaska, New York or Puerto Rico</a:t>
            </a:r>
          </a:p>
          <a:p>
            <a:pPr lvl="1"/>
            <a:r>
              <a:rPr lang="en-US" dirty="0"/>
              <a:t>or 170 other locations!</a:t>
            </a:r>
          </a:p>
          <a:p>
            <a:r>
              <a:rPr lang="en-US" dirty="0"/>
              <a:t>Perform research in a large city or study in a remote research station in a US-National Park</a:t>
            </a:r>
          </a:p>
          <a:p>
            <a:r>
              <a:rPr lang="en-US" dirty="0"/>
              <a:t>Attend a historically black college/university or a Spanish-speaking institution</a:t>
            </a:r>
          </a:p>
          <a:p>
            <a:r>
              <a:rPr lang="en-US" dirty="0"/>
              <a:t>Explore </a:t>
            </a:r>
            <a:r>
              <a:rPr lang="en-US" dirty="0">
                <a:hlinkClick r:id="rId2"/>
              </a:rPr>
              <a:t>www.NSE.org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1513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C655D-C0AB-486D-87B0-EF14F402B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Want to learn more about </a:t>
            </a:r>
            <a:br>
              <a:rPr lang="en-US" dirty="0"/>
            </a:br>
            <a:r>
              <a:rPr lang="en-US" dirty="0"/>
              <a:t>Parkside Study Abroad?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0D760-F53C-46FE-9212-8DC52DCE16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800" y="2111829"/>
            <a:ext cx="11125199" cy="30596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Explore the Parkside study abroad website:  </a:t>
            </a:r>
            <a:r>
              <a:rPr lang="en-US" b="1" dirty="0">
                <a:solidFill>
                  <a:srgbClr val="C00000"/>
                </a:solidFill>
              </a:rPr>
              <a:t>uwp.edu/</a:t>
            </a:r>
            <a:r>
              <a:rPr lang="en-US" b="1" dirty="0" err="1">
                <a:solidFill>
                  <a:srgbClr val="C00000"/>
                </a:solidFill>
              </a:rPr>
              <a:t>studyabroad</a:t>
            </a:r>
            <a:endParaRPr lang="en-US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/>
              <a:t>Make an appointment to:</a:t>
            </a:r>
          </a:p>
          <a:p>
            <a:pPr lvl="1"/>
            <a:r>
              <a:rPr lang="en-US" dirty="0"/>
              <a:t>Discuss and explore different programs</a:t>
            </a:r>
          </a:p>
          <a:p>
            <a:pPr lvl="2"/>
            <a:r>
              <a:rPr lang="en-US" dirty="0"/>
              <a:t>Find a program that you will remember for a lifetime!</a:t>
            </a:r>
          </a:p>
          <a:p>
            <a:pPr lvl="1"/>
            <a:r>
              <a:rPr lang="en-US" dirty="0"/>
              <a:t>Prepare academically: </a:t>
            </a:r>
          </a:p>
          <a:p>
            <a:pPr lvl="2"/>
            <a:r>
              <a:rPr lang="en-US" dirty="0"/>
              <a:t>Create a study abroad course plan</a:t>
            </a:r>
          </a:p>
          <a:p>
            <a:pPr lvl="1"/>
            <a:r>
              <a:rPr lang="en-US" dirty="0"/>
              <a:t>Prepare financially: </a:t>
            </a:r>
          </a:p>
          <a:p>
            <a:pPr lvl="2"/>
            <a:r>
              <a:rPr lang="en-US" dirty="0"/>
              <a:t>Meet with financial aid – Explore study abroad grants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107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DD895-1ACD-3112-4412-8998F84B2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Why Study Abroad?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3D6283-F67C-25BC-479D-227CE8A891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83840" y="1825625"/>
            <a:ext cx="9266322" cy="334581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Exciting – See the World!</a:t>
            </a:r>
          </a:p>
          <a:p>
            <a:r>
              <a:rPr lang="en-US" dirty="0"/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ccess to new  classes, new instructors and new experiences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Gain global skills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Gain personal insight, self confidence, new interests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Sets your resume apart from others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704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C5808-499C-4F8C-8EE4-D98914502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"/>
            <a:ext cx="3874884" cy="5585989"/>
          </a:xfrm>
        </p:spPr>
        <p:txBody>
          <a:bodyPr>
            <a:noAutofit/>
          </a:bodyPr>
          <a:lstStyle/>
          <a:p>
            <a:br>
              <a:rPr lang="en-US" sz="3600" dirty="0">
                <a:latin typeface="Arial Narrow" panose="020B0606020202030204" pitchFamily="34" charset="0"/>
              </a:rPr>
            </a:b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3 New Ways to Expand</a:t>
            </a:r>
            <a:b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Your World</a:t>
            </a:r>
            <a:br>
              <a:rPr lang="en-US" sz="3600" dirty="0">
                <a:latin typeface="Arial Narrow" panose="020B0606020202030204" pitchFamily="34" charset="0"/>
              </a:rPr>
            </a:br>
            <a:br>
              <a:rPr lang="en-US" sz="2800" dirty="0">
                <a:latin typeface="Arial Narrow" panose="020B0606020202030204" pitchFamily="34" charset="0"/>
              </a:rPr>
            </a:br>
            <a:r>
              <a:rPr lang="en-US" sz="2800" dirty="0">
                <a:latin typeface="Arial Narrow" panose="020B0606020202030204" pitchFamily="34" charset="0"/>
              </a:rPr>
              <a:t>1) Faculty Led programs</a:t>
            </a:r>
            <a:br>
              <a:rPr lang="en-US" sz="2800" dirty="0">
                <a:latin typeface="Arial Narrow" panose="020B0606020202030204" pitchFamily="34" charset="0"/>
              </a:rPr>
            </a:br>
            <a:r>
              <a:rPr lang="en-US" sz="2800" dirty="0">
                <a:latin typeface="Arial Narrow" panose="020B0606020202030204" pitchFamily="34" charset="0"/>
              </a:rPr>
              <a:t>2) University-based   programs</a:t>
            </a:r>
            <a:br>
              <a:rPr lang="en-US" sz="2800" dirty="0">
                <a:latin typeface="Arial Narrow" panose="020B0606020202030204" pitchFamily="34" charset="0"/>
              </a:rPr>
            </a:br>
            <a:r>
              <a:rPr lang="en-US" sz="2800" dirty="0">
                <a:latin typeface="Arial Narrow" panose="020B0606020202030204" pitchFamily="34" charset="0"/>
              </a:rPr>
              <a:t>3) National Student Exchange</a:t>
            </a:r>
            <a:br>
              <a:rPr lang="en-US" sz="3600" dirty="0">
                <a:latin typeface="Arial Narrow" panose="020B0606020202030204" pitchFamily="34" charset="0"/>
              </a:rPr>
            </a:br>
            <a:br>
              <a:rPr lang="en-US" sz="3600" dirty="0">
                <a:latin typeface="Arial Narrow" panose="020B0606020202030204" pitchFamily="34" charset="0"/>
              </a:rPr>
            </a:br>
            <a:br>
              <a:rPr lang="en-US" sz="2400" dirty="0">
                <a:latin typeface="Arial Narrow" panose="020B0606020202030204" pitchFamily="34" charset="0"/>
              </a:rPr>
            </a:br>
            <a:r>
              <a:rPr lang="en-US" sz="2400" dirty="0">
                <a:latin typeface="Arial Narrow" panose="020B0606020202030204" pitchFamily="34" charset="0"/>
              </a:rPr>
              <a:t>www.uwp.edu/studyabroad</a:t>
            </a:r>
            <a:endParaRPr lang="en-US" sz="2800" dirty="0">
              <a:latin typeface="Arial Narrow" panose="020B060602020203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ED42B36-B3CD-4AF3-88B7-B9BE8230FE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874883" y="-1"/>
            <a:ext cx="8317117" cy="547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70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16CD5-F68C-4C4A-A60B-11A0FDD5A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966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 Types of Study Abroad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BA2C5-5E51-4B1D-8DE8-67C4512FC0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829" y="1825625"/>
            <a:ext cx="5094514" cy="1453023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Faculty-Led Programs </a:t>
            </a:r>
          </a:p>
          <a:p>
            <a:pPr marL="457200" lvl="1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Travel with a Professor</a:t>
            </a:r>
          </a:p>
          <a:p>
            <a:pPr marL="457200" lvl="1" indent="0" algn="ctr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(Winterim, Spring Break, Summer)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B596B7-DF15-4287-9614-D13F445E84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8029" y="1825625"/>
            <a:ext cx="6063341" cy="1603375"/>
          </a:xfrm>
        </p:spPr>
        <p:txBody>
          <a:bodyPr>
            <a:normAutofit/>
          </a:bodyPr>
          <a:lstStyle/>
          <a:p>
            <a:pPr marL="400050" lvl="1" indent="0" algn="ctr">
              <a:buNone/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University-Based Programs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Travel to Another University</a:t>
            </a:r>
          </a:p>
          <a:p>
            <a:pPr marL="400050" lvl="1" indent="0" algn="ctr">
              <a:buNone/>
            </a:pPr>
            <a:r>
              <a:rPr lang="en-US" sz="1600" dirty="0"/>
              <a:t>(Summer, Winterim or Semester)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AF8076-C7DC-4709-B912-6050E14DB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91" y="3278648"/>
            <a:ext cx="5067852" cy="3579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3F1F57-3AEB-4522-BF80-A6132BF291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21" r="26402"/>
          <a:stretch/>
        </p:blipFill>
        <p:spPr>
          <a:xfrm>
            <a:off x="6933033" y="3278648"/>
            <a:ext cx="4644476" cy="3579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3892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25BEB-AB33-46FE-90BC-4FC097030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Faculty-Led International Programs</a:t>
            </a:r>
            <a:b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is how it works!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7B434-86C0-4D53-BFAC-E1D42C8058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83839" y="1825625"/>
            <a:ext cx="9140305" cy="3345815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Review upcoming UWP Study Abroad offerings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Apply for the Program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Register for the Parkside Course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Pay fees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Fees usually include: airfare, hotel, tours, activities, and sometimes food.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Travel takes place in Winterim, Summer or Spring Break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Group meets at airport and flies together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999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8FE7CEC-268C-4125-BAED-89521AFD8F9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3498850" y="0"/>
            <a:ext cx="869315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C5006DA-B63C-462C-BC44-CABF4709BC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3498850" cy="4463143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Faculty-Led International Programs</a:t>
            </a: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Travel with a Professor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903168-D336-443F-925D-258F2686F2D5}"/>
              </a:ext>
            </a:extLst>
          </p:cNvPr>
          <p:cNvSpPr txBox="1"/>
          <p:nvPr/>
        </p:nvSpPr>
        <p:spPr>
          <a:xfrm>
            <a:off x="211571" y="6225126"/>
            <a:ext cx="3075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Biology in Costa Rica</a:t>
            </a:r>
          </a:p>
        </p:txBody>
      </p:sp>
    </p:spTree>
    <p:extLst>
      <p:ext uri="{BB962C8B-B14F-4D97-AF65-F5344CB8AC3E}">
        <p14:creationId xmlns:p14="http://schemas.microsoft.com/office/powerpoint/2010/main" val="3758737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C5006DA-B63C-462C-BC44-CABF4709BC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3498850" cy="4463143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Faculty-Led International Programs</a:t>
            </a: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Travel with a Professor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903168-D336-443F-925D-258F2686F2D5}"/>
              </a:ext>
            </a:extLst>
          </p:cNvPr>
          <p:cNvSpPr txBox="1"/>
          <p:nvPr/>
        </p:nvSpPr>
        <p:spPr>
          <a:xfrm>
            <a:off x="211571" y="6225126"/>
            <a:ext cx="3075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Culture in Paris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E8095C-A0EF-4355-9482-0318FF013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07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98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F265BC-041C-46D7-9EF2-60C41398A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91" y="0"/>
            <a:ext cx="10275554" cy="564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94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6B7F5-293D-4B31-A751-AD487A48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Faculty-Led Programs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3650AB-A769-403E-8F6C-FC260FC9760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Spanish in Oaxaca, Mexico (Winterim)</a:t>
            </a:r>
          </a:p>
          <a:p>
            <a:r>
              <a:rPr lang="en-US" dirty="0"/>
              <a:t>Archaeology in Ireland (Summer)</a:t>
            </a:r>
          </a:p>
          <a:p>
            <a:r>
              <a:rPr lang="en-US" dirty="0"/>
              <a:t>Public Health in Rome (Summer)</a:t>
            </a:r>
          </a:p>
          <a:p>
            <a:endParaRPr lang="en-US" dirty="0"/>
          </a:p>
          <a:p>
            <a:r>
              <a:rPr lang="en-US" dirty="0"/>
              <a:t>More coming every day!</a:t>
            </a:r>
          </a:p>
        </p:txBody>
      </p:sp>
    </p:spTree>
    <p:extLst>
      <p:ext uri="{BB962C8B-B14F-4D97-AF65-F5344CB8AC3E}">
        <p14:creationId xmlns:p14="http://schemas.microsoft.com/office/powerpoint/2010/main" val="2789834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25BEB-AB33-46FE-90BC-4FC097030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Based International Programs</a:t>
            </a:r>
            <a:b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This is how it works!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7B434-86C0-4D53-BFAC-E1D42C8058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83839" y="1825625"/>
            <a:ext cx="9343506" cy="3345815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Explore hundreds of programs on the Study Abroad website</a:t>
            </a:r>
          </a:p>
          <a:p>
            <a:r>
              <a:rPr lang="en-US" dirty="0"/>
              <a:t>Programs take place at a University</a:t>
            </a:r>
          </a:p>
          <a:p>
            <a:r>
              <a:rPr lang="en-US" dirty="0"/>
              <a:t>Special coursework in English</a:t>
            </a:r>
          </a:p>
          <a:p>
            <a:r>
              <a:rPr lang="en-US" dirty="0"/>
              <a:t>Summer, Winterim, or Semester in length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208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FAA81D1ABBDD4EA32478B3D746E8E9" ma:contentTypeVersion="6" ma:contentTypeDescription="Create a new document." ma:contentTypeScope="" ma:versionID="5ca01281758757b27ef50fe6b6f15b8d">
  <xsd:schema xmlns:xsd="http://www.w3.org/2001/XMLSchema" xmlns:xs="http://www.w3.org/2001/XMLSchema" xmlns:p="http://schemas.microsoft.com/office/2006/metadata/properties" xmlns:ns2="b492b95c-82f7-449c-a04d-e9c442c5b935" xmlns:ns3="5b669daa-5a39-4616-a10f-0fd78817981b" targetNamespace="http://schemas.microsoft.com/office/2006/metadata/properties" ma:root="true" ma:fieldsID="18aa43897efcdc890815437e0032b094" ns2:_="" ns3:_="">
    <xsd:import namespace="b492b95c-82f7-449c-a04d-e9c442c5b935"/>
    <xsd:import namespace="5b669daa-5a39-4616-a10f-0fd7881798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92b95c-82f7-449c-a04d-e9c442c5b9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669daa-5a39-4616-a10f-0fd78817981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356BC74-EDE3-4989-8D57-F71DE0C7A2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92b95c-82f7-449c-a04d-e9c442c5b935"/>
    <ds:schemaRef ds:uri="5b669daa-5a39-4616-a10f-0fd7881798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AE15570-F64F-4716-9198-C73E50C4000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8E452C-0137-4200-9F07-5E39676366A2}">
  <ds:schemaRefs>
    <ds:schemaRef ds:uri="http://purl.org/dc/dcmitype/"/>
    <ds:schemaRef ds:uri="http://www.w3.org/XML/1998/namespace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5b669daa-5a39-4616-a10f-0fd78817981b"/>
    <ds:schemaRef ds:uri="b492b95c-82f7-449c-a04d-e9c442c5b935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461</Words>
  <Application>Microsoft Office PowerPoint</Application>
  <PresentationFormat>Widescreen</PresentationFormat>
  <Paragraphs>76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Narrow</vt:lpstr>
      <vt:lpstr>Broadway</vt:lpstr>
      <vt:lpstr>Calibri</vt:lpstr>
      <vt:lpstr>Office Theme</vt:lpstr>
      <vt:lpstr>Office Theme</vt:lpstr>
      <vt:lpstr>Study Abroad</vt:lpstr>
      <vt:lpstr>Why Study Abroad?</vt:lpstr>
      <vt:lpstr>2 Types of Study Abroad</vt:lpstr>
      <vt:lpstr>Faculty-Led International Programs This is how it works!</vt:lpstr>
      <vt:lpstr>Faculty-Led International Programs  Travel with a Professor   </vt:lpstr>
      <vt:lpstr>Faculty-Led International Programs  Travel with a Professor   </vt:lpstr>
      <vt:lpstr>PowerPoint Presentation</vt:lpstr>
      <vt:lpstr>Upcoming Faculty-Led Programs</vt:lpstr>
      <vt:lpstr>University Based International Programs This is how it works!</vt:lpstr>
      <vt:lpstr>University Based     </vt:lpstr>
      <vt:lpstr>PowerPoint Presentation</vt:lpstr>
      <vt:lpstr>University Based     </vt:lpstr>
      <vt:lpstr>University Based     </vt:lpstr>
      <vt:lpstr>PowerPoint Presentation</vt:lpstr>
      <vt:lpstr>How to pay for Study Abroad?</vt:lpstr>
      <vt:lpstr>How to pay for Study Abroad?</vt:lpstr>
      <vt:lpstr>NEWSFLASH! A Third Option!   NSE: Our newest Study Away Program</vt:lpstr>
      <vt:lpstr>National Student Exchange offers a Semester in a US/Canadian College</vt:lpstr>
      <vt:lpstr>Want to learn more about  Parkside Study Abroad?</vt:lpstr>
      <vt:lpstr> 3 New Ways to Expand Your World  1) Faculty Led programs 2) University-based   programs 3) National Student Exchange   www.uwp.edu/studyabroad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Sekas, Kim</dc:creator>
  <cp:lastModifiedBy>Isaacson Philippa, Elaine M</cp:lastModifiedBy>
  <cp:revision>25</cp:revision>
  <dcterms:created xsi:type="dcterms:W3CDTF">2022-05-09T12:32:35Z</dcterms:created>
  <dcterms:modified xsi:type="dcterms:W3CDTF">2022-06-01T17:28:05Z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0x010100E2FAA81D1ABBDD4EA32478B3D746E8E9</vt:lpwstr>
  </property>
</Properties>
</file>