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3" r:id="rId6"/>
    <p:sldId id="260" r:id="rId7"/>
    <p:sldId id="261" r:id="rId8"/>
    <p:sldId id="262"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9" autoAdjust="0"/>
    <p:restoredTop sz="94660"/>
  </p:normalViewPr>
  <p:slideViewPr>
    <p:cSldViewPr snapToGrid="0">
      <p:cViewPr varScale="1">
        <p:scale>
          <a:sx n="47" d="100"/>
          <a:sy n="47" d="100"/>
        </p:scale>
        <p:origin x="54" y="15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7/29/2021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7/29/2021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7/29/2021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7/29/2021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7/29/2021</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Cash Bail: Purpose, Problems, and Reform</a:t>
            </a:r>
            <a:endParaRPr lang="en-US" dirty="0"/>
          </a:p>
        </p:txBody>
      </p:sp>
      <p:sp>
        <p:nvSpPr>
          <p:cNvPr id="3" name="Subtitle 2"/>
          <p:cNvSpPr>
            <a:spLocks noGrp="1"/>
          </p:cNvSpPr>
          <p:nvPr>
            <p:ph type="subTitle" idx="1"/>
          </p:nvPr>
        </p:nvSpPr>
        <p:spPr/>
        <p:txBody>
          <a:bodyPr/>
          <a:lstStyle/>
          <a:p>
            <a:r>
              <a:rPr lang="en-US" dirty="0" smtClean="0"/>
              <a:t>Carlo Esqueda</a:t>
            </a:r>
          </a:p>
          <a:p>
            <a:r>
              <a:rPr lang="en-US" dirty="0" smtClean="0"/>
              <a:t>Dane County Clerk of Circuit Court</a:t>
            </a:r>
          </a:p>
        </p:txBody>
      </p:sp>
    </p:spTree>
    <p:extLst>
      <p:ext uri="{BB962C8B-B14F-4D97-AF65-F5344CB8AC3E}">
        <p14:creationId xmlns:p14="http://schemas.microsoft.com/office/powerpoint/2010/main" val="28220992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Any questions?</a:t>
            </a:r>
            <a:endParaRPr lang="en-US" sz="7200" dirty="0"/>
          </a:p>
        </p:txBody>
      </p:sp>
      <p:sp>
        <p:nvSpPr>
          <p:cNvPr id="3" name="Text Placeholder 2"/>
          <p:cNvSpPr>
            <a:spLocks noGrp="1"/>
          </p:cNvSpPr>
          <p:nvPr>
            <p:ph type="body" idx="1"/>
          </p:nvPr>
        </p:nvSpPr>
        <p:spPr/>
        <p:txBody>
          <a:bodyPr/>
          <a:lstStyle/>
          <a:p>
            <a:r>
              <a:rPr lang="en-US" sz="3200" dirty="0" smtClean="0"/>
              <a:t>Carlo Esqueda@wicourts.gov</a:t>
            </a:r>
          </a:p>
          <a:p>
            <a:endParaRPr lang="en-US" dirty="0"/>
          </a:p>
        </p:txBody>
      </p:sp>
    </p:spTree>
    <p:extLst>
      <p:ext uri="{BB962C8B-B14F-4D97-AF65-F5344CB8AC3E}">
        <p14:creationId xmlns:p14="http://schemas.microsoft.com/office/powerpoint/2010/main" val="1046441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smtClean="0"/>
              <a:t>What does the Constitution say?</a:t>
            </a:r>
            <a:endParaRPr lang="en-US" cap="none" dirty="0"/>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3232541" y="1252446"/>
            <a:ext cx="4937125" cy="2781247"/>
          </a:xfrm>
        </p:spPr>
      </p:pic>
    </p:spTree>
    <p:extLst>
      <p:ext uri="{BB962C8B-B14F-4D97-AF65-F5344CB8AC3E}">
        <p14:creationId xmlns:p14="http://schemas.microsoft.com/office/powerpoint/2010/main" val="9139633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74920" y="1366520"/>
            <a:ext cx="6019800" cy="1143000"/>
          </a:xfrm>
        </p:spPr>
        <p:txBody>
          <a:bodyPr/>
          <a:lstStyle/>
          <a:p>
            <a:r>
              <a:rPr lang="en-US" dirty="0" smtClean="0"/>
              <a:t>How have the courts interpreted this?</a:t>
            </a:r>
            <a:endParaRPr lang="en-US" dirty="0"/>
          </a:p>
        </p:txBody>
      </p:sp>
      <p:pic>
        <p:nvPicPr>
          <p:cNvPr id="5" name="Picture Placeholder 4"/>
          <p:cNvPicPr preferRelativeResize="0">
            <a:picLocks noGrp="1" noChangeAspect="1"/>
          </p:cNvPicPr>
          <p:nvPr>
            <p:ph type="pic" idx="1"/>
          </p:nvPr>
        </p:nvPicPr>
        <p:blipFill>
          <a:blip r:embed="rId2">
            <a:extLst>
              <a:ext uri="{28A0092B-C50C-407E-A947-70E740481C1C}">
                <a14:useLocalDpi xmlns:a14="http://schemas.microsoft.com/office/drawing/2010/main" val="0"/>
              </a:ext>
            </a:extLst>
          </a:blip>
          <a:stretch>
            <a:fillRect/>
          </a:stretch>
        </p:blipFill>
        <p:spPr>
          <a:xfrm>
            <a:off x="270929" y="114300"/>
            <a:ext cx="4451883" cy="2967922"/>
          </a:xfrm>
          <a:prstGeom prst="snip2DiagRect">
            <a:avLst>
              <a:gd name="adj1" fmla="val 6548"/>
              <a:gd name="adj2" fmla="val 27733"/>
            </a:avLst>
          </a:prstGeom>
        </p:spPr>
      </p:pic>
      <p:sp>
        <p:nvSpPr>
          <p:cNvPr id="4" name="Text Placeholder 3"/>
          <p:cNvSpPr>
            <a:spLocks noGrp="1"/>
          </p:cNvSpPr>
          <p:nvPr>
            <p:ph type="body" sz="half" idx="2"/>
          </p:nvPr>
        </p:nvSpPr>
        <p:spPr/>
        <p:txBody>
          <a:bodyPr/>
          <a:lstStyle/>
          <a:p>
            <a:pPr marL="285750" indent="-285750">
              <a:buFont typeface="Arial" panose="020B0604020202020204" pitchFamily="34" charset="0"/>
              <a:buChar char="•"/>
            </a:pPr>
            <a:r>
              <a:rPr lang="en-US" dirty="0" smtClean="0"/>
              <a:t>Legal claims concerning excessive bail hinge on the defendant’s ability to pay.</a:t>
            </a:r>
          </a:p>
          <a:p>
            <a:pPr marL="285750" indent="-285750">
              <a:buFont typeface="Arial" panose="020B0604020202020204" pitchFamily="34" charset="0"/>
              <a:buChar char="•"/>
            </a:pPr>
            <a:r>
              <a:rPr lang="en-US" dirty="0" smtClean="0"/>
              <a:t>2018 California Case, In re: Kenneth Humphrey.</a:t>
            </a:r>
          </a:p>
          <a:p>
            <a:pPr marL="285750" indent="-285750">
              <a:buFont typeface="Arial" panose="020B0604020202020204" pitchFamily="34" charset="0"/>
              <a:buChar char="•"/>
            </a:pPr>
            <a:r>
              <a:rPr lang="en-US" dirty="0" smtClean="0"/>
              <a:t>2019 </a:t>
            </a:r>
            <a:r>
              <a:rPr lang="en-US" dirty="0" err="1" smtClean="0"/>
              <a:t>Odonnell</a:t>
            </a:r>
            <a:r>
              <a:rPr lang="en-US" dirty="0" smtClean="0"/>
              <a:t> v. Harris County, TX Class Action Lawsuit and Subsequent Bail Reform.</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1810554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Text Placeholder 3"/>
          <p:cNvSpPr>
            <a:spLocks noGrp="1"/>
          </p:cNvSpPr>
          <p:nvPr>
            <p:ph type="body" sz="half" idx="2"/>
          </p:nvPr>
        </p:nvSpPr>
        <p:spPr>
          <a:xfrm>
            <a:off x="3009979" y="4252383"/>
            <a:ext cx="6021388" cy="2048933"/>
          </a:xfrm>
        </p:spPr>
        <p:txBody>
          <a:bodyPr/>
          <a:lstStyle/>
          <a:p>
            <a:pPr algn="ctr"/>
            <a:r>
              <a:rPr lang="en-US" sz="2400" dirty="0" smtClean="0"/>
              <a:t>The main dynamic in these cases:</a:t>
            </a:r>
          </a:p>
          <a:p>
            <a:pPr algn="ctr"/>
            <a:r>
              <a:rPr lang="en-US" sz="2400" dirty="0" smtClean="0"/>
              <a:t>If you’re assessed cash bail and you have money, it’s easy to secure your release. But if you don’t have money…</a:t>
            </a:r>
            <a:endParaRPr lang="en-US" sz="2400" dirty="0"/>
          </a:p>
        </p:txBody>
      </p:sp>
      <p:pic>
        <p:nvPicPr>
          <p:cNvPr id="7" name="Picture Placeholder 6"/>
          <p:cNvPicPr preferRelativeResize="0">
            <a:picLocks noGrp="1"/>
          </p:cNvPicPr>
          <p:nvPr>
            <p:ph type="pic" idx="1"/>
          </p:nvPr>
        </p:nvPicPr>
        <p:blipFill>
          <a:blip r:embed="rId2">
            <a:extLst>
              <a:ext uri="{28A0092B-C50C-407E-A947-70E740481C1C}">
                <a14:useLocalDpi xmlns:a14="http://schemas.microsoft.com/office/drawing/2010/main" val="0"/>
              </a:ext>
            </a:extLst>
          </a:blip>
          <a:stretch>
            <a:fillRect/>
          </a:stretch>
        </p:blipFill>
        <p:spPr>
          <a:xfrm>
            <a:off x="2329736" y="104775"/>
            <a:ext cx="7381875" cy="3829050"/>
          </a:xfrm>
        </p:spPr>
      </p:pic>
    </p:spTree>
    <p:extLst>
      <p:ext uri="{BB962C8B-B14F-4D97-AF65-F5344CB8AC3E}">
        <p14:creationId xmlns:p14="http://schemas.microsoft.com/office/powerpoint/2010/main" val="20184496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Eliminating cash bail altogether</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4213" y="1668462"/>
            <a:ext cx="5943600" cy="3343275"/>
          </a:xfrm>
        </p:spPr>
      </p:pic>
      <p:sp>
        <p:nvSpPr>
          <p:cNvPr id="4" name="Text Placeholder 3"/>
          <p:cNvSpPr>
            <a:spLocks noGrp="1"/>
          </p:cNvSpPr>
          <p:nvPr>
            <p:ph type="body" sz="half" idx="2"/>
          </p:nvPr>
        </p:nvSpPr>
        <p:spPr>
          <a:xfrm>
            <a:off x="7085012" y="2209799"/>
            <a:ext cx="3657600" cy="2646681"/>
          </a:xfrm>
        </p:spPr>
        <p:txBody>
          <a:bodyPr>
            <a:normAutofit lnSpcReduction="10000"/>
          </a:bodyPr>
          <a:lstStyle/>
          <a:p>
            <a:pPr marL="285750" indent="-285750">
              <a:buFont typeface="Arial" panose="020B0604020202020204" pitchFamily="34" charset="0"/>
              <a:buChar char="•"/>
            </a:pPr>
            <a:r>
              <a:rPr lang="en-US" dirty="0" smtClean="0"/>
              <a:t>Illinois became the first state in the nation to eliminate cash bail entirely (becomes fully effective January 1, 2023).</a:t>
            </a:r>
          </a:p>
          <a:p>
            <a:pPr marL="285750" indent="-285750">
              <a:buFont typeface="Arial" panose="020B0604020202020204" pitchFamily="34" charset="0"/>
              <a:buChar char="•"/>
            </a:pPr>
            <a:r>
              <a:rPr lang="en-US" dirty="0" smtClean="0"/>
              <a:t>Many other states/jurisdictions have all but eliminated cash bail, including New York, New Jersey, Kentucky, Nebraska, Indiana, California, New Mexico and the District of Columbia</a:t>
            </a:r>
            <a:endParaRPr lang="en-US" dirty="0"/>
          </a:p>
        </p:txBody>
      </p:sp>
    </p:spTree>
    <p:extLst>
      <p:ext uri="{BB962C8B-B14F-4D97-AF65-F5344CB8AC3E}">
        <p14:creationId xmlns:p14="http://schemas.microsoft.com/office/powerpoint/2010/main" val="7934260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is Wisconsin in all this?</a:t>
            </a:r>
            <a:endParaRPr lang="en-US" dirty="0"/>
          </a:p>
        </p:txBody>
      </p:sp>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tretch>
            <a:fillRect/>
          </a:stretch>
        </p:blipFill>
        <p:spPr>
          <a:xfrm>
            <a:off x="299248" y="914400"/>
            <a:ext cx="4332493" cy="2885440"/>
          </a:xfrm>
        </p:spPr>
      </p:pic>
      <p:sp>
        <p:nvSpPr>
          <p:cNvPr id="4" name="Text Placeholder 3"/>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28389405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our constitution say?</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27388" y="769144"/>
            <a:ext cx="3448050" cy="3448050"/>
          </a:xfrm>
        </p:spPr>
      </p:pic>
    </p:spTree>
    <p:extLst>
      <p:ext uri="{BB962C8B-B14F-4D97-AF65-F5344CB8AC3E}">
        <p14:creationId xmlns:p14="http://schemas.microsoft.com/office/powerpoint/2010/main" val="1390205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3" y="868680"/>
            <a:ext cx="8534401" cy="2281600"/>
          </a:xfrm>
        </p:spPr>
        <p:txBody>
          <a:bodyPr/>
          <a:lstStyle/>
          <a:p>
            <a:r>
              <a:rPr lang="en-US" dirty="0" smtClean="0"/>
              <a:t>Financial vs non-financial conditions of bail</a:t>
            </a:r>
            <a:endParaRPr lang="en-US" dirty="0"/>
          </a:p>
        </p:txBody>
      </p:sp>
      <p:sp>
        <p:nvSpPr>
          <p:cNvPr id="3" name="Text Placeholder 2"/>
          <p:cNvSpPr>
            <a:spLocks noGrp="1"/>
          </p:cNvSpPr>
          <p:nvPr>
            <p:ph type="body" idx="1"/>
          </p:nvPr>
        </p:nvSpPr>
        <p:spPr>
          <a:xfrm>
            <a:off x="684213" y="3373120"/>
            <a:ext cx="8534400" cy="2621280"/>
          </a:xfrm>
        </p:spPr>
        <p:txBody>
          <a:bodyPr>
            <a:normAutofit/>
          </a:bodyPr>
          <a:lstStyle/>
          <a:p>
            <a:pPr marL="285750" indent="-285750">
              <a:buFont typeface="Arial" panose="020B0604020202020204" pitchFamily="34" charset="0"/>
              <a:buChar char="•"/>
            </a:pPr>
            <a:r>
              <a:rPr lang="en-US" dirty="0" smtClean="0"/>
              <a:t>Financial is MONEY. This can take the form of straight cash bail, or it can be a signature bond with money behind it, e.g. if you violate conditions, you will incur a debt to the court. Again, this is to incentivize attendance at all court dates, and no other purpose.</a:t>
            </a:r>
          </a:p>
          <a:p>
            <a:pPr marL="285750" indent="-285750">
              <a:buFont typeface="Arial" panose="020B0604020202020204" pitchFamily="34" charset="0"/>
              <a:buChar char="•"/>
            </a:pPr>
            <a:r>
              <a:rPr lang="en-US" dirty="0" smtClean="0"/>
              <a:t>Non-financial can be any of a number of conditions, such as to stay away from a certain place or certain people, or to not consume alcohol, or to be subject to random drug testing, among many others. These are meant to protect public safety and witness intimidation.</a:t>
            </a:r>
            <a:endParaRPr lang="en-US" dirty="0"/>
          </a:p>
        </p:txBody>
      </p:sp>
    </p:spTree>
    <p:extLst>
      <p:ext uri="{BB962C8B-B14F-4D97-AF65-F5344CB8AC3E}">
        <p14:creationId xmlns:p14="http://schemas.microsoft.com/office/powerpoint/2010/main" val="6953911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10492" y="973665"/>
            <a:ext cx="6019800" cy="1143000"/>
          </a:xfrm>
        </p:spPr>
        <p:txBody>
          <a:bodyPr/>
          <a:lstStyle/>
          <a:p>
            <a:r>
              <a:rPr lang="en-US" dirty="0" smtClean="0"/>
              <a:t>Pretrial services Agencies</a:t>
            </a:r>
            <a:endParaRPr lang="en-US" dirty="0"/>
          </a:p>
        </p:txBody>
      </p:sp>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tretch>
            <a:fillRect/>
          </a:stretch>
        </p:blipFill>
        <p:spPr>
          <a:xfrm>
            <a:off x="343674" y="914400"/>
            <a:ext cx="4572000" cy="4572000"/>
          </a:xfrm>
        </p:spPr>
      </p:pic>
      <p:sp>
        <p:nvSpPr>
          <p:cNvPr id="4" name="Text Placeholder 3"/>
          <p:cNvSpPr>
            <a:spLocks noGrp="1"/>
          </p:cNvSpPr>
          <p:nvPr>
            <p:ph type="body" sz="half" idx="2"/>
          </p:nvPr>
        </p:nvSpPr>
        <p:spPr>
          <a:xfrm>
            <a:off x="5210492" y="2533226"/>
            <a:ext cx="6021388" cy="3664374"/>
          </a:xfrm>
        </p:spPr>
        <p:txBody>
          <a:bodyPr/>
          <a:lstStyle/>
          <a:p>
            <a:r>
              <a:rPr lang="en-US" dirty="0" smtClean="0"/>
              <a:t>Courts will refer defendants who are released during the pretrial period to the local agency (if available). </a:t>
            </a:r>
          </a:p>
          <a:p>
            <a:r>
              <a:rPr lang="en-US" dirty="0" smtClean="0"/>
              <a:t>These agencies:</a:t>
            </a:r>
          </a:p>
          <a:p>
            <a:pPr marL="285750" indent="-285750">
              <a:buFont typeface="Arial" panose="020B0604020202020204" pitchFamily="34" charset="0"/>
              <a:buChar char="•"/>
            </a:pPr>
            <a:r>
              <a:rPr lang="en-US" dirty="0" smtClean="0"/>
              <a:t>Provide frequent court date reminders.</a:t>
            </a:r>
          </a:p>
          <a:p>
            <a:pPr marL="285750" indent="-285750">
              <a:buFont typeface="Arial" panose="020B0604020202020204" pitchFamily="34" charset="0"/>
              <a:buChar char="•"/>
            </a:pPr>
            <a:r>
              <a:rPr lang="en-US" dirty="0" smtClean="0"/>
              <a:t>Meet with defendants in-person or by phone to assess compliance with all bail conditions.</a:t>
            </a:r>
          </a:p>
          <a:p>
            <a:pPr marL="285750" indent="-285750">
              <a:buFont typeface="Arial" panose="020B0604020202020204" pitchFamily="34" charset="0"/>
              <a:buChar char="•"/>
            </a:pPr>
            <a:r>
              <a:rPr lang="en-US" dirty="0" smtClean="0"/>
              <a:t>Facilitate and monitor court-ordered conditions of bail, like GPS ankle bracelets, random drug testing or alcohol monitoring,</a:t>
            </a:r>
          </a:p>
          <a:p>
            <a:endParaRPr lang="en-US" dirty="0"/>
          </a:p>
        </p:txBody>
      </p:sp>
    </p:spTree>
    <p:extLst>
      <p:ext uri="{BB962C8B-B14F-4D97-AF65-F5344CB8AC3E}">
        <p14:creationId xmlns:p14="http://schemas.microsoft.com/office/powerpoint/2010/main" val="2169164139"/>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1707</TotalTime>
  <Words>360</Words>
  <Application>Microsoft Office PowerPoint</Application>
  <PresentationFormat>Widescreen</PresentationFormat>
  <Paragraphs>26</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Century Gothic</vt:lpstr>
      <vt:lpstr>Wingdings 3</vt:lpstr>
      <vt:lpstr>Slice</vt:lpstr>
      <vt:lpstr>Cash Bail: Purpose, Problems, and Reform</vt:lpstr>
      <vt:lpstr>What does the Constitution say?</vt:lpstr>
      <vt:lpstr>How have the courts interpreted this?</vt:lpstr>
      <vt:lpstr>PowerPoint Presentation</vt:lpstr>
      <vt:lpstr>Eliminating cash bail altogether</vt:lpstr>
      <vt:lpstr>Where is Wisconsin in all this?</vt:lpstr>
      <vt:lpstr>What does our constitution say?</vt:lpstr>
      <vt:lpstr>Financial vs non-financial conditions of bail</vt:lpstr>
      <vt:lpstr>Pretrial services Agencies</vt:lpstr>
      <vt:lpstr>Any questions?</vt:lpstr>
    </vt:vector>
  </TitlesOfParts>
  <Company>CCAP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Cash Bail: Purpose, Problems, and Reform</dc:title>
  <dc:creator>Carlo Esqueda</dc:creator>
  <cp:lastModifiedBy>Carlo Esqueda</cp:lastModifiedBy>
  <cp:revision>15</cp:revision>
  <dcterms:created xsi:type="dcterms:W3CDTF">2021-07-29T15:49:04Z</dcterms:created>
  <dcterms:modified xsi:type="dcterms:W3CDTF">2021-07-30T20:16:55Z</dcterms:modified>
</cp:coreProperties>
</file>