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comments/comment2.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handoutMasterIdLst>
    <p:handoutMasterId r:id="rId24"/>
  </p:handoutMasterIdLst>
  <p:sldIdLst>
    <p:sldId id="389" r:id="rId5"/>
    <p:sldId id="351" r:id="rId6"/>
    <p:sldId id="261" r:id="rId7"/>
    <p:sldId id="295" r:id="rId8"/>
    <p:sldId id="380" r:id="rId9"/>
    <p:sldId id="382" r:id="rId10"/>
    <p:sldId id="372" r:id="rId11"/>
    <p:sldId id="384" r:id="rId12"/>
    <p:sldId id="390" r:id="rId13"/>
    <p:sldId id="386" r:id="rId14"/>
    <p:sldId id="385" r:id="rId15"/>
    <p:sldId id="377" r:id="rId16"/>
    <p:sldId id="391" r:id="rId17"/>
    <p:sldId id="392" r:id="rId18"/>
    <p:sldId id="388" r:id="rId19"/>
    <p:sldId id="383" r:id="rId20"/>
    <p:sldId id="379" r:id="rId21"/>
    <p:sldId id="317" r:id="rId22"/>
  </p:sldIdLst>
  <p:sldSz cx="12192000" cy="6858000"/>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 userDrawn="1">
          <p15:clr>
            <a:srgbClr val="A4A3A4"/>
          </p15:clr>
        </p15:guide>
        <p15:guide id="2" pos="28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rd, Deborah L" initials="FL" lastIdx="12" clrIdx="0">
    <p:extLst>
      <p:ext uri="{19B8F6BF-5375-455C-9EA6-DF929625EA0E}">
        <p15:presenceInfo xmlns:p15="http://schemas.microsoft.com/office/powerpoint/2012/main" userId="S::ford@uwp.edu::c7d2c07c-14f8-4409-82a3-d6c4aa0e99e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FFFF"/>
    <a:srgbClr val="336600"/>
    <a:srgbClr val="114733"/>
    <a:srgbClr val="276F45"/>
    <a:srgbClr val="30BEAC"/>
    <a:srgbClr val="0D6936"/>
    <a:srgbClr val="70A951"/>
    <a:srgbClr val="2136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18" autoAdjust="0"/>
    <p:restoredTop sz="94660"/>
  </p:normalViewPr>
  <p:slideViewPr>
    <p:cSldViewPr snapToGrid="0">
      <p:cViewPr varScale="1">
        <p:scale>
          <a:sx n="79" d="100"/>
          <a:sy n="79" d="100"/>
        </p:scale>
        <p:origin x="312" y="67"/>
      </p:cViewPr>
      <p:guideLst>
        <p:guide orient="horz" pos="336"/>
        <p:guide pos="28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19T12:45:08.210" idx="5">
    <p:pos x="10" y="10"/>
    <p:text>header needs to show this as progress not a strategy and graph needs to be larger.  This is significant progress and positions us to exceed the bold goal
</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19T12:45:08.210" idx="5">
    <p:pos x="10" y="10"/>
    <p:text>header needs to show this as progress not a strategy and graph needs to be larger.  This is significant progress and positions us to exceed the bold goal
</p:text>
    <p:extLst>
      <p:ext uri="{C676402C-5697-4E1C-873F-D02D1690AC5C}">
        <p15:threadingInfo xmlns:p15="http://schemas.microsoft.com/office/powerpoint/2012/main" timeZoneBias="4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19T12:51:43.257" idx="12">
    <p:pos x="10" y="10"/>
    <p:text>excellent start but too long for the time we have to present.  How will the tour demonstrate our Strategic Framework 2025 and progress to date?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7231"/>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sz="quarter" idx="1"/>
          </p:nvPr>
        </p:nvSpPr>
        <p:spPr>
          <a:xfrm>
            <a:off x="3979930" y="0"/>
            <a:ext cx="3044719" cy="467231"/>
          </a:xfrm>
          <a:prstGeom prst="rect">
            <a:avLst/>
          </a:prstGeom>
        </p:spPr>
        <p:txBody>
          <a:bodyPr vert="horz" lIns="93360" tIns="46680" rIns="93360" bIns="46680" rtlCol="0"/>
          <a:lstStyle>
            <a:lvl1pPr algn="r">
              <a:defRPr sz="1200"/>
            </a:lvl1pPr>
          </a:lstStyle>
          <a:p>
            <a:fld id="{F92F7316-0376-4AA7-8A80-AA7321B9648F}" type="datetimeFigureOut">
              <a:rPr lang="en-US" smtClean="0"/>
              <a:t>8/17/2020</a:t>
            </a:fld>
            <a:endParaRPr lang="en-US"/>
          </a:p>
        </p:txBody>
      </p:sp>
      <p:sp>
        <p:nvSpPr>
          <p:cNvPr id="4" name="Footer Placeholder 3"/>
          <p:cNvSpPr>
            <a:spLocks noGrp="1"/>
          </p:cNvSpPr>
          <p:nvPr>
            <p:ph type="ftr" sz="quarter" idx="2"/>
          </p:nvPr>
        </p:nvSpPr>
        <p:spPr>
          <a:xfrm>
            <a:off x="0" y="8845046"/>
            <a:ext cx="3044719" cy="467230"/>
          </a:xfrm>
          <a:prstGeom prst="rect">
            <a:avLst/>
          </a:prstGeom>
        </p:spPr>
        <p:txBody>
          <a:bodyPr vert="horz" lIns="93360" tIns="46680" rIns="93360" bIns="46680" rtlCol="0" anchor="b"/>
          <a:lstStyle>
            <a:lvl1pPr algn="l">
              <a:defRPr sz="1200"/>
            </a:lvl1pPr>
          </a:lstStyle>
          <a:p>
            <a:endParaRPr lang="en-US"/>
          </a:p>
        </p:txBody>
      </p:sp>
      <p:sp>
        <p:nvSpPr>
          <p:cNvPr id="5" name="Slide Number Placeholder 4"/>
          <p:cNvSpPr>
            <a:spLocks noGrp="1"/>
          </p:cNvSpPr>
          <p:nvPr>
            <p:ph type="sldNum" sz="quarter" idx="3"/>
          </p:nvPr>
        </p:nvSpPr>
        <p:spPr>
          <a:xfrm>
            <a:off x="3979930" y="8845046"/>
            <a:ext cx="3044719" cy="467230"/>
          </a:xfrm>
          <a:prstGeom prst="rect">
            <a:avLst/>
          </a:prstGeom>
        </p:spPr>
        <p:txBody>
          <a:bodyPr vert="horz" lIns="93360" tIns="46680" rIns="93360" bIns="46680" rtlCol="0" anchor="b"/>
          <a:lstStyle>
            <a:lvl1pPr algn="r">
              <a:defRPr sz="1200"/>
            </a:lvl1pPr>
          </a:lstStyle>
          <a:p>
            <a:fld id="{644BAD2C-BCF5-497F-85F7-DB84543E70B2}" type="slidenum">
              <a:rPr lang="en-US" smtClean="0"/>
              <a:t>‹#›</a:t>
            </a:fld>
            <a:endParaRPr lang="en-US"/>
          </a:p>
        </p:txBody>
      </p:sp>
    </p:spTree>
    <p:extLst>
      <p:ext uri="{BB962C8B-B14F-4D97-AF65-F5344CB8AC3E}">
        <p14:creationId xmlns:p14="http://schemas.microsoft.com/office/powerpoint/2010/main" val="24343571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9863" y="0"/>
            <a:ext cx="3044825" cy="466725"/>
          </a:xfrm>
          <a:prstGeom prst="rect">
            <a:avLst/>
          </a:prstGeom>
        </p:spPr>
        <p:txBody>
          <a:bodyPr vert="horz" lIns="91440" tIns="45720" rIns="91440" bIns="45720" rtlCol="0"/>
          <a:lstStyle>
            <a:lvl1pPr algn="r">
              <a:defRPr sz="1200"/>
            </a:lvl1pPr>
          </a:lstStyle>
          <a:p>
            <a:fld id="{AE46EDA0-EB9B-4678-B46E-8CAAD7D33625}" type="datetimeFigureOut">
              <a:rPr lang="en-US" smtClean="0"/>
              <a:t>8/17/2020</a:t>
            </a:fld>
            <a:endParaRPr lang="en-US"/>
          </a:p>
        </p:txBody>
      </p:sp>
      <p:sp>
        <p:nvSpPr>
          <p:cNvPr id="4" name="Slide Image Placeholder 3"/>
          <p:cNvSpPr>
            <a:spLocks noGrp="1" noRot="1" noChangeAspect="1"/>
          </p:cNvSpPr>
          <p:nvPr>
            <p:ph type="sldImg" idx="2"/>
          </p:nvPr>
        </p:nvSpPr>
        <p:spPr>
          <a:xfrm>
            <a:off x="719138" y="1163638"/>
            <a:ext cx="5588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3263" y="4481513"/>
            <a:ext cx="5619750" cy="36671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550"/>
            <a:ext cx="304482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9863" y="8845550"/>
            <a:ext cx="3044825" cy="466725"/>
          </a:xfrm>
          <a:prstGeom prst="rect">
            <a:avLst/>
          </a:prstGeom>
        </p:spPr>
        <p:txBody>
          <a:bodyPr vert="horz" lIns="91440" tIns="45720" rIns="91440" bIns="45720" rtlCol="0" anchor="b"/>
          <a:lstStyle>
            <a:lvl1pPr algn="r">
              <a:defRPr sz="1200"/>
            </a:lvl1pPr>
          </a:lstStyle>
          <a:p>
            <a:fld id="{7F650F1E-AA44-4891-9842-3B9528E59E2B}" type="slidenum">
              <a:rPr lang="en-US" smtClean="0"/>
              <a:t>‹#›</a:t>
            </a:fld>
            <a:endParaRPr lang="en-US"/>
          </a:p>
        </p:txBody>
      </p:sp>
    </p:spTree>
    <p:extLst>
      <p:ext uri="{BB962C8B-B14F-4D97-AF65-F5344CB8AC3E}">
        <p14:creationId xmlns:p14="http://schemas.microsoft.com/office/powerpoint/2010/main" val="4174218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a:t>
            </a:r>
            <a:r>
              <a:rPr lang="en-US" baseline="0" dirty="0"/>
              <a:t> all of what I have shared really framed the establishment of our BOLD goal.  And our work with Higher Expectations, Lumina, and other efforts really helped frame the priorities established in our academic plan.  The image,  highlight the 4 areas – student success, curriculum relevance climate and enrollment growth.   In the center, the 50 percent reference is to visually indicate that students are at the center of the wok and the arrows show our commitment to equity, student centeredness, data and the use of technology to achieve our goals..   We have work underway in all areas.  You are all aware of the efforts to diversify program offerings through increasing graduate and degree completion offerings.  Today, I want to focus on how we grow enrollment through increased retention and ultimately improved graduate rates  through our targeted student success efforts. </a:t>
            </a:r>
            <a:endParaRPr lang="en-US" dirty="0"/>
          </a:p>
        </p:txBody>
      </p:sp>
      <p:sp>
        <p:nvSpPr>
          <p:cNvPr id="4" name="Slide Number Placeholder 3"/>
          <p:cNvSpPr>
            <a:spLocks noGrp="1"/>
          </p:cNvSpPr>
          <p:nvPr>
            <p:ph type="sldNum" sz="quarter" idx="10"/>
          </p:nvPr>
        </p:nvSpPr>
        <p:spPr/>
        <p:txBody>
          <a:bodyPr/>
          <a:lstStyle/>
          <a:p>
            <a:fld id="{7F650F1E-AA44-4891-9842-3B9528E59E2B}" type="slidenum">
              <a:rPr lang="en-US" smtClean="0"/>
              <a:t>2</a:t>
            </a:fld>
            <a:endParaRPr lang="en-US"/>
          </a:p>
        </p:txBody>
      </p:sp>
    </p:spTree>
    <p:extLst>
      <p:ext uri="{BB962C8B-B14F-4D97-AF65-F5344CB8AC3E}">
        <p14:creationId xmlns:p14="http://schemas.microsoft.com/office/powerpoint/2010/main" val="1992696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 closer look at our undergraduate students. </a:t>
            </a:r>
          </a:p>
          <a:p>
            <a:r>
              <a:rPr lang="en-US" dirty="0">
                <a:cs typeface="Calibri"/>
              </a:rPr>
              <a:t>56 percent are first generation. </a:t>
            </a:r>
          </a:p>
          <a:p>
            <a:r>
              <a:rPr lang="en-US" dirty="0">
                <a:cs typeface="Calibri"/>
              </a:rPr>
              <a:t>58 % are Pell</a:t>
            </a:r>
            <a:r>
              <a:rPr lang="en-US" baseline="0" dirty="0">
                <a:cs typeface="Calibri"/>
              </a:rPr>
              <a:t> grant eligible</a:t>
            </a:r>
            <a:br>
              <a:rPr lang="en-US" baseline="0" dirty="0">
                <a:cs typeface="Calibri"/>
              </a:rPr>
            </a:br>
            <a:r>
              <a:rPr lang="en-US" baseline="0" dirty="0">
                <a:cs typeface="Calibri"/>
              </a:rPr>
              <a:t>37 % are from underrepresented populations</a:t>
            </a:r>
          </a:p>
          <a:p>
            <a:endParaRPr lang="en-US" baseline="0" dirty="0">
              <a:cs typeface="Calibri"/>
            </a:endParaRPr>
          </a:p>
          <a:p>
            <a:r>
              <a:rPr lang="en-US" baseline="0" dirty="0">
                <a:cs typeface="Calibri"/>
              </a:rPr>
              <a:t>So when we look at all of this,  we have an ethical imperative to focus not just on recruiting students but on ensuring the students we recruit graduate in a timely manner.</a:t>
            </a:r>
            <a:endParaRPr lang="en-US" dirty="0"/>
          </a:p>
        </p:txBody>
      </p:sp>
      <p:sp>
        <p:nvSpPr>
          <p:cNvPr id="4" name="Slide Number Placeholder 3"/>
          <p:cNvSpPr>
            <a:spLocks noGrp="1"/>
          </p:cNvSpPr>
          <p:nvPr>
            <p:ph type="sldNum" sz="quarter" idx="5"/>
          </p:nvPr>
        </p:nvSpPr>
        <p:spPr/>
        <p:txBody>
          <a:bodyPr/>
          <a:lstStyle/>
          <a:p>
            <a:fld id="{7F650F1E-AA44-4891-9842-3B9528E59E2B}" type="slidenum">
              <a:rPr lang="en-US" smtClean="0"/>
              <a:t>3</a:t>
            </a:fld>
            <a:endParaRPr lang="en-US"/>
          </a:p>
        </p:txBody>
      </p:sp>
    </p:spTree>
    <p:extLst>
      <p:ext uri="{BB962C8B-B14F-4D97-AF65-F5344CB8AC3E}">
        <p14:creationId xmlns:p14="http://schemas.microsoft.com/office/powerpoint/2010/main" val="13890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We're already seeing the positive results of our </a:t>
            </a:r>
            <a:r>
              <a:rPr lang="en-US" dirty="0" err="1">
                <a:cs typeface="Calibri"/>
              </a:rPr>
              <a:t>stratgies</a:t>
            </a:r>
            <a:r>
              <a:rPr lang="en-US" dirty="0">
                <a:cs typeface="Calibri"/>
              </a:rPr>
              <a:t> and tactics.</a:t>
            </a:r>
          </a:p>
          <a:p>
            <a:r>
              <a:rPr lang="en-US" dirty="0">
                <a:cs typeface="Calibri"/>
              </a:rPr>
              <a:t>Our six-year graduation rate for the 2013 cohort is the highest in university </a:t>
            </a:r>
            <a:r>
              <a:rPr lang="en-US" dirty="0" err="1">
                <a:cs typeface="Calibri"/>
              </a:rPr>
              <a:t>history</a:t>
            </a:r>
            <a:r>
              <a:rPr lang="en-US" dirty="0" err="1"/>
              <a:t>National</a:t>
            </a:r>
            <a:r>
              <a:rPr lang="en-US" dirty="0"/>
              <a:t> graduation rate – 4 year public comprehensives  57.9%</a:t>
            </a:r>
          </a:p>
          <a:p>
            <a:r>
              <a:rPr lang="en-US" dirty="0"/>
              <a:t>UW  55.0</a:t>
            </a:r>
          </a:p>
          <a:p>
            <a:endParaRPr lang="en-US" dirty="0">
              <a:cs typeface="Calibri"/>
            </a:endParaRPr>
          </a:p>
        </p:txBody>
      </p:sp>
      <p:sp>
        <p:nvSpPr>
          <p:cNvPr id="4" name="Slide Number Placeholder 3"/>
          <p:cNvSpPr>
            <a:spLocks noGrp="1"/>
          </p:cNvSpPr>
          <p:nvPr>
            <p:ph type="sldNum" sz="quarter" idx="5"/>
          </p:nvPr>
        </p:nvSpPr>
        <p:spPr/>
        <p:txBody>
          <a:bodyPr/>
          <a:lstStyle/>
          <a:p>
            <a:fld id="{7F650F1E-AA44-4891-9842-3B9528E59E2B}" type="slidenum">
              <a:rPr lang="en-US" smtClean="0"/>
              <a:t>4</a:t>
            </a:fld>
            <a:endParaRPr lang="en-US"/>
          </a:p>
        </p:txBody>
      </p:sp>
    </p:spTree>
    <p:extLst>
      <p:ext uri="{BB962C8B-B14F-4D97-AF65-F5344CB8AC3E}">
        <p14:creationId xmlns:p14="http://schemas.microsoft.com/office/powerpoint/2010/main" val="3797239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While we have seen improvements</a:t>
            </a:r>
            <a:r>
              <a:rPr lang="en-US" baseline="0" dirty="0">
                <a:cs typeface="Calibri"/>
              </a:rPr>
              <a:t> and making big progress towards our BOLD goal, gaps by income and race/ethnicity still exist so the work continues.</a:t>
            </a:r>
            <a:endParaRPr lang="en-US" dirty="0">
              <a:cs typeface="Calibri"/>
            </a:endParaRPr>
          </a:p>
        </p:txBody>
      </p:sp>
      <p:sp>
        <p:nvSpPr>
          <p:cNvPr id="4" name="Slide Number Placeholder 3"/>
          <p:cNvSpPr>
            <a:spLocks noGrp="1"/>
          </p:cNvSpPr>
          <p:nvPr>
            <p:ph type="sldNum" sz="quarter" idx="5"/>
          </p:nvPr>
        </p:nvSpPr>
        <p:spPr/>
        <p:txBody>
          <a:bodyPr/>
          <a:lstStyle/>
          <a:p>
            <a:fld id="{7F650F1E-AA44-4891-9842-3B9528E59E2B}" type="slidenum">
              <a:rPr lang="en-US" smtClean="0"/>
              <a:t>5</a:t>
            </a:fld>
            <a:endParaRPr lang="en-US"/>
          </a:p>
        </p:txBody>
      </p:sp>
    </p:spTree>
    <p:extLst>
      <p:ext uri="{BB962C8B-B14F-4D97-AF65-F5344CB8AC3E}">
        <p14:creationId xmlns:p14="http://schemas.microsoft.com/office/powerpoint/2010/main" val="640575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of a UW System initiative</a:t>
            </a:r>
          </a:p>
          <a:p>
            <a:r>
              <a:rPr lang="en-US" dirty="0"/>
              <a:t>Math should align with your program of student  </a:t>
            </a:r>
            <a:br>
              <a:rPr lang="en-US" dirty="0"/>
            </a:br>
            <a:r>
              <a:rPr lang="en-US" dirty="0"/>
              <a:t>Way</a:t>
            </a:r>
            <a:r>
              <a:rPr lang="en-US" baseline="0" dirty="0"/>
              <a:t> to get more students to take the math they need right away</a:t>
            </a:r>
          </a:p>
          <a:p>
            <a:r>
              <a:rPr lang="en-US" baseline="0" dirty="0"/>
              <a:t>Why?  Student who complete their math course </a:t>
            </a:r>
          </a:p>
          <a:p>
            <a:r>
              <a:rPr lang="en-US" baseline="0" dirty="0"/>
              <a:t>Retained at a 30 % higher rate and are 6 x more likely to graduate in 4 years</a:t>
            </a:r>
          </a:p>
          <a:p>
            <a:r>
              <a:rPr lang="en-US" baseline="0" dirty="0"/>
              <a:t>There is </a:t>
            </a:r>
            <a:r>
              <a:rPr lang="en-US" baseline="0" dirty="0" err="1"/>
              <a:t>asterick</a:t>
            </a:r>
            <a:r>
              <a:rPr lang="en-US" baseline="0" dirty="0"/>
              <a:t> by education because if a students is doing secondary education, there pathway is determined by the licensure area.   The other two </a:t>
            </a:r>
            <a:r>
              <a:rPr lang="en-US" baseline="0" dirty="0" err="1"/>
              <a:t>astericks</a:t>
            </a:r>
            <a:r>
              <a:rPr lang="en-US" baseline="0" dirty="0"/>
              <a:t> are because these programs are considering a shift but it will be for fall 2021.</a:t>
            </a:r>
            <a:endParaRPr lang="en-US" dirty="0"/>
          </a:p>
        </p:txBody>
      </p:sp>
      <p:sp>
        <p:nvSpPr>
          <p:cNvPr id="4" name="Slide Number Placeholder 3"/>
          <p:cNvSpPr>
            <a:spLocks noGrp="1"/>
          </p:cNvSpPr>
          <p:nvPr>
            <p:ph type="sldNum" sz="quarter" idx="10"/>
          </p:nvPr>
        </p:nvSpPr>
        <p:spPr/>
        <p:txBody>
          <a:bodyPr/>
          <a:lstStyle/>
          <a:p>
            <a:fld id="{7F650F1E-AA44-4891-9842-3B9528E59E2B}" type="slidenum">
              <a:rPr lang="en-US" smtClean="0"/>
              <a:t>6</a:t>
            </a:fld>
            <a:endParaRPr lang="en-US"/>
          </a:p>
        </p:txBody>
      </p:sp>
    </p:spTree>
    <p:extLst>
      <p:ext uri="{BB962C8B-B14F-4D97-AF65-F5344CB8AC3E}">
        <p14:creationId xmlns:p14="http://schemas.microsoft.com/office/powerpoint/2010/main" val="1281549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of a UW System initiative</a:t>
            </a:r>
          </a:p>
          <a:p>
            <a:r>
              <a:rPr lang="en-US" dirty="0"/>
              <a:t>Math should align with your program of student  </a:t>
            </a:r>
            <a:br>
              <a:rPr lang="en-US" dirty="0"/>
            </a:br>
            <a:r>
              <a:rPr lang="en-US" dirty="0"/>
              <a:t>Way</a:t>
            </a:r>
            <a:r>
              <a:rPr lang="en-US" baseline="0" dirty="0"/>
              <a:t> to get more students to take the math they need right away</a:t>
            </a:r>
          </a:p>
          <a:p>
            <a:r>
              <a:rPr lang="en-US" baseline="0" dirty="0"/>
              <a:t>Why?  Student who complete their math course </a:t>
            </a:r>
          </a:p>
          <a:p>
            <a:r>
              <a:rPr lang="en-US" baseline="0" dirty="0"/>
              <a:t>Retained at a 30 % higher rate and are 6 x more likely to graduate in 4 years</a:t>
            </a:r>
          </a:p>
          <a:p>
            <a:r>
              <a:rPr lang="en-US" baseline="0" dirty="0"/>
              <a:t>There is </a:t>
            </a:r>
            <a:r>
              <a:rPr lang="en-US" baseline="0" dirty="0" err="1"/>
              <a:t>asterick</a:t>
            </a:r>
            <a:r>
              <a:rPr lang="en-US" baseline="0" dirty="0"/>
              <a:t> by education because if a students is doing secondary education, there pathway is determined by the licensure area.   The other two </a:t>
            </a:r>
            <a:r>
              <a:rPr lang="en-US" baseline="0" dirty="0" err="1"/>
              <a:t>astericks</a:t>
            </a:r>
            <a:r>
              <a:rPr lang="en-US" baseline="0" dirty="0"/>
              <a:t> are because these programs are considering a shift but it will be for fall 2021.</a:t>
            </a:r>
            <a:endParaRPr lang="en-US" dirty="0"/>
          </a:p>
        </p:txBody>
      </p:sp>
      <p:sp>
        <p:nvSpPr>
          <p:cNvPr id="4" name="Slide Number Placeholder 3"/>
          <p:cNvSpPr>
            <a:spLocks noGrp="1"/>
          </p:cNvSpPr>
          <p:nvPr>
            <p:ph type="sldNum" sz="quarter" idx="10"/>
          </p:nvPr>
        </p:nvSpPr>
        <p:spPr/>
        <p:txBody>
          <a:bodyPr/>
          <a:lstStyle/>
          <a:p>
            <a:fld id="{7F650F1E-AA44-4891-9842-3B9528E59E2B}" type="slidenum">
              <a:rPr lang="en-US" smtClean="0"/>
              <a:t>7</a:t>
            </a:fld>
            <a:endParaRPr lang="en-US"/>
          </a:p>
        </p:txBody>
      </p:sp>
    </p:spTree>
    <p:extLst>
      <p:ext uri="{BB962C8B-B14F-4D97-AF65-F5344CB8AC3E}">
        <p14:creationId xmlns:p14="http://schemas.microsoft.com/office/powerpoint/2010/main" val="1261374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650F1E-AA44-4891-9842-3B9528E59E2B}" type="slidenum">
              <a:rPr lang="en-US" smtClean="0"/>
              <a:t>12</a:t>
            </a:fld>
            <a:endParaRPr lang="en-US"/>
          </a:p>
        </p:txBody>
      </p:sp>
    </p:spTree>
    <p:extLst>
      <p:ext uri="{BB962C8B-B14F-4D97-AF65-F5344CB8AC3E}">
        <p14:creationId xmlns:p14="http://schemas.microsoft.com/office/powerpoint/2010/main" val="1364524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ReUp</a:t>
            </a:r>
            <a:r>
              <a:rPr lang="en-US" dirty="0"/>
              <a:t> -  Stop Out Program</a:t>
            </a:r>
          </a:p>
          <a:p>
            <a:r>
              <a:rPr lang="en-US" dirty="0"/>
              <a:t>Software – Catalog, course and curriculum software</a:t>
            </a:r>
          </a:p>
          <a:p>
            <a:r>
              <a:rPr lang="en-US" dirty="0"/>
              <a:t>Freshman seminar and lower level HIPS (Gen</a:t>
            </a:r>
            <a:r>
              <a:rPr lang="en-US" baseline="0" dirty="0"/>
              <a:t> education committee)</a:t>
            </a:r>
          </a:p>
          <a:p>
            <a:r>
              <a:rPr lang="en-US" baseline="0"/>
              <a:t>Emergency fund.</a:t>
            </a:r>
            <a:endParaRPr lang="en-US" dirty="0"/>
          </a:p>
        </p:txBody>
      </p:sp>
      <p:sp>
        <p:nvSpPr>
          <p:cNvPr id="4" name="Slide Number Placeholder 3"/>
          <p:cNvSpPr>
            <a:spLocks noGrp="1"/>
          </p:cNvSpPr>
          <p:nvPr>
            <p:ph type="sldNum" sz="quarter" idx="10"/>
          </p:nvPr>
        </p:nvSpPr>
        <p:spPr/>
        <p:txBody>
          <a:bodyPr/>
          <a:lstStyle/>
          <a:p>
            <a:fld id="{7F650F1E-AA44-4891-9842-3B9528E59E2B}" type="slidenum">
              <a:rPr lang="en-US" smtClean="0"/>
              <a:t>15</a:t>
            </a:fld>
            <a:endParaRPr lang="en-US"/>
          </a:p>
        </p:txBody>
      </p:sp>
    </p:spTree>
    <p:extLst>
      <p:ext uri="{BB962C8B-B14F-4D97-AF65-F5344CB8AC3E}">
        <p14:creationId xmlns:p14="http://schemas.microsoft.com/office/powerpoint/2010/main" val="3730743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Arial"/>
                <a:cs typeface="Arial"/>
              </a:rPr>
              <a:t>Earlier intervention/proactive advising</a:t>
            </a:r>
          </a:p>
          <a:p>
            <a:r>
              <a:rPr lang="en-US" sz="1200"/>
              <a:t>Peer and alumni mentoring</a:t>
            </a:r>
          </a:p>
          <a:p>
            <a:r>
              <a:rPr lang="en-US" sz="1200"/>
              <a:t>Math Pathways: major specific requirements</a:t>
            </a:r>
          </a:p>
          <a:p>
            <a:r>
              <a:rPr lang="en-US" sz="1200"/>
              <a:t>More engagement in high impact practices</a:t>
            </a:r>
          </a:p>
          <a:p>
            <a:pPr marL="0" indent="0">
              <a:buNone/>
            </a:pPr>
            <a:r>
              <a:rPr lang="en-US" sz="1200">
                <a:latin typeface="Arial"/>
                <a:cs typeface="Arial"/>
              </a:rPr>
              <a:t>	Internships; work on campus</a:t>
            </a:r>
          </a:p>
          <a:p>
            <a:pPr marL="0" indent="0">
              <a:buNone/>
            </a:pPr>
            <a:r>
              <a:rPr lang="en-US" sz="1200"/>
              <a:t>	Community and business project experience</a:t>
            </a:r>
          </a:p>
          <a:p>
            <a:pPr marL="0" indent="0">
              <a:buNone/>
            </a:pPr>
            <a:r>
              <a:rPr lang="en-US" sz="1200"/>
              <a:t>	Access to international experiences</a:t>
            </a:r>
          </a:p>
          <a:p>
            <a:pPr marL="0" indent="0">
              <a:buNone/>
            </a:pPr>
            <a:r>
              <a:rPr lang="en-US" sz="1200"/>
              <a:t>	Opportunity to work with faculty</a:t>
            </a:r>
          </a:p>
          <a:p>
            <a:endParaRPr lang="en-US"/>
          </a:p>
        </p:txBody>
      </p:sp>
      <p:sp>
        <p:nvSpPr>
          <p:cNvPr id="4" name="Slide Number Placeholder 3"/>
          <p:cNvSpPr>
            <a:spLocks noGrp="1"/>
          </p:cNvSpPr>
          <p:nvPr>
            <p:ph type="sldNum" sz="quarter" idx="10"/>
          </p:nvPr>
        </p:nvSpPr>
        <p:spPr/>
        <p:txBody>
          <a:bodyPr/>
          <a:lstStyle/>
          <a:p>
            <a:fld id="{7F650F1E-AA44-4891-9842-3B9528E59E2B}" type="slidenum">
              <a:rPr lang="en-US" smtClean="0"/>
              <a:t>17</a:t>
            </a:fld>
            <a:endParaRPr lang="en-US"/>
          </a:p>
        </p:txBody>
      </p:sp>
    </p:spTree>
    <p:extLst>
      <p:ext uri="{BB962C8B-B14F-4D97-AF65-F5344CB8AC3E}">
        <p14:creationId xmlns:p14="http://schemas.microsoft.com/office/powerpoint/2010/main" val="432182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6B9C899-865C-421A-ACDE-2F9AC984D9B1}" type="datetimeFigureOut">
              <a:rPr lang="en-US" smtClean="0"/>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CD8C5-8F5F-47EE-A360-B8F8E21BFA65}" type="slidenum">
              <a:rPr lang="en-US" smtClean="0"/>
              <a:t>‹#›</a:t>
            </a:fld>
            <a:endParaRPr lang="en-US"/>
          </a:p>
        </p:txBody>
      </p:sp>
    </p:spTree>
    <p:extLst>
      <p:ext uri="{BB962C8B-B14F-4D97-AF65-F5344CB8AC3E}">
        <p14:creationId xmlns:p14="http://schemas.microsoft.com/office/powerpoint/2010/main" val="1594247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B9C899-865C-421A-ACDE-2F9AC984D9B1}" type="datetimeFigureOut">
              <a:rPr lang="en-US" smtClean="0"/>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CD8C5-8F5F-47EE-A360-B8F8E21BFA65}" type="slidenum">
              <a:rPr lang="en-US" smtClean="0"/>
              <a:t>‹#›</a:t>
            </a:fld>
            <a:endParaRPr lang="en-US"/>
          </a:p>
        </p:txBody>
      </p:sp>
    </p:spTree>
    <p:extLst>
      <p:ext uri="{BB962C8B-B14F-4D97-AF65-F5344CB8AC3E}">
        <p14:creationId xmlns:p14="http://schemas.microsoft.com/office/powerpoint/2010/main" val="2153798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B9C899-865C-421A-ACDE-2F9AC984D9B1}" type="datetimeFigureOut">
              <a:rPr lang="en-US" smtClean="0"/>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CD8C5-8F5F-47EE-A360-B8F8E21BFA65}" type="slidenum">
              <a:rPr lang="en-US" smtClean="0"/>
              <a:t>‹#›</a:t>
            </a:fld>
            <a:endParaRPr lang="en-US"/>
          </a:p>
        </p:txBody>
      </p:sp>
    </p:spTree>
    <p:extLst>
      <p:ext uri="{BB962C8B-B14F-4D97-AF65-F5344CB8AC3E}">
        <p14:creationId xmlns:p14="http://schemas.microsoft.com/office/powerpoint/2010/main" val="471053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B9C899-865C-421A-ACDE-2F9AC984D9B1}" type="datetimeFigureOut">
              <a:rPr lang="en-US" smtClean="0"/>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CD8C5-8F5F-47EE-A360-B8F8E21BFA65}" type="slidenum">
              <a:rPr lang="en-US" smtClean="0"/>
              <a:t>‹#›</a:t>
            </a:fld>
            <a:endParaRPr lang="en-US"/>
          </a:p>
        </p:txBody>
      </p:sp>
    </p:spTree>
    <p:extLst>
      <p:ext uri="{BB962C8B-B14F-4D97-AF65-F5344CB8AC3E}">
        <p14:creationId xmlns:p14="http://schemas.microsoft.com/office/powerpoint/2010/main" val="1161131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B9C899-865C-421A-ACDE-2F9AC984D9B1}" type="datetimeFigureOut">
              <a:rPr lang="en-US" smtClean="0"/>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CD8C5-8F5F-47EE-A360-B8F8E21BFA65}" type="slidenum">
              <a:rPr lang="en-US" smtClean="0"/>
              <a:t>‹#›</a:t>
            </a:fld>
            <a:endParaRPr lang="en-US"/>
          </a:p>
        </p:txBody>
      </p:sp>
    </p:spTree>
    <p:extLst>
      <p:ext uri="{BB962C8B-B14F-4D97-AF65-F5344CB8AC3E}">
        <p14:creationId xmlns:p14="http://schemas.microsoft.com/office/powerpoint/2010/main" val="143412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B9C899-865C-421A-ACDE-2F9AC984D9B1}" type="datetimeFigureOut">
              <a:rPr lang="en-US" smtClean="0"/>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6CD8C5-8F5F-47EE-A360-B8F8E21BFA65}" type="slidenum">
              <a:rPr lang="en-US" smtClean="0"/>
              <a:t>‹#›</a:t>
            </a:fld>
            <a:endParaRPr lang="en-US"/>
          </a:p>
        </p:txBody>
      </p:sp>
    </p:spTree>
    <p:extLst>
      <p:ext uri="{BB962C8B-B14F-4D97-AF65-F5344CB8AC3E}">
        <p14:creationId xmlns:p14="http://schemas.microsoft.com/office/powerpoint/2010/main" val="4097437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B9C899-865C-421A-ACDE-2F9AC984D9B1}" type="datetimeFigureOut">
              <a:rPr lang="en-US" smtClean="0"/>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6CD8C5-8F5F-47EE-A360-B8F8E21BFA65}" type="slidenum">
              <a:rPr lang="en-US" smtClean="0"/>
              <a:t>‹#›</a:t>
            </a:fld>
            <a:endParaRPr lang="en-US"/>
          </a:p>
        </p:txBody>
      </p:sp>
    </p:spTree>
    <p:extLst>
      <p:ext uri="{BB962C8B-B14F-4D97-AF65-F5344CB8AC3E}">
        <p14:creationId xmlns:p14="http://schemas.microsoft.com/office/powerpoint/2010/main" val="1067464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B9C899-865C-421A-ACDE-2F9AC984D9B1}" type="datetimeFigureOut">
              <a:rPr lang="en-US" smtClean="0"/>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6CD8C5-8F5F-47EE-A360-B8F8E21BFA65}" type="slidenum">
              <a:rPr lang="en-US" smtClean="0"/>
              <a:t>‹#›</a:t>
            </a:fld>
            <a:endParaRPr lang="en-US"/>
          </a:p>
        </p:txBody>
      </p:sp>
    </p:spTree>
    <p:extLst>
      <p:ext uri="{BB962C8B-B14F-4D97-AF65-F5344CB8AC3E}">
        <p14:creationId xmlns:p14="http://schemas.microsoft.com/office/powerpoint/2010/main" val="3641342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B9C899-865C-421A-ACDE-2F9AC984D9B1}" type="datetimeFigureOut">
              <a:rPr lang="en-US" smtClean="0"/>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6CD8C5-8F5F-47EE-A360-B8F8E21BFA65}" type="slidenum">
              <a:rPr lang="en-US" smtClean="0"/>
              <a:t>‹#›</a:t>
            </a:fld>
            <a:endParaRPr lang="en-US"/>
          </a:p>
        </p:txBody>
      </p:sp>
    </p:spTree>
    <p:extLst>
      <p:ext uri="{BB962C8B-B14F-4D97-AF65-F5344CB8AC3E}">
        <p14:creationId xmlns:p14="http://schemas.microsoft.com/office/powerpoint/2010/main" val="4255198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B9C899-865C-421A-ACDE-2F9AC984D9B1}" type="datetimeFigureOut">
              <a:rPr lang="en-US" smtClean="0"/>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6CD8C5-8F5F-47EE-A360-B8F8E21BFA65}" type="slidenum">
              <a:rPr lang="en-US" smtClean="0"/>
              <a:t>‹#›</a:t>
            </a:fld>
            <a:endParaRPr lang="en-US"/>
          </a:p>
        </p:txBody>
      </p:sp>
    </p:spTree>
    <p:extLst>
      <p:ext uri="{BB962C8B-B14F-4D97-AF65-F5344CB8AC3E}">
        <p14:creationId xmlns:p14="http://schemas.microsoft.com/office/powerpoint/2010/main" val="379903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B9C899-865C-421A-ACDE-2F9AC984D9B1}" type="datetimeFigureOut">
              <a:rPr lang="en-US" smtClean="0"/>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6CD8C5-8F5F-47EE-A360-B8F8E21BFA65}" type="slidenum">
              <a:rPr lang="en-US" smtClean="0"/>
              <a:t>‹#›</a:t>
            </a:fld>
            <a:endParaRPr lang="en-US"/>
          </a:p>
        </p:txBody>
      </p:sp>
    </p:spTree>
    <p:extLst>
      <p:ext uri="{BB962C8B-B14F-4D97-AF65-F5344CB8AC3E}">
        <p14:creationId xmlns:p14="http://schemas.microsoft.com/office/powerpoint/2010/main" val="2107034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B9C899-865C-421A-ACDE-2F9AC984D9B1}" type="datetimeFigureOut">
              <a:rPr lang="en-US" smtClean="0"/>
              <a:t>8/17/2020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CD8C5-8F5F-47EE-A360-B8F8E21BFA65}" type="slidenum">
              <a:rPr lang="en-US" smtClean="0"/>
              <a:t>‹#›</a:t>
            </a:fld>
            <a:endParaRPr lang="en-US"/>
          </a:p>
        </p:txBody>
      </p:sp>
      <p:sp>
        <p:nvSpPr>
          <p:cNvPr id="7" name="Rectangle 6">
            <a:extLst>
              <a:ext uri="{FF2B5EF4-FFF2-40B4-BE49-F238E27FC236}">
                <a16:creationId xmlns:a16="http://schemas.microsoft.com/office/drawing/2014/main" id="{1D648B92-F9F4-6347-B3B8-59E393B16781}"/>
              </a:ext>
            </a:extLst>
          </p:cNvPr>
          <p:cNvSpPr/>
          <p:nvPr userDrawn="1"/>
        </p:nvSpPr>
        <p:spPr>
          <a:xfrm>
            <a:off x="0" y="5505061"/>
            <a:ext cx="12192000" cy="1352939"/>
          </a:xfrm>
          <a:prstGeom prst="rect">
            <a:avLst/>
          </a:prstGeom>
          <a:solidFill>
            <a:srgbClr val="1147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362B"/>
              </a:solidFill>
            </a:endParaRPr>
          </a:p>
        </p:txBody>
      </p:sp>
      <p:pic>
        <p:nvPicPr>
          <p:cNvPr id="8" name="Picture 7">
            <a:extLst>
              <a:ext uri="{FF2B5EF4-FFF2-40B4-BE49-F238E27FC236}">
                <a16:creationId xmlns:a16="http://schemas.microsoft.com/office/drawing/2014/main" id="{9FC59E17-C059-C24F-BBBD-3BC51E0DA60C}"/>
              </a:ext>
            </a:extLst>
          </p:cNvPr>
          <p:cNvPicPr>
            <a:picLocks noChangeAspect="1"/>
          </p:cNvPicPr>
          <p:nvPr userDrawn="1"/>
        </p:nvPicPr>
        <p:blipFill>
          <a:blip r:embed="rId13"/>
          <a:stretch>
            <a:fillRect/>
          </a:stretch>
        </p:blipFill>
        <p:spPr>
          <a:xfrm>
            <a:off x="6936533" y="5760230"/>
            <a:ext cx="4953259" cy="836060"/>
          </a:xfrm>
          <a:prstGeom prst="rect">
            <a:avLst/>
          </a:prstGeom>
        </p:spPr>
      </p:pic>
    </p:spTree>
    <p:extLst>
      <p:ext uri="{BB962C8B-B14F-4D97-AF65-F5344CB8AC3E}">
        <p14:creationId xmlns:p14="http://schemas.microsoft.com/office/powerpoint/2010/main" val="2170417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rgbClr val="0D693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comments" Target="../comments/commen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C8EBD5-B079-422D-98F9-FA5139C65486}"/>
              </a:ext>
            </a:extLst>
          </p:cNvPr>
          <p:cNvSpPr>
            <a:spLocks noGrp="1"/>
          </p:cNvSpPr>
          <p:nvPr>
            <p:ph type="title"/>
          </p:nvPr>
        </p:nvSpPr>
        <p:spPr/>
        <p:txBody>
          <a:bodyPr/>
          <a:lstStyle/>
          <a:p>
            <a:r>
              <a:rPr lang="en-US" dirty="0"/>
              <a:t>Proactive Student Engagement Plan</a:t>
            </a:r>
          </a:p>
        </p:txBody>
      </p:sp>
      <p:sp>
        <p:nvSpPr>
          <p:cNvPr id="5" name="Text Placeholder 4">
            <a:extLst>
              <a:ext uri="{FF2B5EF4-FFF2-40B4-BE49-F238E27FC236}">
                <a16:creationId xmlns:a16="http://schemas.microsoft.com/office/drawing/2014/main" id="{F90D6A11-E9B1-4475-86D8-7C321BC86753}"/>
              </a:ext>
            </a:extLst>
          </p:cNvPr>
          <p:cNvSpPr>
            <a:spLocks noGrp="1"/>
          </p:cNvSpPr>
          <p:nvPr>
            <p:ph type="body" idx="1"/>
          </p:nvPr>
        </p:nvSpPr>
        <p:spPr/>
        <p:txBody>
          <a:bodyPr/>
          <a:lstStyle/>
          <a:p>
            <a:r>
              <a:rPr lang="en-US" dirty="0"/>
              <a:t>August 2020</a:t>
            </a:r>
          </a:p>
        </p:txBody>
      </p:sp>
    </p:spTree>
    <p:extLst>
      <p:ext uri="{BB962C8B-B14F-4D97-AF65-F5344CB8AC3E}">
        <p14:creationId xmlns:p14="http://schemas.microsoft.com/office/powerpoint/2010/main" val="3191015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D4BE6-C944-4CBC-86CD-C3D4B5532A60}"/>
              </a:ext>
            </a:extLst>
          </p:cNvPr>
          <p:cNvSpPr>
            <a:spLocks noGrp="1"/>
          </p:cNvSpPr>
          <p:nvPr>
            <p:ph type="title"/>
          </p:nvPr>
        </p:nvSpPr>
        <p:spPr>
          <a:xfrm>
            <a:off x="353042" y="0"/>
            <a:ext cx="10515600" cy="1325563"/>
          </a:xfrm>
        </p:spPr>
        <p:txBody>
          <a:bodyPr/>
          <a:lstStyle/>
          <a:p>
            <a:r>
              <a:rPr lang="en-US" dirty="0"/>
              <a:t>Navigate Analytics </a:t>
            </a:r>
          </a:p>
        </p:txBody>
      </p:sp>
      <p:pic>
        <p:nvPicPr>
          <p:cNvPr id="5" name="Content Placeholder 4">
            <a:extLst>
              <a:ext uri="{FF2B5EF4-FFF2-40B4-BE49-F238E27FC236}">
                <a16:creationId xmlns:a16="http://schemas.microsoft.com/office/drawing/2014/main" id="{40DBF032-E49C-46CB-9318-F976A53C5225}"/>
              </a:ext>
            </a:extLst>
          </p:cNvPr>
          <p:cNvPicPr>
            <a:picLocks noGrp="1" noChangeAspect="1"/>
          </p:cNvPicPr>
          <p:nvPr>
            <p:ph idx="1"/>
          </p:nvPr>
        </p:nvPicPr>
        <p:blipFill>
          <a:blip r:embed="rId2"/>
          <a:stretch>
            <a:fillRect/>
          </a:stretch>
        </p:blipFill>
        <p:spPr>
          <a:xfrm>
            <a:off x="715001" y="1080611"/>
            <a:ext cx="9969518" cy="4351338"/>
          </a:xfrm>
          <a:prstGeom prst="rect">
            <a:avLst/>
          </a:prstGeom>
        </p:spPr>
      </p:pic>
      <p:sp>
        <p:nvSpPr>
          <p:cNvPr id="6" name="Oval 5">
            <a:extLst>
              <a:ext uri="{FF2B5EF4-FFF2-40B4-BE49-F238E27FC236}">
                <a16:creationId xmlns:a16="http://schemas.microsoft.com/office/drawing/2014/main" id="{65A2056E-726B-412E-BC3C-8ACE67E6BCF4}"/>
              </a:ext>
            </a:extLst>
          </p:cNvPr>
          <p:cNvSpPr/>
          <p:nvPr/>
        </p:nvSpPr>
        <p:spPr>
          <a:xfrm>
            <a:off x="3345162" y="3744927"/>
            <a:ext cx="2354598" cy="185974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1362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96E6F-042C-41E5-82F8-63A15727CB0A}"/>
              </a:ext>
            </a:extLst>
          </p:cNvPr>
          <p:cNvSpPr>
            <a:spLocks noGrp="1"/>
          </p:cNvSpPr>
          <p:nvPr>
            <p:ph type="title"/>
          </p:nvPr>
        </p:nvSpPr>
        <p:spPr/>
        <p:txBody>
          <a:bodyPr/>
          <a:lstStyle/>
          <a:p>
            <a:r>
              <a:rPr lang="en-US" dirty="0"/>
              <a:t>Data informed approach</a:t>
            </a:r>
          </a:p>
        </p:txBody>
      </p:sp>
      <p:sp>
        <p:nvSpPr>
          <p:cNvPr id="3" name="Content Placeholder 2">
            <a:extLst>
              <a:ext uri="{FF2B5EF4-FFF2-40B4-BE49-F238E27FC236}">
                <a16:creationId xmlns:a16="http://schemas.microsoft.com/office/drawing/2014/main" id="{EE26DE0E-D631-432A-8BFC-9BDD460A7BF3}"/>
              </a:ext>
            </a:extLst>
          </p:cNvPr>
          <p:cNvSpPr>
            <a:spLocks noGrp="1"/>
          </p:cNvSpPr>
          <p:nvPr>
            <p:ph idx="1"/>
          </p:nvPr>
        </p:nvSpPr>
        <p:spPr>
          <a:xfrm>
            <a:off x="838200" y="1825625"/>
            <a:ext cx="10612120" cy="3609975"/>
          </a:xfrm>
        </p:spPr>
        <p:txBody>
          <a:bodyPr>
            <a:normAutofit lnSpcReduction="10000"/>
          </a:bodyPr>
          <a:lstStyle/>
          <a:p>
            <a:r>
              <a:rPr lang="en-US" dirty="0">
                <a:latin typeface="+mn-lt"/>
              </a:rPr>
              <a:t>Academic risk – End of 1</a:t>
            </a:r>
            <a:r>
              <a:rPr lang="en-US" baseline="30000" dirty="0">
                <a:latin typeface="+mn-lt"/>
              </a:rPr>
              <a:t>st</a:t>
            </a:r>
            <a:r>
              <a:rPr lang="en-US" dirty="0">
                <a:latin typeface="+mn-lt"/>
              </a:rPr>
              <a:t> year GPA between a 2.2 and 2.79 GPA, End of 2</a:t>
            </a:r>
            <a:r>
              <a:rPr lang="en-US" baseline="30000" dirty="0">
                <a:latin typeface="+mn-lt"/>
              </a:rPr>
              <a:t>nd</a:t>
            </a:r>
            <a:r>
              <a:rPr lang="en-US" dirty="0">
                <a:latin typeface="+mn-lt"/>
              </a:rPr>
              <a:t> year GPA between 2.2 and 2.59</a:t>
            </a:r>
          </a:p>
          <a:p>
            <a:r>
              <a:rPr lang="en-US" dirty="0">
                <a:latin typeface="+mn-lt"/>
              </a:rPr>
              <a:t>Financial risk – Pell eligible students </a:t>
            </a:r>
          </a:p>
          <a:p>
            <a:r>
              <a:rPr lang="en-US" dirty="0">
                <a:latin typeface="+mn-lt"/>
              </a:rPr>
              <a:t>Enrollment pattern – Student enrolled in between 9 and 11 credits in their first term</a:t>
            </a:r>
          </a:p>
          <a:p>
            <a:r>
              <a:rPr lang="en-US" dirty="0">
                <a:latin typeface="+mn-lt"/>
              </a:rPr>
              <a:t>Engagement risk – Undecided Freshman and new transfers or non-declared sophomores, juniors and seniors </a:t>
            </a:r>
          </a:p>
          <a:p>
            <a:r>
              <a:rPr lang="en-US" dirty="0">
                <a:latin typeface="+mn-lt"/>
              </a:rPr>
              <a:t>Race/Ethnicity – Black students and Hispanic students</a:t>
            </a:r>
          </a:p>
        </p:txBody>
      </p:sp>
    </p:spTree>
    <p:extLst>
      <p:ext uri="{BB962C8B-B14F-4D97-AF65-F5344CB8AC3E}">
        <p14:creationId xmlns:p14="http://schemas.microsoft.com/office/powerpoint/2010/main" val="2082510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689AD6-41D9-446D-B328-E4DD009C429E}"/>
              </a:ext>
            </a:extLst>
          </p:cNvPr>
          <p:cNvSpPr txBox="1"/>
          <p:nvPr/>
        </p:nvSpPr>
        <p:spPr>
          <a:xfrm>
            <a:off x="386079" y="320040"/>
            <a:ext cx="11042073"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rgbClr val="0D6936"/>
                </a:solidFill>
                <a:latin typeface="Arial" panose="020B0604020202020204" pitchFamily="34" charset="0"/>
                <a:cs typeface="Arial" panose="020B0604020202020204" pitchFamily="34" charset="0"/>
              </a:rPr>
              <a:t>Tier One (All Students) </a:t>
            </a:r>
            <a:endParaRPr lang="en-US" sz="1600" b="1" dirty="0">
              <a:solidFill>
                <a:srgbClr val="0D6936"/>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1C468E5-920F-490C-AFB2-AE86306863D2}"/>
              </a:ext>
            </a:extLst>
          </p:cNvPr>
          <p:cNvSpPr/>
          <p:nvPr/>
        </p:nvSpPr>
        <p:spPr>
          <a:xfrm>
            <a:off x="530168" y="1241286"/>
            <a:ext cx="11428152" cy="3743589"/>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Times New Roman" panose="02020603050405020304" pitchFamily="18" charset="0"/>
              </a:rPr>
              <a:t>Current student website, Chat and Navigate Mobile app adoption</a:t>
            </a:r>
          </a:p>
          <a:p>
            <a:pPr marL="285750" indent="-285750">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Times New Roman" panose="02020603050405020304" pitchFamily="18" charset="0"/>
              </a:rPr>
              <a:t>Canvas and Faculty – Resources, welcome videos, course outreach </a:t>
            </a:r>
          </a:p>
          <a:p>
            <a:pPr marL="285750" indent="-285750">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Times New Roman" panose="02020603050405020304" pitchFamily="18" charset="0"/>
              </a:rPr>
              <a:t>Text message (e.g.  Check in message –End of 1</a:t>
            </a:r>
            <a:r>
              <a:rPr lang="en-US" sz="3200" baseline="30000" dirty="0">
                <a:latin typeface="Calibri" panose="020F0502020204030204" pitchFamily="34" charset="0"/>
                <a:ea typeface="Calibri" panose="020F0502020204030204" pitchFamily="34" charset="0"/>
                <a:cs typeface="Times New Roman" panose="02020603050405020304" pitchFamily="18" charset="0"/>
              </a:rPr>
              <a:t>st</a:t>
            </a:r>
            <a:r>
              <a:rPr lang="en-US" sz="3200" dirty="0">
                <a:latin typeface="Calibri" panose="020F0502020204030204" pitchFamily="34" charset="0"/>
                <a:ea typeface="Calibri" panose="020F0502020204030204" pitchFamily="34" charset="0"/>
                <a:cs typeface="Times New Roman" panose="02020603050405020304" pitchFamily="18" charset="0"/>
              </a:rPr>
              <a:t> </a:t>
            </a:r>
            <a:r>
              <a:rPr lang="en-US" sz="3200" dirty="0" err="1">
                <a:latin typeface="Calibri" panose="020F0502020204030204" pitchFamily="34" charset="0"/>
                <a:ea typeface="Calibri" panose="020F0502020204030204" pitchFamily="34" charset="0"/>
                <a:cs typeface="Times New Roman" panose="02020603050405020304" pitchFamily="18" charset="0"/>
              </a:rPr>
              <a:t>wk</a:t>
            </a:r>
            <a:r>
              <a:rPr lang="en-US" sz="3200" dirty="0">
                <a:latin typeface="Calibri" panose="020F0502020204030204" pitchFamily="34" charset="0"/>
                <a:ea typeface="Calibri" panose="020F0502020204030204" pitchFamily="34" charset="0"/>
                <a:cs typeface="Times New Roman" panose="02020603050405020304" pitchFamily="18" charset="0"/>
              </a:rPr>
              <a:t>)</a:t>
            </a:r>
          </a:p>
          <a:p>
            <a:pPr marL="285750" indent="-285750">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Times New Roman" panose="02020603050405020304" pitchFamily="18" charset="0"/>
              </a:rPr>
              <a:t>Targeted emails  (e.g.  Tech Survey, appt campaigns)</a:t>
            </a:r>
          </a:p>
          <a:p>
            <a:pPr marL="285750" indent="-285750">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Times New Roman" panose="02020603050405020304" pitchFamily="18" charset="0"/>
              </a:rPr>
              <a:t>To Dos (Key reminders throughout the semester)</a:t>
            </a:r>
          </a:p>
          <a:p>
            <a:pPr marL="285750" indent="-285750">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Times New Roman" panose="02020603050405020304" pitchFamily="18" charset="0"/>
              </a:rPr>
              <a:t>Quick Poll (end of September and beginning of November)</a:t>
            </a:r>
          </a:p>
        </p:txBody>
      </p:sp>
    </p:spTree>
    <p:extLst>
      <p:ext uri="{BB962C8B-B14F-4D97-AF65-F5344CB8AC3E}">
        <p14:creationId xmlns:p14="http://schemas.microsoft.com/office/powerpoint/2010/main" val="3750922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197187-C82A-4A18-8C70-09A1E30CF396}"/>
              </a:ext>
            </a:extLst>
          </p:cNvPr>
          <p:cNvSpPr>
            <a:spLocks noGrp="1"/>
          </p:cNvSpPr>
          <p:nvPr>
            <p:ph type="title"/>
          </p:nvPr>
        </p:nvSpPr>
        <p:spPr/>
        <p:txBody>
          <a:bodyPr/>
          <a:lstStyle/>
          <a:p>
            <a:r>
              <a:rPr lang="en-US" dirty="0"/>
              <a:t>Tier 2 (Target – Fresh/</a:t>
            </a:r>
            <a:r>
              <a:rPr lang="en-US" dirty="0" err="1"/>
              <a:t>Soph</a:t>
            </a:r>
            <a:r>
              <a:rPr lang="en-US" dirty="0"/>
              <a:t>)</a:t>
            </a:r>
          </a:p>
        </p:txBody>
      </p:sp>
      <p:sp>
        <p:nvSpPr>
          <p:cNvPr id="5" name="Content Placeholder 4">
            <a:extLst>
              <a:ext uri="{FF2B5EF4-FFF2-40B4-BE49-F238E27FC236}">
                <a16:creationId xmlns:a16="http://schemas.microsoft.com/office/drawing/2014/main" id="{265FA692-E1D0-4E1E-8A00-DF0BC295431C}"/>
              </a:ext>
            </a:extLst>
          </p:cNvPr>
          <p:cNvSpPr>
            <a:spLocks noGrp="1"/>
          </p:cNvSpPr>
          <p:nvPr>
            <p:ph sz="half" idx="1"/>
          </p:nvPr>
        </p:nvSpPr>
        <p:spPr>
          <a:xfrm>
            <a:off x="508000" y="1825625"/>
            <a:ext cx="5511800" cy="4351338"/>
          </a:xfrm>
        </p:spPr>
        <p:txBody>
          <a:bodyPr>
            <a:normAutofit fontScale="40000" lnSpcReduction="20000"/>
          </a:bodyPr>
          <a:lstStyle/>
          <a:p>
            <a:pPr marL="342900" lvl="0" indent="-342900">
              <a:lnSpc>
                <a:spcPct val="120000"/>
              </a:lnSpc>
              <a:spcBef>
                <a:spcPts val="0"/>
              </a:spcBef>
            </a:pPr>
            <a:r>
              <a:rPr lang="en-US" sz="6500" dirty="0">
                <a:latin typeface="Calibri" panose="020F0502020204030204" pitchFamily="34" charset="0"/>
                <a:ea typeface="Calibri" panose="020F0502020204030204" pitchFamily="34" charset="0"/>
                <a:cs typeface="Times New Roman" panose="02020603050405020304" pitchFamily="18" charset="0"/>
              </a:rPr>
              <a:t>Expand Advising care unit and implement additional touch points.</a:t>
            </a:r>
          </a:p>
          <a:p>
            <a:pPr marL="0" lvl="0" indent="0">
              <a:lnSpc>
                <a:spcPct val="120000"/>
              </a:lnSpc>
              <a:spcBef>
                <a:spcPts val="0"/>
              </a:spcBef>
              <a:buNone/>
            </a:pPr>
            <a:endParaRPr lang="en-US" sz="59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buNone/>
            </a:pPr>
            <a:endParaRPr lang="en-US" sz="5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pPr>
            <a:r>
              <a:rPr lang="en-US" sz="6500" dirty="0">
                <a:latin typeface="Calibri" panose="020F0502020204030204" pitchFamily="34" charset="0"/>
                <a:ea typeface="Calibri" panose="020F0502020204030204" pitchFamily="34" charset="0"/>
                <a:cs typeface="Times New Roman" panose="02020603050405020304" pitchFamily="18" charset="0"/>
              </a:rPr>
              <a:t>Utilize  OMSA, SSS Peer mentors  (Freshman URM/Pell eligible students)  and Resident Advisor (non-Promise/SSS freshman in housing)</a:t>
            </a:r>
          </a:p>
          <a:p>
            <a:endParaRPr lang="en-US" dirty="0"/>
          </a:p>
        </p:txBody>
      </p:sp>
      <p:sp>
        <p:nvSpPr>
          <p:cNvPr id="6" name="Content Placeholder 5">
            <a:extLst>
              <a:ext uri="{FF2B5EF4-FFF2-40B4-BE49-F238E27FC236}">
                <a16:creationId xmlns:a16="http://schemas.microsoft.com/office/drawing/2014/main" id="{9F6A93DF-65F6-4A18-B66B-BD83BC67FC74}"/>
              </a:ext>
            </a:extLst>
          </p:cNvPr>
          <p:cNvSpPr>
            <a:spLocks noGrp="1"/>
          </p:cNvSpPr>
          <p:nvPr>
            <p:ph sz="half" idx="2"/>
          </p:nvPr>
        </p:nvSpPr>
        <p:spPr>
          <a:xfrm>
            <a:off x="6172200" y="1825625"/>
            <a:ext cx="5633720" cy="4351338"/>
          </a:xfrm>
        </p:spPr>
        <p:txBody>
          <a:bodyPr>
            <a:normAutofit fontScale="40000" lnSpcReduction="20000"/>
          </a:bodyPr>
          <a:lstStyle/>
          <a:p>
            <a:pPr marL="342900" lvl="0" indent="-342900">
              <a:lnSpc>
                <a:spcPct val="107000"/>
              </a:lnSpc>
              <a:spcBef>
                <a:spcPts val="0"/>
              </a:spcBef>
            </a:pPr>
            <a:r>
              <a:rPr lang="en-US" sz="6500" dirty="0">
                <a:latin typeface="Calibri" panose="020F0502020204030204" pitchFamily="34" charset="0"/>
                <a:ea typeface="Calibri" panose="020F0502020204030204" pitchFamily="34" charset="0"/>
                <a:cs typeface="Times New Roman" panose="02020603050405020304" pitchFamily="18" charset="0"/>
              </a:rPr>
              <a:t>Expand Early alerts (Math and targeted courses in each meta major)</a:t>
            </a:r>
          </a:p>
          <a:p>
            <a:pPr marL="800100" lvl="1" indent="-342900">
              <a:lnSpc>
                <a:spcPct val="107000"/>
              </a:lnSpc>
            </a:pPr>
            <a:r>
              <a:rPr lang="en-US" sz="6500" dirty="0">
                <a:latin typeface="Calibri" panose="020F0502020204030204" pitchFamily="34" charset="0"/>
                <a:ea typeface="Calibri" panose="020F0502020204030204" pitchFamily="34" charset="0"/>
                <a:cs typeface="Times New Roman" panose="02020603050405020304" pitchFamily="18" charset="0"/>
              </a:rPr>
              <a:t>Attendance/Engagement – </a:t>
            </a:r>
            <a:r>
              <a:rPr lang="en-US" sz="6500" dirty="0" err="1">
                <a:latin typeface="Calibri" panose="020F0502020204030204" pitchFamily="34" charset="0"/>
                <a:ea typeface="Calibri" panose="020F0502020204030204" pitchFamily="34" charset="0"/>
                <a:cs typeface="Times New Roman" panose="02020603050405020304" pitchFamily="18" charset="0"/>
              </a:rPr>
              <a:t>wk</a:t>
            </a:r>
            <a:r>
              <a:rPr lang="en-US" sz="6500" dirty="0">
                <a:latin typeface="Calibri" panose="020F0502020204030204" pitchFamily="34" charset="0"/>
                <a:ea typeface="Calibri" panose="020F0502020204030204" pitchFamily="34" charset="0"/>
                <a:cs typeface="Times New Roman" panose="02020603050405020304" pitchFamily="18" charset="0"/>
              </a:rPr>
              <a:t> 2</a:t>
            </a:r>
          </a:p>
          <a:p>
            <a:pPr marL="800100" lvl="1" indent="-342900">
              <a:lnSpc>
                <a:spcPct val="107000"/>
              </a:lnSpc>
            </a:pPr>
            <a:r>
              <a:rPr lang="en-US" sz="6500" dirty="0">
                <a:latin typeface="Calibri" panose="020F0502020204030204" pitchFamily="34" charset="0"/>
                <a:ea typeface="Calibri" panose="020F0502020204030204" pitchFamily="34" charset="0"/>
                <a:cs typeface="Times New Roman" panose="02020603050405020304" pitchFamily="18" charset="0"/>
              </a:rPr>
              <a:t>Academic focus– </a:t>
            </a:r>
            <a:r>
              <a:rPr lang="en-US" sz="6500" dirty="0" err="1">
                <a:latin typeface="Calibri" panose="020F0502020204030204" pitchFamily="34" charset="0"/>
                <a:ea typeface="Calibri" panose="020F0502020204030204" pitchFamily="34" charset="0"/>
                <a:cs typeface="Times New Roman" panose="02020603050405020304" pitchFamily="18" charset="0"/>
              </a:rPr>
              <a:t>wk</a:t>
            </a:r>
            <a:r>
              <a:rPr lang="en-US" sz="6500" dirty="0">
                <a:latin typeface="Calibri" panose="020F0502020204030204" pitchFamily="34" charset="0"/>
                <a:ea typeface="Calibri" panose="020F0502020204030204" pitchFamily="34" charset="0"/>
                <a:cs typeface="Times New Roman" panose="02020603050405020304" pitchFamily="18" charset="0"/>
              </a:rPr>
              <a:t> 5</a:t>
            </a:r>
          </a:p>
          <a:p>
            <a:pPr>
              <a:lnSpc>
                <a:spcPct val="120000"/>
              </a:lnSpc>
            </a:pPr>
            <a:r>
              <a:rPr lang="en-US" sz="5900" dirty="0">
                <a:latin typeface="Calibri" panose="020F0502020204030204" pitchFamily="34" charset="0"/>
                <a:ea typeface="Calibri" panose="020F0502020204030204" pitchFamily="34" charset="0"/>
                <a:cs typeface="Times New Roman" panose="02020603050405020304" pitchFamily="18" charset="0"/>
              </a:rPr>
              <a:t> </a:t>
            </a:r>
            <a:r>
              <a:rPr lang="en-US" sz="6500" dirty="0">
                <a:latin typeface="Calibri" panose="020F0502020204030204" pitchFamily="34" charset="0"/>
                <a:ea typeface="Calibri" panose="020F0502020204030204" pitchFamily="34" charset="0"/>
                <a:cs typeface="Times New Roman" panose="02020603050405020304" pitchFamily="18" charset="0"/>
              </a:rPr>
              <a:t>Identify targeted courses or programs    (e.g. Promise / CNHS freshman     seminars, theater and music,  comm soph. seminar)</a:t>
            </a:r>
            <a:br>
              <a:rPr lang="en-US" sz="6500" dirty="0">
                <a:latin typeface="Calibri" panose="020F0502020204030204" pitchFamily="34" charset="0"/>
                <a:ea typeface="Calibri" panose="020F0502020204030204" pitchFamily="34" charset="0"/>
                <a:cs typeface="Times New Roman" panose="02020603050405020304" pitchFamily="18" charset="0"/>
              </a:rPr>
            </a:br>
            <a:endParaRPr lang="en-US" sz="65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48202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D51062B-AB94-46E6-8BB7-54C10106E8AE}"/>
              </a:ext>
            </a:extLst>
          </p:cNvPr>
          <p:cNvSpPr>
            <a:spLocks noGrp="1"/>
          </p:cNvSpPr>
          <p:nvPr>
            <p:ph type="title"/>
          </p:nvPr>
        </p:nvSpPr>
        <p:spPr/>
        <p:txBody>
          <a:bodyPr/>
          <a:lstStyle/>
          <a:p>
            <a:r>
              <a:rPr lang="en-US" dirty="0"/>
              <a:t>Tier 3 (Targeted)</a:t>
            </a:r>
            <a:br>
              <a:rPr lang="en-US" sz="1800" dirty="0"/>
            </a:br>
            <a:endParaRPr lang="en-US" dirty="0"/>
          </a:p>
        </p:txBody>
      </p:sp>
      <p:sp>
        <p:nvSpPr>
          <p:cNvPr id="8" name="Text Placeholder 7">
            <a:extLst>
              <a:ext uri="{FF2B5EF4-FFF2-40B4-BE49-F238E27FC236}">
                <a16:creationId xmlns:a16="http://schemas.microsoft.com/office/drawing/2014/main" id="{9AD8AB6C-A1A8-402B-82AF-BC2311398293}"/>
              </a:ext>
            </a:extLst>
          </p:cNvPr>
          <p:cNvSpPr>
            <a:spLocks noGrp="1"/>
          </p:cNvSpPr>
          <p:nvPr>
            <p:ph type="body" idx="1"/>
          </p:nvPr>
        </p:nvSpPr>
        <p:spPr>
          <a:xfrm>
            <a:off x="697548" y="1263254"/>
            <a:ext cx="5157787" cy="823912"/>
          </a:xfrm>
        </p:spPr>
        <p:txBody>
          <a:bodyPr>
            <a:normAutofit/>
          </a:bodyPr>
          <a:lstStyle/>
          <a:p>
            <a:r>
              <a:rPr lang="en-US" sz="2800" dirty="0">
                <a:latin typeface="+mn-lt"/>
              </a:rPr>
              <a:t>Targeted Watch Lists (Navigate)</a:t>
            </a:r>
          </a:p>
        </p:txBody>
      </p:sp>
      <p:sp>
        <p:nvSpPr>
          <p:cNvPr id="9" name="Content Placeholder 8">
            <a:extLst>
              <a:ext uri="{FF2B5EF4-FFF2-40B4-BE49-F238E27FC236}">
                <a16:creationId xmlns:a16="http://schemas.microsoft.com/office/drawing/2014/main" id="{1B823BEC-F6A7-4613-80D1-AF4EEC164F8C}"/>
              </a:ext>
            </a:extLst>
          </p:cNvPr>
          <p:cNvSpPr>
            <a:spLocks noGrp="1"/>
          </p:cNvSpPr>
          <p:nvPr>
            <p:ph sz="half" idx="2"/>
          </p:nvPr>
        </p:nvSpPr>
        <p:spPr>
          <a:xfrm>
            <a:off x="836613" y="2483644"/>
            <a:ext cx="5157788" cy="3684588"/>
          </a:xfrm>
        </p:spPr>
        <p:txBody>
          <a:bodyPr>
            <a:normAutofit/>
          </a:bodyPr>
          <a:lstStyle/>
          <a:p>
            <a:pPr marL="0" indent="0">
              <a:lnSpc>
                <a:spcPct val="107000"/>
              </a:lnSpc>
              <a:spcAft>
                <a:spcPts val="800"/>
              </a:spcAft>
              <a:buNone/>
            </a:pPr>
            <a:r>
              <a:rPr lang="en-US" i="1" dirty="0">
                <a:latin typeface="Calibri" panose="020F0502020204030204" pitchFamily="34" charset="0"/>
                <a:ea typeface="Calibri" panose="020F0502020204030204" pitchFamily="34" charset="0"/>
                <a:cs typeface="Times New Roman" panose="02020603050405020304" pitchFamily="18" charset="0"/>
              </a:rPr>
              <a:t>Academic Advisors and SSS</a:t>
            </a:r>
            <a:br>
              <a:rPr lang="en-US" b="1"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2600" dirty="0">
                <a:latin typeface="Calibri" panose="020F0502020204030204" pitchFamily="34" charset="0"/>
                <a:ea typeface="Calibri" panose="020F0502020204030204" pitchFamily="34" charset="0"/>
                <a:cs typeface="Times New Roman" panose="02020603050405020304" pitchFamily="18" charset="0"/>
              </a:rPr>
              <a:t>Und. new students </a:t>
            </a:r>
            <a:br>
              <a:rPr lang="en-US" sz="2600" dirty="0">
                <a:latin typeface="Calibri" panose="020F0502020204030204" pitchFamily="34" charset="0"/>
                <a:ea typeface="Calibri" panose="020F0502020204030204" pitchFamily="34" charset="0"/>
                <a:cs typeface="Times New Roman" panose="02020603050405020304" pitchFamily="18" charset="0"/>
              </a:rPr>
            </a:br>
            <a:r>
              <a:rPr lang="en-US" sz="2600" dirty="0">
                <a:latin typeface="Calibri" panose="020F0502020204030204" pitchFamily="34" charset="0"/>
                <a:ea typeface="Calibri" panose="020F0502020204030204" pitchFamily="34" charset="0"/>
                <a:cs typeface="Times New Roman" panose="02020603050405020304" pitchFamily="18" charset="0"/>
              </a:rPr>
              <a:t>     </a:t>
            </a:r>
            <a:r>
              <a:rPr lang="en-US" sz="2600" dirty="0" err="1">
                <a:latin typeface="Calibri" panose="020F0502020204030204" pitchFamily="34" charset="0"/>
                <a:ea typeface="Calibri" panose="020F0502020204030204" pitchFamily="34" charset="0"/>
                <a:cs typeface="Times New Roman" panose="02020603050405020304" pitchFamily="18" charset="0"/>
              </a:rPr>
              <a:t>Soph</a:t>
            </a:r>
            <a:r>
              <a:rPr lang="en-US" sz="2600" dirty="0">
                <a:latin typeface="Calibri" panose="020F0502020204030204" pitchFamily="34" charset="0"/>
                <a:ea typeface="Calibri" panose="020F0502020204030204" pitchFamily="34" charset="0"/>
                <a:cs typeface="Times New Roman" panose="02020603050405020304" pitchFamily="18" charset="0"/>
              </a:rPr>
              <a:t>/</a:t>
            </a:r>
            <a:r>
              <a:rPr lang="en-US" sz="2600" dirty="0" err="1">
                <a:latin typeface="Calibri" panose="020F0502020204030204" pitchFamily="34" charset="0"/>
                <a:ea typeface="Calibri" panose="020F0502020204030204" pitchFamily="34" charset="0"/>
                <a:cs typeface="Times New Roman" panose="02020603050405020304" pitchFamily="18" charset="0"/>
              </a:rPr>
              <a:t>Jrs</a:t>
            </a:r>
            <a:r>
              <a:rPr lang="en-US" sz="2600" dirty="0">
                <a:latin typeface="Calibri" panose="020F0502020204030204" pitchFamily="34" charset="0"/>
                <a:ea typeface="Calibri" panose="020F0502020204030204" pitchFamily="34" charset="0"/>
                <a:cs typeface="Times New Roman" panose="02020603050405020304" pitchFamily="18" charset="0"/>
              </a:rPr>
              <a:t> :2.2 - 2.79 GPA</a:t>
            </a:r>
            <a:br>
              <a:rPr lang="en-US" sz="2600" dirty="0">
                <a:latin typeface="Calibri" panose="020F0502020204030204" pitchFamily="34" charset="0"/>
                <a:ea typeface="Calibri" panose="020F0502020204030204" pitchFamily="34" charset="0"/>
                <a:cs typeface="Times New Roman" panose="02020603050405020304" pitchFamily="18" charset="0"/>
              </a:rPr>
            </a:br>
            <a:r>
              <a:rPr lang="en-US" sz="2600" dirty="0">
                <a:latin typeface="Calibri" panose="020F0502020204030204" pitchFamily="34" charset="0"/>
                <a:ea typeface="Calibri" panose="020F0502020204030204" pitchFamily="34" charset="0"/>
                <a:cs typeface="Times New Roman" panose="02020603050405020304" pitchFamily="18" charset="0"/>
              </a:rPr>
              <a:t>     Students with an early alert</a:t>
            </a:r>
          </a:p>
          <a:p>
            <a:pPr marL="0" indent="0">
              <a:lnSpc>
                <a:spcPct val="107000"/>
              </a:lnSpc>
              <a:spcAft>
                <a:spcPts val="800"/>
              </a:spcAft>
              <a:buNone/>
            </a:pPr>
            <a:r>
              <a:rPr lang="en-US" i="1" dirty="0">
                <a:latin typeface="Calibri" panose="020F0502020204030204" pitchFamily="34" charset="0"/>
                <a:ea typeface="Calibri" panose="020F0502020204030204" pitchFamily="34" charset="0"/>
                <a:cs typeface="Times New Roman" panose="02020603050405020304" pitchFamily="18" charset="0"/>
              </a:rPr>
              <a:t>OMSA Professional staff</a:t>
            </a:r>
            <a:br>
              <a:rPr lang="en-US" sz="2400" i="1" dirty="0">
                <a:latin typeface="Calibri" panose="020F0502020204030204" pitchFamily="34" charset="0"/>
                <a:ea typeface="Calibri" panose="020F0502020204030204" pitchFamily="34" charset="0"/>
                <a:cs typeface="Times New Roman" panose="02020603050405020304" pitchFamily="18" charset="0"/>
              </a:rPr>
            </a:br>
            <a:r>
              <a:rPr lang="en-US" sz="2400" i="1" dirty="0">
                <a:latin typeface="Calibri" panose="020F0502020204030204" pitchFamily="34" charset="0"/>
                <a:ea typeface="Calibri" panose="020F0502020204030204" pitchFamily="34" charset="0"/>
                <a:cs typeface="Times New Roman" panose="02020603050405020304" pitchFamily="18" charset="0"/>
              </a:rPr>
              <a:t>    </a:t>
            </a:r>
            <a:r>
              <a:rPr lang="en-US" sz="2600" dirty="0">
                <a:latin typeface="Calibri" panose="020F0502020204030204" pitchFamily="34" charset="0"/>
                <a:ea typeface="Calibri" panose="020F0502020204030204" pitchFamily="34" charset="0"/>
                <a:cs typeface="Times New Roman" panose="02020603050405020304" pitchFamily="18" charset="0"/>
              </a:rPr>
              <a:t>Soph./</a:t>
            </a:r>
            <a:r>
              <a:rPr lang="en-US" sz="2600" dirty="0" err="1">
                <a:latin typeface="Calibri" panose="020F0502020204030204" pitchFamily="34" charset="0"/>
                <a:ea typeface="Calibri" panose="020F0502020204030204" pitchFamily="34" charset="0"/>
                <a:cs typeface="Times New Roman" panose="02020603050405020304" pitchFamily="18" charset="0"/>
              </a:rPr>
              <a:t>Jrs</a:t>
            </a:r>
            <a:r>
              <a:rPr lang="en-US" sz="2600" dirty="0">
                <a:latin typeface="Calibri" panose="020F0502020204030204" pitchFamily="34" charset="0"/>
                <a:ea typeface="Calibri" panose="020F0502020204030204" pitchFamily="34" charset="0"/>
                <a:cs typeface="Times New Roman" panose="02020603050405020304" pitchFamily="18" charset="0"/>
              </a:rPr>
              <a:t>  2.2 - 2.79 GPA, URM</a:t>
            </a:r>
            <a:endParaRPr lang="en-US" sz="2600" dirty="0"/>
          </a:p>
        </p:txBody>
      </p:sp>
      <p:sp>
        <p:nvSpPr>
          <p:cNvPr id="10" name="Text Placeholder 9">
            <a:extLst>
              <a:ext uri="{FF2B5EF4-FFF2-40B4-BE49-F238E27FC236}">
                <a16:creationId xmlns:a16="http://schemas.microsoft.com/office/drawing/2014/main" id="{6A9814E8-569D-4D6F-BBAE-4B0DD8A89795}"/>
              </a:ext>
            </a:extLst>
          </p:cNvPr>
          <p:cNvSpPr>
            <a:spLocks noGrp="1"/>
          </p:cNvSpPr>
          <p:nvPr>
            <p:ph type="body" sz="quarter" idx="3"/>
          </p:nvPr>
        </p:nvSpPr>
        <p:spPr>
          <a:xfrm>
            <a:off x="6096000" y="1263254"/>
            <a:ext cx="5183188" cy="823912"/>
          </a:xfrm>
        </p:spPr>
        <p:txBody>
          <a:bodyPr>
            <a:normAutofit/>
          </a:bodyPr>
          <a:lstStyle/>
          <a:p>
            <a:r>
              <a:rPr lang="en-US" sz="2800" dirty="0">
                <a:latin typeface="+mn-lt"/>
              </a:rPr>
              <a:t>Voluntary Coaching</a:t>
            </a:r>
          </a:p>
        </p:txBody>
      </p:sp>
      <p:sp>
        <p:nvSpPr>
          <p:cNvPr id="11" name="Content Placeholder 10">
            <a:extLst>
              <a:ext uri="{FF2B5EF4-FFF2-40B4-BE49-F238E27FC236}">
                <a16:creationId xmlns:a16="http://schemas.microsoft.com/office/drawing/2014/main" id="{FBABE475-711E-4953-960B-F80F671A3ACC}"/>
              </a:ext>
            </a:extLst>
          </p:cNvPr>
          <p:cNvSpPr>
            <a:spLocks noGrp="1"/>
          </p:cNvSpPr>
          <p:nvPr>
            <p:ph sz="quarter" idx="4"/>
          </p:nvPr>
        </p:nvSpPr>
        <p:spPr/>
        <p:txBody>
          <a:bodyPr>
            <a:normAutofit/>
          </a:bodyPr>
          <a:lstStyle/>
          <a:p>
            <a:pPr marL="0" indent="0">
              <a:lnSpc>
                <a:spcPct val="107000"/>
              </a:lnSpc>
              <a:spcAft>
                <a:spcPts val="800"/>
              </a:spcAft>
              <a:buNone/>
            </a:pPr>
            <a:r>
              <a:rPr lang="en-US" i="1" dirty="0">
                <a:latin typeface="Calibri" panose="020F0502020204030204" pitchFamily="34" charset="0"/>
                <a:ea typeface="Calibri" panose="020F0502020204030204" pitchFamily="34" charset="0"/>
                <a:cs typeface="Times New Roman" panose="02020603050405020304" pitchFamily="18" charset="0"/>
              </a:rPr>
              <a:t>Academic Advisors/SSS/OMSA)</a:t>
            </a:r>
            <a:br>
              <a:rPr lang="en-US" i="1"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2600" dirty="0">
                <a:latin typeface="Calibri" panose="020F0502020204030204" pitchFamily="34" charset="0"/>
                <a:ea typeface="Calibri" panose="020F0502020204030204" pitchFamily="34" charset="0"/>
                <a:cs typeface="Times New Roman" panose="02020603050405020304" pitchFamily="18" charset="0"/>
              </a:rPr>
              <a:t>Undecided sophomores</a:t>
            </a:r>
          </a:p>
          <a:p>
            <a:pPr marL="0" indent="0">
              <a:lnSpc>
                <a:spcPct val="107000"/>
              </a:lnSpc>
              <a:spcAft>
                <a:spcPts val="800"/>
              </a:spcAft>
              <a:buNone/>
            </a:pPr>
            <a:r>
              <a:rPr lang="en-US" i="1" dirty="0">
                <a:latin typeface="Calibri" panose="020F0502020204030204" pitchFamily="34" charset="0"/>
                <a:ea typeface="Calibri" panose="020F0502020204030204" pitchFamily="34" charset="0"/>
                <a:cs typeface="Times New Roman" panose="02020603050405020304" pitchFamily="18" charset="0"/>
              </a:rPr>
              <a:t>PARC academic coaches </a:t>
            </a:r>
            <a:br>
              <a:rPr lang="en-US" i="1" dirty="0">
                <a:latin typeface="Calibri" panose="020F0502020204030204" pitchFamily="34" charset="0"/>
                <a:ea typeface="Calibri" panose="020F0502020204030204" pitchFamily="34" charset="0"/>
                <a:cs typeface="Times New Roman" panose="02020603050405020304" pitchFamily="18" charset="0"/>
              </a:rPr>
            </a:br>
            <a:r>
              <a:rPr lang="en-US" i="1" dirty="0">
                <a:latin typeface="Calibri" panose="020F0502020204030204" pitchFamily="34" charset="0"/>
                <a:ea typeface="Calibri" panose="020F0502020204030204" pitchFamily="34" charset="0"/>
                <a:cs typeface="Times New Roman" panose="02020603050405020304" pitchFamily="18" charset="0"/>
              </a:rPr>
              <a:t>    </a:t>
            </a:r>
            <a:r>
              <a:rPr lang="en-US" sz="2600" dirty="0">
                <a:latin typeface="Calibri" panose="020F0502020204030204" pitchFamily="34" charset="0"/>
                <a:ea typeface="Calibri" panose="020F0502020204030204" pitchFamily="34" charset="0"/>
                <a:cs typeface="Times New Roman" panose="02020603050405020304" pitchFamily="18" charset="0"/>
              </a:rPr>
              <a:t>Sophomores 2.2-2.5 GPA</a:t>
            </a:r>
          </a:p>
          <a:p>
            <a:endParaRPr lang="en-US" dirty="0"/>
          </a:p>
        </p:txBody>
      </p:sp>
    </p:spTree>
    <p:extLst>
      <p:ext uri="{BB962C8B-B14F-4D97-AF65-F5344CB8AC3E}">
        <p14:creationId xmlns:p14="http://schemas.microsoft.com/office/powerpoint/2010/main" val="3528260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689AD6-41D9-446D-B328-E4DD009C429E}"/>
              </a:ext>
            </a:extLst>
          </p:cNvPr>
          <p:cNvSpPr txBox="1"/>
          <p:nvPr/>
        </p:nvSpPr>
        <p:spPr>
          <a:xfrm>
            <a:off x="457199" y="533400"/>
            <a:ext cx="11042073"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rgbClr val="0D6936"/>
                </a:solidFill>
                <a:latin typeface="Arial" panose="020B0604020202020204" pitchFamily="34" charset="0"/>
                <a:cs typeface="Arial" panose="020B0604020202020204" pitchFamily="34" charset="0"/>
              </a:rPr>
              <a:t>Other Recommendations  </a:t>
            </a:r>
            <a:endParaRPr lang="en-US" sz="1600" b="1" dirty="0">
              <a:solidFill>
                <a:srgbClr val="0D6936"/>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4A06A21A-6902-48C9-A86F-78A381163E20}"/>
              </a:ext>
            </a:extLst>
          </p:cNvPr>
          <p:cNvSpPr/>
          <p:nvPr/>
        </p:nvSpPr>
        <p:spPr>
          <a:xfrm>
            <a:off x="755995" y="2044591"/>
            <a:ext cx="10220960" cy="2049600"/>
          </a:xfrm>
          <a:prstGeom prst="rect">
            <a:avLst/>
          </a:prstGeom>
        </p:spPr>
        <p:txBody>
          <a:bodyPr wrap="square">
            <a:spAutoFit/>
          </a:bodyPr>
          <a:lstStyle/>
          <a:p>
            <a:pPr marL="457200" indent="-457200">
              <a:lnSpc>
                <a:spcPct val="107000"/>
              </a:lnSpc>
              <a:spcAft>
                <a:spcPts val="800"/>
              </a:spcAft>
              <a:buFont typeface="Arial" panose="020B0604020202020204" pitchFamily="34" charset="0"/>
              <a:buChar char="•"/>
            </a:pPr>
            <a:r>
              <a:rPr lang="en-US" sz="3600" dirty="0">
                <a:latin typeface="Calibri" panose="020F0502020204030204" pitchFamily="34" charset="0"/>
                <a:ea typeface="Calibri" panose="020F0502020204030204" pitchFamily="34" charset="0"/>
                <a:cs typeface="Times New Roman" panose="02020603050405020304" pitchFamily="18" charset="0"/>
              </a:rPr>
              <a:t>Assign Pell eligible students a FA counselor contact</a:t>
            </a:r>
          </a:p>
          <a:p>
            <a:pPr marL="457200" indent="-457200">
              <a:lnSpc>
                <a:spcPct val="107000"/>
              </a:lnSpc>
              <a:spcAft>
                <a:spcPts val="800"/>
              </a:spcAft>
              <a:buFont typeface="Arial" panose="020B0604020202020204" pitchFamily="34" charset="0"/>
              <a:buChar char="•"/>
            </a:pPr>
            <a:r>
              <a:rPr lang="en-US" sz="3600" dirty="0">
                <a:latin typeface="Calibri" panose="020F0502020204030204" pitchFamily="34" charset="0"/>
                <a:ea typeface="Calibri" panose="020F0502020204030204" pitchFamily="34" charset="0"/>
                <a:cs typeface="Times New Roman" panose="02020603050405020304" pitchFamily="18" charset="0"/>
              </a:rPr>
              <a:t>Expand technology support</a:t>
            </a:r>
            <a:endParaRPr lang="en-US" sz="3600" dirty="0"/>
          </a:p>
          <a:p>
            <a:pPr marL="457200" indent="-457200">
              <a:lnSpc>
                <a:spcPct val="107000"/>
              </a:lnSpc>
              <a:spcAft>
                <a:spcPts val="800"/>
              </a:spcAft>
              <a:buFont typeface="Arial" panose="020B0604020202020204" pitchFamily="34" charset="0"/>
              <a:buChar char="•"/>
            </a:pPr>
            <a:r>
              <a:rPr lang="en-US" sz="3600" dirty="0">
                <a:latin typeface="Calibri" panose="020F0502020204030204" pitchFamily="34" charset="0"/>
                <a:ea typeface="Calibri" panose="020F0502020204030204" pitchFamily="34" charset="0"/>
                <a:cs typeface="Times New Roman" panose="02020603050405020304" pitchFamily="18" charset="0"/>
              </a:rPr>
              <a:t>Review collection practices</a:t>
            </a:r>
          </a:p>
        </p:txBody>
      </p:sp>
    </p:spTree>
    <p:extLst>
      <p:ext uri="{BB962C8B-B14F-4D97-AF65-F5344CB8AC3E}">
        <p14:creationId xmlns:p14="http://schemas.microsoft.com/office/powerpoint/2010/main" val="110961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F0BE2-529C-4130-9838-BA62D986020E}"/>
              </a:ext>
            </a:extLst>
          </p:cNvPr>
          <p:cNvSpPr>
            <a:spLocks noGrp="1"/>
          </p:cNvSpPr>
          <p:nvPr>
            <p:ph type="title"/>
          </p:nvPr>
        </p:nvSpPr>
        <p:spPr/>
        <p:txBody>
          <a:bodyPr/>
          <a:lstStyle/>
          <a:p>
            <a:r>
              <a:rPr lang="en-US" dirty="0"/>
              <a:t>How will we measure success?</a:t>
            </a:r>
          </a:p>
        </p:txBody>
      </p:sp>
      <p:sp>
        <p:nvSpPr>
          <p:cNvPr id="3" name="Content Placeholder 2">
            <a:extLst>
              <a:ext uri="{FF2B5EF4-FFF2-40B4-BE49-F238E27FC236}">
                <a16:creationId xmlns:a16="http://schemas.microsoft.com/office/drawing/2014/main" id="{93A434CC-E2F5-4F57-BDC0-52A665006C7B}"/>
              </a:ext>
            </a:extLst>
          </p:cNvPr>
          <p:cNvSpPr>
            <a:spLocks noGrp="1"/>
          </p:cNvSpPr>
          <p:nvPr>
            <p:ph idx="1"/>
          </p:nvPr>
        </p:nvSpPr>
        <p:spPr>
          <a:xfrm>
            <a:off x="655320" y="1822768"/>
            <a:ext cx="10515600" cy="4351338"/>
          </a:xfrm>
        </p:spPr>
        <p:txBody>
          <a:bodyPr>
            <a:normAutofit/>
          </a:bodyPr>
          <a:lstStyle/>
          <a:p>
            <a:r>
              <a:rPr lang="en-US" sz="3200" dirty="0">
                <a:latin typeface="+mn-lt"/>
              </a:rPr>
              <a:t>Credit accrual and retention rates are maintained particularly for black and Hispanic students</a:t>
            </a:r>
          </a:p>
          <a:p>
            <a:r>
              <a:rPr lang="en-US" sz="3200" dirty="0">
                <a:latin typeface="+mn-lt"/>
              </a:rPr>
              <a:t>Withdrawal rates will be maintained or decreased </a:t>
            </a:r>
          </a:p>
          <a:p>
            <a:r>
              <a:rPr lang="en-US" sz="3200" dirty="0">
                <a:latin typeface="+mn-lt"/>
              </a:rPr>
              <a:t>Students will report increased awareness of and use of support resources.</a:t>
            </a:r>
          </a:p>
          <a:p>
            <a:r>
              <a:rPr lang="en-US" sz="3200" dirty="0">
                <a:latin typeface="+mn-lt"/>
              </a:rPr>
              <a:t>Navigate Reporting tools (e.g. app adoption, campaign responses, </a:t>
            </a:r>
            <a:r>
              <a:rPr lang="en-US" sz="3200">
                <a:latin typeface="+mn-lt"/>
              </a:rPr>
              <a:t>appointment summaries)</a:t>
            </a:r>
            <a:endParaRPr lang="en-US" sz="3200" dirty="0">
              <a:latin typeface="+mn-lt"/>
            </a:endParaRPr>
          </a:p>
          <a:p>
            <a:endParaRPr lang="en-US" dirty="0"/>
          </a:p>
        </p:txBody>
      </p:sp>
    </p:spTree>
    <p:extLst>
      <p:ext uri="{BB962C8B-B14F-4D97-AF65-F5344CB8AC3E}">
        <p14:creationId xmlns:p14="http://schemas.microsoft.com/office/powerpoint/2010/main" val="1613069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689AD6-41D9-446D-B328-E4DD009C429E}"/>
              </a:ext>
            </a:extLst>
          </p:cNvPr>
          <p:cNvSpPr txBox="1"/>
          <p:nvPr/>
        </p:nvSpPr>
        <p:spPr>
          <a:xfrm>
            <a:off x="457199" y="533400"/>
            <a:ext cx="11042073"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rgbClr val="0D6936"/>
                </a:solidFill>
                <a:latin typeface="Arial" panose="020B0604020202020204" pitchFamily="34" charset="0"/>
                <a:cs typeface="Arial" panose="020B0604020202020204" pitchFamily="34" charset="0"/>
              </a:rPr>
              <a:t>Questions??? </a:t>
            </a:r>
            <a:endParaRPr lang="en-US" sz="1600" b="1" dirty="0">
              <a:solidFill>
                <a:srgbClr val="0D693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7941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B0D4719-B80C-AB4F-8D66-3049EC07094E}"/>
              </a:ext>
            </a:extLst>
          </p:cNvPr>
          <p:cNvSpPr/>
          <p:nvPr/>
        </p:nvSpPr>
        <p:spPr>
          <a:xfrm>
            <a:off x="0" y="5411755"/>
            <a:ext cx="12192000" cy="14462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2000250"/>
            <a:ext cx="5715000" cy="2857500"/>
          </a:xfrm>
          <a:prstGeom prst="rect">
            <a:avLst/>
          </a:prstGeom>
        </p:spPr>
      </p:pic>
    </p:spTree>
    <p:extLst>
      <p:ext uri="{BB962C8B-B14F-4D97-AF65-F5344CB8AC3E}">
        <p14:creationId xmlns:p14="http://schemas.microsoft.com/office/powerpoint/2010/main" val="522106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1415365" y="265471"/>
            <a:ext cx="9291966" cy="5098669"/>
          </a:xfrm>
          <a:prstGeom prst="rect">
            <a:avLst/>
          </a:prstGeom>
        </p:spPr>
      </p:pic>
    </p:spTree>
    <p:extLst>
      <p:ext uri="{BB962C8B-B14F-4D97-AF65-F5344CB8AC3E}">
        <p14:creationId xmlns:p14="http://schemas.microsoft.com/office/powerpoint/2010/main" val="1258752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600" y="533400"/>
            <a:ext cx="10515600" cy="504057"/>
          </a:xfrm>
        </p:spPr>
        <p:txBody>
          <a:bodyPr>
            <a:normAutofit fontScale="90000"/>
          </a:bodyPr>
          <a:lstStyle/>
          <a:p>
            <a:r>
              <a:rPr lang="en-US"/>
              <a:t>Our Undergraduate Students</a:t>
            </a:r>
          </a:p>
        </p:txBody>
      </p:sp>
      <p:pic>
        <p:nvPicPr>
          <p:cNvPr id="5" name="Picture 4">
            <a:extLst>
              <a:ext uri="{FF2B5EF4-FFF2-40B4-BE49-F238E27FC236}">
                <a16:creationId xmlns:a16="http://schemas.microsoft.com/office/drawing/2014/main" id="{7497FEA8-6376-BB40-95B6-0E89365BE6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5446" y="1292669"/>
            <a:ext cx="2162969" cy="2293359"/>
          </a:xfrm>
          <a:prstGeom prst="rect">
            <a:avLst/>
          </a:prstGeom>
        </p:spPr>
      </p:pic>
      <p:pic>
        <p:nvPicPr>
          <p:cNvPr id="3" name="Picture 2"/>
          <p:cNvPicPr>
            <a:picLocks noChangeAspect="1"/>
          </p:cNvPicPr>
          <p:nvPr/>
        </p:nvPicPr>
        <p:blipFill>
          <a:blip r:embed="rId4"/>
          <a:stretch>
            <a:fillRect/>
          </a:stretch>
        </p:blipFill>
        <p:spPr>
          <a:xfrm>
            <a:off x="3044815" y="2361053"/>
            <a:ext cx="4256998" cy="2771998"/>
          </a:xfrm>
          <a:prstGeom prst="rect">
            <a:avLst/>
          </a:prstGeom>
        </p:spPr>
      </p:pic>
      <p:pic>
        <p:nvPicPr>
          <p:cNvPr id="6" name="Picture 5">
            <a:extLst>
              <a:ext uri="{FF2B5EF4-FFF2-40B4-BE49-F238E27FC236}">
                <a16:creationId xmlns:a16="http://schemas.microsoft.com/office/drawing/2014/main" id="{A500C3EF-199C-CF4E-BDFD-0245A6F0F5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58831" y="533400"/>
            <a:ext cx="4599651" cy="4599651"/>
          </a:xfrm>
          <a:prstGeom prst="rect">
            <a:avLst/>
          </a:prstGeom>
        </p:spPr>
      </p:pic>
    </p:spTree>
    <p:extLst>
      <p:ext uri="{BB962C8B-B14F-4D97-AF65-F5344CB8AC3E}">
        <p14:creationId xmlns:p14="http://schemas.microsoft.com/office/powerpoint/2010/main" val="1861193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252" y="89796"/>
            <a:ext cx="10515600" cy="1325563"/>
          </a:xfrm>
        </p:spPr>
        <p:txBody>
          <a:bodyPr>
            <a:normAutofit/>
          </a:bodyPr>
          <a:lstStyle/>
          <a:p>
            <a:r>
              <a:rPr lang="en-US">
                <a:latin typeface="Arial"/>
                <a:cs typeface="Arial"/>
              </a:rPr>
              <a:t>Increase 6-Year Graduation Rate</a:t>
            </a:r>
          </a:p>
        </p:txBody>
      </p:sp>
      <p:pic>
        <p:nvPicPr>
          <p:cNvPr id="4" name="Picture 3"/>
          <p:cNvPicPr>
            <a:picLocks noChangeAspect="1"/>
          </p:cNvPicPr>
          <p:nvPr/>
        </p:nvPicPr>
        <p:blipFill rotWithShape="1">
          <a:blip r:embed="rId3"/>
          <a:srcRect b="33422"/>
          <a:stretch/>
        </p:blipFill>
        <p:spPr>
          <a:xfrm>
            <a:off x="5073223" y="1721830"/>
            <a:ext cx="6280577" cy="2231301"/>
          </a:xfrm>
          <a:prstGeom prst="rect">
            <a:avLst/>
          </a:prstGeom>
        </p:spPr>
      </p:pic>
      <p:sp>
        <p:nvSpPr>
          <p:cNvPr id="5" name="TextBox 4"/>
          <p:cNvSpPr txBox="1"/>
          <p:nvPr/>
        </p:nvSpPr>
        <p:spPr>
          <a:xfrm>
            <a:off x="9347201" y="1835088"/>
            <a:ext cx="1096805" cy="400110"/>
          </a:xfrm>
          <a:prstGeom prst="rect">
            <a:avLst/>
          </a:prstGeom>
          <a:solidFill>
            <a:srgbClr val="004220"/>
          </a:solidFill>
        </p:spPr>
        <p:txBody>
          <a:bodyPr wrap="square" rtlCol="0">
            <a:spAutoFit/>
          </a:bodyPr>
          <a:lstStyle/>
          <a:p>
            <a:r>
              <a:rPr lang="en-US" sz="2000" dirty="0">
                <a:solidFill>
                  <a:schemeClr val="bg1"/>
                </a:solidFill>
              </a:rPr>
              <a:t>44.5%</a:t>
            </a:r>
          </a:p>
        </p:txBody>
      </p:sp>
      <p:pic>
        <p:nvPicPr>
          <p:cNvPr id="8" name="Picture 7">
            <a:extLst>
              <a:ext uri="{FF2B5EF4-FFF2-40B4-BE49-F238E27FC236}">
                <a16:creationId xmlns:a16="http://schemas.microsoft.com/office/drawing/2014/main" id="{AEA9D6CA-0296-744A-9592-3193F37421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7606" y="1522599"/>
            <a:ext cx="2764401" cy="2133772"/>
          </a:xfrm>
          <a:prstGeom prst="rect">
            <a:avLst/>
          </a:prstGeom>
        </p:spPr>
      </p:pic>
      <p:sp>
        <p:nvSpPr>
          <p:cNvPr id="9" name="TextBox 8">
            <a:extLst>
              <a:ext uri="{FF2B5EF4-FFF2-40B4-BE49-F238E27FC236}">
                <a16:creationId xmlns:a16="http://schemas.microsoft.com/office/drawing/2014/main" id="{DDE9866D-CB4C-3E46-94C9-5F11B82975BE}"/>
              </a:ext>
            </a:extLst>
          </p:cNvPr>
          <p:cNvSpPr txBox="1"/>
          <p:nvPr/>
        </p:nvSpPr>
        <p:spPr>
          <a:xfrm>
            <a:off x="1173269" y="4072615"/>
            <a:ext cx="2493073" cy="830997"/>
          </a:xfrm>
          <a:prstGeom prst="rect">
            <a:avLst/>
          </a:prstGeom>
          <a:noFill/>
        </p:spPr>
        <p:txBody>
          <a:bodyPr wrap="square" rtlCol="0">
            <a:spAutoFit/>
          </a:bodyPr>
          <a:lstStyle/>
          <a:p>
            <a:pPr algn="ctr"/>
            <a:r>
              <a:rPr lang="en-US" sz="2400">
                <a:solidFill>
                  <a:schemeClr val="tx1">
                    <a:lumMod val="65000"/>
                    <a:lumOff val="35000"/>
                  </a:schemeClr>
                </a:solidFill>
                <a:latin typeface="Arial" panose="020B0604020202020204" pitchFamily="34" charset="0"/>
                <a:cs typeface="Arial" panose="020B0604020202020204" pitchFamily="34" charset="0"/>
              </a:rPr>
              <a:t>Student </a:t>
            </a:r>
          </a:p>
          <a:p>
            <a:pPr algn="ctr"/>
            <a:r>
              <a:rPr lang="en-US" sz="2400">
                <a:solidFill>
                  <a:schemeClr val="tx1">
                    <a:lumMod val="65000"/>
                    <a:lumOff val="35000"/>
                  </a:schemeClr>
                </a:solidFill>
                <a:latin typeface="Arial" panose="020B0604020202020204" pitchFamily="34" charset="0"/>
                <a:cs typeface="Arial" panose="020B0604020202020204" pitchFamily="34" charset="0"/>
              </a:rPr>
              <a:t>Success</a:t>
            </a:r>
          </a:p>
        </p:txBody>
      </p:sp>
      <p:sp>
        <p:nvSpPr>
          <p:cNvPr id="3" name="TextBox 2"/>
          <p:cNvSpPr txBox="1"/>
          <p:nvPr/>
        </p:nvSpPr>
        <p:spPr>
          <a:xfrm>
            <a:off x="5273040" y="4259602"/>
            <a:ext cx="6080760" cy="1477328"/>
          </a:xfrm>
          <a:prstGeom prst="rect">
            <a:avLst/>
          </a:prstGeom>
          <a:noFill/>
        </p:spPr>
        <p:txBody>
          <a:bodyPr wrap="square" rtlCol="0" anchor="t">
            <a:spAutoFit/>
          </a:bodyPr>
          <a:lstStyle/>
          <a:p>
            <a:r>
              <a:rPr lang="en-US"/>
              <a:t>Note: </a:t>
            </a:r>
          </a:p>
          <a:p>
            <a:r>
              <a:rPr lang="en-US"/>
              <a:t>National Rate 4-year public comprehensives  57.9 %</a:t>
            </a:r>
          </a:p>
          <a:p>
            <a:r>
              <a:rPr lang="en-US"/>
              <a:t>UW Rate 4-year comprehensives 55.0 %</a:t>
            </a:r>
          </a:p>
          <a:p>
            <a:endParaRPr lang="en-US"/>
          </a:p>
          <a:p>
            <a:endParaRPr lang="en-US"/>
          </a:p>
        </p:txBody>
      </p:sp>
    </p:spTree>
    <p:extLst>
      <p:ext uri="{BB962C8B-B14F-4D97-AF65-F5344CB8AC3E}">
        <p14:creationId xmlns:p14="http://schemas.microsoft.com/office/powerpoint/2010/main" val="1128634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252" y="89796"/>
            <a:ext cx="10515600" cy="1325563"/>
          </a:xfrm>
        </p:spPr>
        <p:txBody>
          <a:bodyPr>
            <a:normAutofit/>
          </a:bodyPr>
          <a:lstStyle/>
          <a:p>
            <a:r>
              <a:rPr lang="en-US" dirty="0">
                <a:latin typeface="Arial"/>
                <a:cs typeface="Arial"/>
              </a:rPr>
              <a:t>Disaggregated 6-Year Graduation Rate</a:t>
            </a:r>
          </a:p>
        </p:txBody>
      </p:sp>
      <p:pic>
        <p:nvPicPr>
          <p:cNvPr id="8" name="Picture 7">
            <a:extLst>
              <a:ext uri="{FF2B5EF4-FFF2-40B4-BE49-F238E27FC236}">
                <a16:creationId xmlns:a16="http://schemas.microsoft.com/office/drawing/2014/main" id="{AEA9D6CA-0296-744A-9592-3193F37421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606" y="1593719"/>
            <a:ext cx="2764401" cy="2133772"/>
          </a:xfrm>
          <a:prstGeom prst="rect">
            <a:avLst/>
          </a:prstGeom>
        </p:spPr>
      </p:pic>
      <p:sp>
        <p:nvSpPr>
          <p:cNvPr id="9" name="TextBox 8">
            <a:extLst>
              <a:ext uri="{FF2B5EF4-FFF2-40B4-BE49-F238E27FC236}">
                <a16:creationId xmlns:a16="http://schemas.microsoft.com/office/drawing/2014/main" id="{DDE9866D-CB4C-3E46-94C9-5F11B82975BE}"/>
              </a:ext>
            </a:extLst>
          </p:cNvPr>
          <p:cNvSpPr txBox="1"/>
          <p:nvPr/>
        </p:nvSpPr>
        <p:spPr>
          <a:xfrm>
            <a:off x="1173269" y="4072615"/>
            <a:ext cx="2493073" cy="830997"/>
          </a:xfrm>
          <a:prstGeom prst="rect">
            <a:avLst/>
          </a:prstGeom>
          <a:noFill/>
        </p:spPr>
        <p:txBody>
          <a:bodyPr wrap="square" rtlCol="0">
            <a:spAutoFit/>
          </a:bodyPr>
          <a:lstStyle/>
          <a:p>
            <a:pPr algn="ctr"/>
            <a:r>
              <a:rPr lang="en-US" sz="2400" dirty="0">
                <a:solidFill>
                  <a:schemeClr val="tx1">
                    <a:lumMod val="65000"/>
                    <a:lumOff val="35000"/>
                  </a:schemeClr>
                </a:solidFill>
                <a:latin typeface="Arial" panose="020B0604020202020204" pitchFamily="34" charset="0"/>
                <a:cs typeface="Arial" panose="020B0604020202020204" pitchFamily="34" charset="0"/>
              </a:rPr>
              <a:t>Student </a:t>
            </a:r>
          </a:p>
          <a:p>
            <a:pPr algn="ctr"/>
            <a:r>
              <a:rPr lang="en-US" sz="2400" dirty="0">
                <a:solidFill>
                  <a:schemeClr val="tx1">
                    <a:lumMod val="65000"/>
                    <a:lumOff val="35000"/>
                  </a:schemeClr>
                </a:solidFill>
                <a:latin typeface="Arial" panose="020B0604020202020204" pitchFamily="34" charset="0"/>
                <a:cs typeface="Arial" panose="020B0604020202020204" pitchFamily="34" charset="0"/>
              </a:rPr>
              <a:t>Success</a:t>
            </a:r>
          </a:p>
        </p:txBody>
      </p:sp>
      <p:graphicFrame>
        <p:nvGraphicFramePr>
          <p:cNvPr id="10" name="Table 9"/>
          <p:cNvGraphicFramePr>
            <a:graphicFrameLocks noGrp="1"/>
          </p:cNvGraphicFramePr>
          <p:nvPr>
            <p:extLst>
              <p:ext uri="{D42A27DB-BD31-4B8C-83A1-F6EECF244321}">
                <p14:modId xmlns:p14="http://schemas.microsoft.com/office/powerpoint/2010/main" val="1396263523"/>
              </p:ext>
            </p:extLst>
          </p:nvPr>
        </p:nvGraphicFramePr>
        <p:xfrm>
          <a:off x="4719783" y="1976581"/>
          <a:ext cx="6936508" cy="1727156"/>
        </p:xfrm>
        <a:graphic>
          <a:graphicData uri="http://schemas.openxmlformats.org/drawingml/2006/table">
            <a:tbl>
              <a:tblPr firstRow="1" firstCol="1" bandRow="1"/>
              <a:tblGrid>
                <a:gridCol w="1928513">
                  <a:extLst>
                    <a:ext uri="{9D8B030D-6E8A-4147-A177-3AD203B41FA5}">
                      <a16:colId xmlns:a16="http://schemas.microsoft.com/office/drawing/2014/main" val="3375757596"/>
                    </a:ext>
                  </a:extLst>
                </a:gridCol>
                <a:gridCol w="1197008">
                  <a:extLst>
                    <a:ext uri="{9D8B030D-6E8A-4147-A177-3AD203B41FA5}">
                      <a16:colId xmlns:a16="http://schemas.microsoft.com/office/drawing/2014/main" val="747517124"/>
                    </a:ext>
                  </a:extLst>
                </a:gridCol>
                <a:gridCol w="1197008">
                  <a:extLst>
                    <a:ext uri="{9D8B030D-6E8A-4147-A177-3AD203B41FA5}">
                      <a16:colId xmlns:a16="http://schemas.microsoft.com/office/drawing/2014/main" val="3831960568"/>
                    </a:ext>
                  </a:extLst>
                </a:gridCol>
                <a:gridCol w="1289086">
                  <a:extLst>
                    <a:ext uri="{9D8B030D-6E8A-4147-A177-3AD203B41FA5}">
                      <a16:colId xmlns:a16="http://schemas.microsoft.com/office/drawing/2014/main" val="318933787"/>
                    </a:ext>
                  </a:extLst>
                </a:gridCol>
                <a:gridCol w="1324893">
                  <a:extLst>
                    <a:ext uri="{9D8B030D-6E8A-4147-A177-3AD203B41FA5}">
                      <a16:colId xmlns:a16="http://schemas.microsoft.com/office/drawing/2014/main" val="4147480000"/>
                    </a:ext>
                  </a:extLst>
                </a:gridCol>
              </a:tblGrid>
              <a:tr h="175915">
                <a:tc>
                  <a:txBody>
                    <a:bodyPr/>
                    <a:lstStyle/>
                    <a:p>
                      <a:pPr marL="0" marR="0">
                        <a:lnSpc>
                          <a:spcPct val="107000"/>
                        </a:lnSpc>
                        <a:spcBef>
                          <a:spcPts val="0"/>
                        </a:spcBef>
                        <a:spcAft>
                          <a:spcPts val="0"/>
                        </a:spcAft>
                      </a:pPr>
                      <a:r>
                        <a:rPr lang="en-US" sz="2000" b="1"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 </a:t>
                      </a:r>
                      <a:endPar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b="1"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PELL</a:t>
                      </a:r>
                      <a:endPar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b="1"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White</a:t>
                      </a:r>
                      <a:endPar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b="1"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AA</a:t>
                      </a:r>
                      <a:endPar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b="1"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Hispanic</a:t>
                      </a:r>
                      <a:endPar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9598298"/>
                  </a:ext>
                </a:extLst>
              </a:tr>
              <a:tr h="338883">
                <a:tc>
                  <a:txBody>
                    <a:bodyPr/>
                    <a:lstStyle/>
                    <a:p>
                      <a:pPr marL="0" marR="0">
                        <a:lnSpc>
                          <a:spcPct val="107000"/>
                        </a:lnSpc>
                        <a:spcBef>
                          <a:spcPts val="0"/>
                        </a:spcBef>
                        <a:spcAft>
                          <a:spcPts val="0"/>
                        </a:spcAft>
                      </a:pPr>
                      <a:r>
                        <a:rPr lang="en-US" sz="2000" b="1"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Cohort  2013</a:t>
                      </a:r>
                      <a:endPar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38.8 %</a:t>
                      </a: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49.0 %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32.6 %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26.4 %</a:t>
                      </a:r>
                    </a:p>
                  </a:txBody>
                  <a:tcPr marL="68580" marR="68580" marT="0" marB="0">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367310"/>
                  </a:ext>
                </a:extLst>
              </a:tr>
              <a:tr h="350736">
                <a:tc>
                  <a:txBody>
                    <a:bodyPr/>
                    <a:lstStyle/>
                    <a:p>
                      <a:pPr marL="0" marR="0">
                        <a:lnSpc>
                          <a:spcPct val="107000"/>
                        </a:lnSpc>
                        <a:spcBef>
                          <a:spcPts val="0"/>
                        </a:spcBef>
                        <a:spcAft>
                          <a:spcPts val="0"/>
                        </a:spcAft>
                      </a:pPr>
                      <a:r>
                        <a:rPr lang="en-US" sz="2000" b="1"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Cohort  2012</a:t>
                      </a:r>
                      <a:endPar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30.9 %</a:t>
                      </a: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41.0 %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22.0 %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24.7 %</a:t>
                      </a:r>
                    </a:p>
                  </a:txBody>
                  <a:tcPr marL="68580" marR="68580"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69158298"/>
                  </a:ext>
                </a:extLst>
              </a:tr>
              <a:tr h="375143">
                <a:tc>
                  <a:txBody>
                    <a:bodyPr/>
                    <a:lstStyle/>
                    <a:p>
                      <a:pPr marL="0" marR="0">
                        <a:lnSpc>
                          <a:spcPct val="107000"/>
                        </a:lnSpc>
                        <a:spcBef>
                          <a:spcPts val="0"/>
                        </a:spcBef>
                        <a:spcAft>
                          <a:spcPts val="0"/>
                        </a:spcAft>
                      </a:pPr>
                      <a:r>
                        <a:rPr lang="en-US" sz="2000" b="1"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Cohort  2011</a:t>
                      </a:r>
                      <a:endPar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30.6 %</a:t>
                      </a: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37.0 %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24.3 %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30.8 %</a:t>
                      </a:r>
                    </a:p>
                  </a:txBody>
                  <a:tcPr marL="68580" marR="68580"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424032085"/>
                  </a:ext>
                </a:extLst>
              </a:tr>
              <a:tr h="350736">
                <a:tc>
                  <a:txBody>
                    <a:bodyPr/>
                    <a:lstStyle/>
                    <a:p>
                      <a:pPr marL="0" marR="0">
                        <a:lnSpc>
                          <a:spcPct val="107000"/>
                        </a:lnSpc>
                        <a:spcBef>
                          <a:spcPts val="0"/>
                        </a:spcBef>
                        <a:spcAft>
                          <a:spcPts val="0"/>
                        </a:spcAft>
                      </a:pPr>
                      <a:r>
                        <a:rPr lang="en-US" sz="2000" b="1"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Cohort  2010 </a:t>
                      </a:r>
                      <a:endPar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24.0 %</a:t>
                      </a: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26.0 %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11.0 %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0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26.0 %</a:t>
                      </a:r>
                    </a:p>
                  </a:txBody>
                  <a:tcPr marL="68580" marR="68580"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647835346"/>
                  </a:ext>
                </a:extLst>
              </a:tr>
            </a:tbl>
          </a:graphicData>
        </a:graphic>
      </p:graphicFrame>
    </p:spTree>
    <p:extLst>
      <p:ext uri="{BB962C8B-B14F-4D97-AF65-F5344CB8AC3E}">
        <p14:creationId xmlns:p14="http://schemas.microsoft.com/office/powerpoint/2010/main" val="335857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a:xfrm>
            <a:off x="457012" y="238095"/>
            <a:ext cx="11430188" cy="1214785"/>
          </a:xfrm>
        </p:spPr>
        <p:txBody>
          <a:bodyPr>
            <a:normAutofit/>
          </a:bodyPr>
          <a:lstStyle/>
          <a:p>
            <a:r>
              <a:rPr lang="en-US" dirty="0"/>
              <a:t> Why is this important? Why now? </a:t>
            </a:r>
          </a:p>
        </p:txBody>
      </p:sp>
      <p:sp>
        <p:nvSpPr>
          <p:cNvPr id="3" name="Rectangle 2">
            <a:extLst>
              <a:ext uri="{FF2B5EF4-FFF2-40B4-BE49-F238E27FC236}">
                <a16:creationId xmlns:a16="http://schemas.microsoft.com/office/drawing/2014/main" id="{400E4245-921B-4220-AE8E-0AA6989A42B0}"/>
              </a:ext>
            </a:extLst>
          </p:cNvPr>
          <p:cNvSpPr/>
          <p:nvPr/>
        </p:nvSpPr>
        <p:spPr>
          <a:xfrm>
            <a:off x="683119" y="1584294"/>
            <a:ext cx="10977974" cy="2862322"/>
          </a:xfrm>
          <a:prstGeom prst="rect">
            <a:avLst/>
          </a:prstGeom>
        </p:spPr>
        <p:txBody>
          <a:bodyPr wrap="square">
            <a:spAutoFit/>
          </a:bodyPr>
          <a:lstStyle/>
          <a:p>
            <a:pPr marL="285750" indent="-285750">
              <a:buFont typeface="Arial" panose="020B0604020202020204" pitchFamily="34" charset="0"/>
              <a:buChar char="•"/>
            </a:pPr>
            <a:r>
              <a:rPr lang="en-US" sz="3600" dirty="0"/>
              <a:t>70 % or more of our courses will be online </a:t>
            </a:r>
          </a:p>
          <a:p>
            <a:pPr marL="285750" indent="-285750">
              <a:buFont typeface="Arial" panose="020B0604020202020204" pitchFamily="34" charset="0"/>
              <a:buChar char="•"/>
            </a:pPr>
            <a:r>
              <a:rPr lang="en-US" sz="3600" dirty="0"/>
              <a:t>Traditional approaches may be less effective</a:t>
            </a:r>
          </a:p>
          <a:p>
            <a:pPr marL="285750" indent="-285750">
              <a:buFont typeface="Arial" panose="020B0604020202020204" pitchFamily="34" charset="0"/>
              <a:buChar char="•"/>
            </a:pPr>
            <a:r>
              <a:rPr lang="en-US" sz="3600" dirty="0"/>
              <a:t>Prevent declines in credit accrual, retention and graduation</a:t>
            </a:r>
          </a:p>
          <a:p>
            <a:pPr marL="285750" indent="-285750">
              <a:buFont typeface="Arial" panose="020B0604020202020204" pitchFamily="34" charset="0"/>
              <a:buChar char="•"/>
            </a:pPr>
            <a:r>
              <a:rPr lang="en-US" sz="3600" dirty="0">
                <a:ea typeface="Calibri" panose="020F0502020204030204" pitchFamily="34" charset="0"/>
                <a:cs typeface="Times New Roman" panose="02020603050405020304" pitchFamily="18" charset="0"/>
              </a:rPr>
              <a:t>Financial stability</a:t>
            </a:r>
          </a:p>
        </p:txBody>
      </p:sp>
    </p:spTree>
    <p:extLst>
      <p:ext uri="{BB962C8B-B14F-4D97-AF65-F5344CB8AC3E}">
        <p14:creationId xmlns:p14="http://schemas.microsoft.com/office/powerpoint/2010/main" val="3633561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a:xfrm>
            <a:off x="457012" y="309215"/>
            <a:ext cx="11430188" cy="1214785"/>
          </a:xfrm>
        </p:spPr>
        <p:txBody>
          <a:bodyPr>
            <a:normAutofit/>
          </a:bodyPr>
          <a:lstStyle/>
          <a:p>
            <a:r>
              <a:rPr lang="en-US" dirty="0"/>
              <a:t> Spring COVID Survey Results</a:t>
            </a:r>
          </a:p>
        </p:txBody>
      </p:sp>
      <p:sp>
        <p:nvSpPr>
          <p:cNvPr id="3" name="Rectangle 2">
            <a:extLst>
              <a:ext uri="{FF2B5EF4-FFF2-40B4-BE49-F238E27FC236}">
                <a16:creationId xmlns:a16="http://schemas.microsoft.com/office/drawing/2014/main" id="{400E4245-921B-4220-AE8E-0AA6989A42B0}"/>
              </a:ext>
            </a:extLst>
          </p:cNvPr>
          <p:cNvSpPr/>
          <p:nvPr/>
        </p:nvSpPr>
        <p:spPr>
          <a:xfrm>
            <a:off x="680720" y="1737360"/>
            <a:ext cx="11430188" cy="3070199"/>
          </a:xfrm>
          <a:prstGeom prst="rect">
            <a:avLst/>
          </a:prstGeom>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r>
              <a:rPr lang="en-US" sz="2600" dirty="0">
                <a:latin typeface="Calibri" panose="020F0502020204030204" pitchFamily="34" charset="0"/>
                <a:ea typeface="Calibri" panose="020F0502020204030204" pitchFamily="34" charset="0"/>
                <a:cs typeface="Times New Roman" panose="02020603050405020304" pitchFamily="18" charset="0"/>
              </a:rPr>
              <a:t>78 %  worried about doing well with their online classes</a:t>
            </a:r>
          </a:p>
          <a:p>
            <a:pPr marL="342900" marR="0" lvl="0" indent="-342900">
              <a:lnSpc>
                <a:spcPct val="107000"/>
              </a:lnSpc>
              <a:spcBef>
                <a:spcPts val="0"/>
              </a:spcBef>
              <a:spcAft>
                <a:spcPts val="0"/>
              </a:spcAft>
              <a:buFont typeface="Symbol" panose="05050102010706020507" pitchFamily="18" charset="2"/>
              <a:buChar char=""/>
            </a:pPr>
            <a:r>
              <a:rPr lang="en-US" sz="2600" dirty="0">
                <a:latin typeface="Calibri" panose="020F0502020204030204" pitchFamily="34" charset="0"/>
                <a:ea typeface="Calibri" panose="020F0502020204030204" pitchFamily="34" charset="0"/>
                <a:cs typeface="Times New Roman" panose="02020603050405020304" pitchFamily="18" charset="0"/>
              </a:rPr>
              <a:t>50 %  worried about having the technology they needed</a:t>
            </a:r>
          </a:p>
          <a:p>
            <a:pPr marL="342900" marR="0" lvl="0" indent="-342900">
              <a:lnSpc>
                <a:spcPct val="107000"/>
              </a:lnSpc>
              <a:spcBef>
                <a:spcPts val="0"/>
              </a:spcBef>
              <a:spcAft>
                <a:spcPts val="0"/>
              </a:spcAft>
              <a:buFont typeface="Symbol" panose="05050102010706020507" pitchFamily="18" charset="2"/>
              <a:buChar char=""/>
            </a:pPr>
            <a:r>
              <a:rPr lang="en-US" sz="2600" dirty="0">
                <a:latin typeface="Calibri" panose="020F0502020204030204" pitchFamily="34" charset="0"/>
                <a:ea typeface="Calibri" panose="020F0502020204030204" pitchFamily="34" charset="0"/>
                <a:cs typeface="Times New Roman" panose="02020603050405020304" pitchFamily="18" charset="0"/>
              </a:rPr>
              <a:t>66 %  worried about being able to pay their bills</a:t>
            </a:r>
          </a:p>
          <a:p>
            <a:pPr marL="342900" marR="0" lvl="0" indent="-342900">
              <a:lnSpc>
                <a:spcPct val="107000"/>
              </a:lnSpc>
              <a:spcBef>
                <a:spcPts val="0"/>
              </a:spcBef>
              <a:spcAft>
                <a:spcPts val="0"/>
              </a:spcAft>
              <a:buFont typeface="Symbol" panose="05050102010706020507" pitchFamily="18" charset="2"/>
              <a:buChar char=""/>
            </a:pPr>
            <a:r>
              <a:rPr lang="en-US" sz="2600" dirty="0">
                <a:latin typeface="Calibri" panose="020F0502020204030204" pitchFamily="34" charset="0"/>
                <a:ea typeface="Calibri" panose="020F0502020204030204" pitchFamily="34" charset="0"/>
                <a:cs typeface="Times New Roman" panose="02020603050405020304" pitchFamily="18" charset="0"/>
              </a:rPr>
              <a:t>41 %  reported that their workload increased in the online environment </a:t>
            </a:r>
          </a:p>
          <a:p>
            <a:pPr marL="342900" marR="0" lvl="0" indent="-342900">
              <a:lnSpc>
                <a:spcPct val="107000"/>
              </a:lnSpc>
              <a:spcBef>
                <a:spcPts val="0"/>
              </a:spcBef>
              <a:spcAft>
                <a:spcPts val="0"/>
              </a:spcAft>
              <a:buFont typeface="Symbol" panose="05050102010706020507" pitchFamily="18" charset="2"/>
              <a:buChar char=""/>
            </a:pPr>
            <a:r>
              <a:rPr lang="en-US" sz="2600" dirty="0">
                <a:latin typeface="Calibri" panose="020F0502020204030204" pitchFamily="34" charset="0"/>
                <a:ea typeface="Calibri" panose="020F0502020204030204" pitchFamily="34" charset="0"/>
                <a:cs typeface="Times New Roman" panose="02020603050405020304" pitchFamily="18" charset="0"/>
              </a:rPr>
              <a:t>32 %  said based on their experience they are less likely to take an online course</a:t>
            </a:r>
          </a:p>
          <a:p>
            <a:pPr marL="342900" marR="0" lvl="0" indent="-342900">
              <a:lnSpc>
                <a:spcPct val="107000"/>
              </a:lnSpc>
              <a:spcBef>
                <a:spcPts val="0"/>
              </a:spcBef>
              <a:spcAft>
                <a:spcPts val="800"/>
              </a:spcAft>
              <a:buFont typeface="Symbol" panose="05050102010706020507" pitchFamily="18" charset="2"/>
              <a:buChar char=""/>
            </a:pPr>
            <a:r>
              <a:rPr lang="en-US" sz="2600" dirty="0">
                <a:latin typeface="Calibri" panose="020F0502020204030204" pitchFamily="34" charset="0"/>
                <a:ea typeface="Calibri" panose="020F0502020204030204" pitchFamily="34" charset="0"/>
                <a:cs typeface="Times New Roman" panose="02020603050405020304" pitchFamily="18" charset="0"/>
              </a:rPr>
              <a:t>25 %  said they did not know who to contact with questions or concerns and  </a:t>
            </a:r>
            <a:br>
              <a:rPr lang="en-US" sz="2600" dirty="0">
                <a:latin typeface="Calibri" panose="020F0502020204030204" pitchFamily="34" charset="0"/>
                <a:ea typeface="Calibri" panose="020F0502020204030204" pitchFamily="34" charset="0"/>
                <a:cs typeface="Times New Roman" panose="02020603050405020304" pitchFamily="18" charset="0"/>
              </a:rPr>
            </a:br>
            <a:r>
              <a:rPr lang="en-US" sz="2600" dirty="0">
                <a:latin typeface="Calibri" panose="020F0502020204030204" pitchFamily="34" charset="0"/>
                <a:ea typeface="Calibri" panose="020F0502020204030204" pitchFamily="34" charset="0"/>
                <a:cs typeface="Times New Roman" panose="02020603050405020304" pitchFamily="18" charset="0"/>
              </a:rPr>
              <a:t>           almost 1/3 reported feeling little or no connection to UWP</a:t>
            </a:r>
          </a:p>
        </p:txBody>
      </p:sp>
    </p:spTree>
    <p:extLst>
      <p:ext uri="{BB962C8B-B14F-4D97-AF65-F5344CB8AC3E}">
        <p14:creationId xmlns:p14="http://schemas.microsoft.com/office/powerpoint/2010/main" val="538392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25003-0030-4D76-A8CC-401D61020615}"/>
              </a:ext>
            </a:extLst>
          </p:cNvPr>
          <p:cNvSpPr>
            <a:spLocks noGrp="1"/>
          </p:cNvSpPr>
          <p:nvPr>
            <p:ph type="title"/>
          </p:nvPr>
        </p:nvSpPr>
        <p:spPr/>
        <p:txBody>
          <a:bodyPr/>
          <a:lstStyle/>
          <a:p>
            <a:r>
              <a:rPr lang="en-US" dirty="0"/>
              <a:t>Our Approach</a:t>
            </a:r>
          </a:p>
        </p:txBody>
      </p:sp>
      <p:sp>
        <p:nvSpPr>
          <p:cNvPr id="3" name="Content Placeholder 2">
            <a:extLst>
              <a:ext uri="{FF2B5EF4-FFF2-40B4-BE49-F238E27FC236}">
                <a16:creationId xmlns:a16="http://schemas.microsoft.com/office/drawing/2014/main" id="{F483E7C5-7E36-4639-8BE3-0498E51488C5}"/>
              </a:ext>
            </a:extLst>
          </p:cNvPr>
          <p:cNvSpPr>
            <a:spLocks noGrp="1"/>
          </p:cNvSpPr>
          <p:nvPr>
            <p:ph idx="1"/>
          </p:nvPr>
        </p:nvSpPr>
        <p:spPr>
          <a:xfrm>
            <a:off x="838200" y="2201545"/>
            <a:ext cx="10515600" cy="3041015"/>
          </a:xfrm>
        </p:spPr>
        <p:txBody>
          <a:bodyPr>
            <a:normAutofit/>
          </a:bodyPr>
          <a:lstStyle/>
          <a:p>
            <a:pPr marL="514350" indent="-514350">
              <a:buAutoNum type="arabicPeriod"/>
            </a:pPr>
            <a:r>
              <a:rPr lang="en-US" sz="3200" dirty="0">
                <a:latin typeface="+mn-lt"/>
              </a:rPr>
              <a:t>Use existing resources and Navigate to create </a:t>
            </a:r>
            <a:r>
              <a:rPr lang="en-US" sz="3200" b="1" i="1" dirty="0">
                <a:latin typeface="+mn-lt"/>
              </a:rPr>
              <a:t>a tiered approach </a:t>
            </a:r>
            <a:r>
              <a:rPr lang="en-US" sz="3200" dirty="0">
                <a:latin typeface="+mn-lt"/>
              </a:rPr>
              <a:t> to communication and support</a:t>
            </a:r>
            <a:br>
              <a:rPr lang="en-US" sz="3200" dirty="0">
                <a:latin typeface="+mn-lt"/>
              </a:rPr>
            </a:br>
            <a:endParaRPr lang="en-US" sz="3200" dirty="0">
              <a:latin typeface="+mn-lt"/>
            </a:endParaRPr>
          </a:p>
          <a:p>
            <a:pPr marL="0" indent="0">
              <a:buNone/>
            </a:pPr>
            <a:r>
              <a:rPr lang="en-US" sz="3200" dirty="0">
                <a:latin typeface="+mn-lt"/>
              </a:rPr>
              <a:t>2.  Utilize our Navigate</a:t>
            </a:r>
            <a:r>
              <a:rPr lang="en-US" sz="3200" b="1" dirty="0">
                <a:latin typeface="+mn-lt"/>
              </a:rPr>
              <a:t> data </a:t>
            </a:r>
            <a:r>
              <a:rPr lang="en-US" sz="3200" u="sng" dirty="0">
                <a:latin typeface="+mn-lt"/>
              </a:rPr>
              <a:t>and</a:t>
            </a:r>
            <a:r>
              <a:rPr lang="en-US" sz="3200" dirty="0">
                <a:latin typeface="+mn-lt"/>
              </a:rPr>
              <a:t> </a:t>
            </a:r>
            <a:r>
              <a:rPr lang="en-US" sz="3200" b="1" dirty="0">
                <a:latin typeface="+mn-lt"/>
              </a:rPr>
              <a:t>best practice research</a:t>
            </a:r>
            <a:r>
              <a:rPr lang="en-US" sz="3200" dirty="0">
                <a:latin typeface="+mn-lt"/>
              </a:rPr>
              <a:t> to</a:t>
            </a:r>
            <a:br>
              <a:rPr lang="en-US" sz="3200" dirty="0">
                <a:latin typeface="+mn-lt"/>
              </a:rPr>
            </a:br>
            <a:r>
              <a:rPr lang="en-US" sz="3200" dirty="0">
                <a:latin typeface="+mn-lt"/>
              </a:rPr>
              <a:t>     identify target populations for intentional outreach</a:t>
            </a:r>
          </a:p>
        </p:txBody>
      </p:sp>
      <p:pic>
        <p:nvPicPr>
          <p:cNvPr id="4" name="Picture 3">
            <a:extLst>
              <a:ext uri="{FF2B5EF4-FFF2-40B4-BE49-F238E27FC236}">
                <a16:creationId xmlns:a16="http://schemas.microsoft.com/office/drawing/2014/main" id="{EBD27994-FE91-4F62-B23C-8FD855188D3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182" b="3678"/>
          <a:stretch/>
        </p:blipFill>
        <p:spPr>
          <a:xfrm>
            <a:off x="9017524" y="155527"/>
            <a:ext cx="2669034" cy="1744758"/>
          </a:xfrm>
          <a:prstGeom prst="rect">
            <a:avLst/>
          </a:prstGeom>
        </p:spPr>
      </p:pic>
    </p:spTree>
    <p:extLst>
      <p:ext uri="{BB962C8B-B14F-4D97-AF65-F5344CB8AC3E}">
        <p14:creationId xmlns:p14="http://schemas.microsoft.com/office/powerpoint/2010/main" val="544928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184964E6-AFBF-443D-B306-69966D3A4AD2}"/>
              </a:ext>
            </a:extLst>
          </p:cNvPr>
          <p:cNvPicPr>
            <a:picLocks noGrp="1" noChangeAspect="1"/>
          </p:cNvPicPr>
          <p:nvPr>
            <p:ph idx="4294967295"/>
          </p:nvPr>
        </p:nvPicPr>
        <p:blipFill>
          <a:blip r:embed="rId2"/>
          <a:stretch>
            <a:fillRect/>
          </a:stretch>
        </p:blipFill>
        <p:spPr>
          <a:xfrm>
            <a:off x="2092960" y="0"/>
            <a:ext cx="7794446" cy="5435600"/>
          </a:xfrm>
          <a:prstGeom prst="rect">
            <a:avLst/>
          </a:prstGeom>
        </p:spPr>
      </p:pic>
    </p:spTree>
    <p:extLst>
      <p:ext uri="{BB962C8B-B14F-4D97-AF65-F5344CB8AC3E}">
        <p14:creationId xmlns:p14="http://schemas.microsoft.com/office/powerpoint/2010/main" val="8230755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4198DEA1F8C64D878DEB059E366B32" ma:contentTypeVersion="13" ma:contentTypeDescription="Create a new document." ma:contentTypeScope="" ma:versionID="2ba020c788e6dfc1cad5dc8f0293deac">
  <xsd:schema xmlns:xsd="http://www.w3.org/2001/XMLSchema" xmlns:xs="http://www.w3.org/2001/XMLSchema" xmlns:p="http://schemas.microsoft.com/office/2006/metadata/properties" xmlns:ns3="73054cb5-ffe5-4dea-840d-175bfdfa09fa" xmlns:ns4="ba366dfc-ade9-4e6e-97c1-6f60db2fa26b" targetNamespace="http://schemas.microsoft.com/office/2006/metadata/properties" ma:root="true" ma:fieldsID="d2abb95251975bfd82e0b9b1dbfb5462" ns3:_="" ns4:_="">
    <xsd:import namespace="73054cb5-ffe5-4dea-840d-175bfdfa09fa"/>
    <xsd:import namespace="ba366dfc-ade9-4e6e-97c1-6f60db2fa26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054cb5-ffe5-4dea-840d-175bfdfa09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a366dfc-ade9-4e6e-97c1-6f60db2fa26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DFAC7F-1E3C-4E86-8C01-6B8BE05B60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054cb5-ffe5-4dea-840d-175bfdfa09fa"/>
    <ds:schemaRef ds:uri="ba366dfc-ade9-4e6e-97c1-6f60db2fa2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614F22-C5BF-4365-8B90-530BA30BBDB4}">
  <ds:schemaRefs>
    <ds:schemaRef ds:uri="http://purl.org/dc/dcmitype/"/>
    <ds:schemaRef ds:uri="http://schemas.microsoft.com/office/2006/documentManagement/types"/>
    <ds:schemaRef ds:uri="ba366dfc-ade9-4e6e-97c1-6f60db2fa26b"/>
    <ds:schemaRef ds:uri="http://purl.org/dc/elements/1.1/"/>
    <ds:schemaRef ds:uri="http://purl.org/dc/terms/"/>
    <ds:schemaRef ds:uri="73054cb5-ffe5-4dea-840d-175bfdfa09fa"/>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2D6403BE-2913-460E-8E3F-D7CB1E8107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1076</TotalTime>
  <Words>855</Words>
  <Application>Microsoft Office PowerPoint</Application>
  <PresentationFormat>Widescreen</PresentationFormat>
  <Paragraphs>134</Paragraphs>
  <Slides>18</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Symbol</vt:lpstr>
      <vt:lpstr>Times New Roman</vt:lpstr>
      <vt:lpstr>Office Theme</vt:lpstr>
      <vt:lpstr>Proactive Student Engagement Plan</vt:lpstr>
      <vt:lpstr>PowerPoint Presentation</vt:lpstr>
      <vt:lpstr>Our Undergraduate Students</vt:lpstr>
      <vt:lpstr>Increase 6-Year Graduation Rate</vt:lpstr>
      <vt:lpstr>Disaggregated 6-Year Graduation Rate</vt:lpstr>
      <vt:lpstr> Why is this important? Why now? </vt:lpstr>
      <vt:lpstr> Spring COVID Survey Results</vt:lpstr>
      <vt:lpstr>Our Approach</vt:lpstr>
      <vt:lpstr>PowerPoint Presentation</vt:lpstr>
      <vt:lpstr>Navigate Analytics </vt:lpstr>
      <vt:lpstr>Data informed approach</vt:lpstr>
      <vt:lpstr>PowerPoint Presentation</vt:lpstr>
      <vt:lpstr>Tier 2 (Target – Fresh/Soph)</vt:lpstr>
      <vt:lpstr>Tier 3 (Targeted) </vt:lpstr>
      <vt:lpstr>PowerPoint Presentation</vt:lpstr>
      <vt:lpstr>How will we measure success?</vt:lpstr>
      <vt:lpstr>PowerPoint Presentation</vt:lpstr>
      <vt:lpstr>PowerPoint Presentation</vt:lpstr>
    </vt:vector>
  </TitlesOfParts>
  <Company>UWP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UWP UNDERGRADUATE STUDENTS</dc:title>
  <dc:creator>Krimmel, J. Thomas</dc:creator>
  <cp:lastModifiedBy>Lee, Julie M</cp:lastModifiedBy>
  <cp:revision>67</cp:revision>
  <cp:lastPrinted>2019-11-17T20:24:49Z</cp:lastPrinted>
  <dcterms:created xsi:type="dcterms:W3CDTF">2019-11-17T18:24:27Z</dcterms:created>
  <dcterms:modified xsi:type="dcterms:W3CDTF">2020-08-17T15:38:18Z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0x010100EF4198DEA1F8C64D878DEB059E366B32</vt:lpwstr>
  </property>
</Properties>
</file>