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8" r:id="rId2"/>
    <p:sldId id="259" r:id="rId3"/>
    <p:sldId id="260" r:id="rId4"/>
    <p:sldId id="261" r:id="rId5"/>
    <p:sldId id="262" r:id="rId6"/>
    <p:sldId id="263" r:id="rId7"/>
    <p:sldId id="267" r:id="rId8"/>
    <p:sldId id="269" r:id="rId9"/>
    <p:sldId id="270" r:id="rId10"/>
    <p:sldId id="272" r:id="rId11"/>
    <p:sldId id="275" r:id="rId12"/>
    <p:sldId id="276" r:id="rId13"/>
    <p:sldId id="278" r:id="rId14"/>
    <p:sldId id="279" r:id="rId15"/>
    <p:sldId id="273" r:id="rId16"/>
    <p:sldId id="268" r:id="rId17"/>
    <p:sldId id="264" r:id="rId18"/>
    <p:sldId id="265" r:id="rId19"/>
    <p:sldId id="266"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092" autoAdjust="0"/>
    <p:restoredTop sz="94619"/>
  </p:normalViewPr>
  <p:slideViewPr>
    <p:cSldViewPr snapToGrid="0">
      <p:cViewPr varScale="1">
        <p:scale>
          <a:sx n="80" d="100"/>
          <a:sy n="80" d="100"/>
        </p:scale>
        <p:origin x="610"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embeddings/oleObject3.bin"/><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r>
              <a:rPr lang="en-US"/>
              <a:t>Percentage of FT Freshman with 15+</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Pct 15+</c:v>
                </c:pt>
              </c:strCache>
            </c:strRef>
          </c:tx>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c:spPr>
          <c:invertIfNegative val="0"/>
          <c:cat>
            <c:numRef>
              <c:f>Sheet1!$A$2:$A$7</c:f>
              <c:numCache>
                <c:formatCode>General</c:formatCode>
                <c:ptCount val="6"/>
                <c:pt idx="0">
                  <c:v>2013</c:v>
                </c:pt>
                <c:pt idx="1">
                  <c:v>2014</c:v>
                </c:pt>
                <c:pt idx="2">
                  <c:v>2015</c:v>
                </c:pt>
                <c:pt idx="3">
                  <c:v>2016</c:v>
                </c:pt>
                <c:pt idx="4">
                  <c:v>2017</c:v>
                </c:pt>
                <c:pt idx="5">
                  <c:v>2018</c:v>
                </c:pt>
              </c:numCache>
            </c:numRef>
          </c:cat>
          <c:val>
            <c:numRef>
              <c:f>Sheet1!$B$2:$B$7</c:f>
              <c:numCache>
                <c:formatCode>0.00%</c:formatCode>
                <c:ptCount val="6"/>
                <c:pt idx="0">
                  <c:v>0.30180000000000001</c:v>
                </c:pt>
                <c:pt idx="1">
                  <c:v>0.4778</c:v>
                </c:pt>
                <c:pt idx="2">
                  <c:v>0.44350000000000001</c:v>
                </c:pt>
                <c:pt idx="3">
                  <c:v>0.52849999999999997</c:v>
                </c:pt>
                <c:pt idx="4">
                  <c:v>0.63900000000000001</c:v>
                </c:pt>
                <c:pt idx="5">
                  <c:v>0.67030000000000001</c:v>
                </c:pt>
              </c:numCache>
            </c:numRef>
          </c:val>
          <c:extLst>
            <c:ext xmlns:c16="http://schemas.microsoft.com/office/drawing/2014/chart" uri="{C3380CC4-5D6E-409C-BE32-E72D297353CC}">
              <c16:uniqueId val="{00000000-6336-4037-868F-92E90AB4EB83}"/>
            </c:ext>
          </c:extLst>
        </c:ser>
        <c:dLbls>
          <c:showLegendKey val="0"/>
          <c:showVal val="0"/>
          <c:showCatName val="0"/>
          <c:showSerName val="0"/>
          <c:showPercent val="0"/>
          <c:showBubbleSize val="0"/>
        </c:dLbls>
        <c:gapWidth val="100"/>
        <c:overlap val="-24"/>
        <c:axId val="529116031"/>
        <c:axId val="532421823"/>
      </c:barChart>
      <c:catAx>
        <c:axId val="529116031"/>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532421823"/>
        <c:crosses val="autoZero"/>
        <c:auto val="1"/>
        <c:lblAlgn val="ctr"/>
        <c:lblOffset val="100"/>
        <c:noMultiLvlLbl val="0"/>
      </c:catAx>
      <c:valAx>
        <c:axId val="532421823"/>
        <c:scaling>
          <c:orientation val="minMax"/>
        </c:scaling>
        <c:delete val="0"/>
        <c:axPos val="l"/>
        <c:majorGridlines>
          <c:spPr>
            <a:ln w="9525" cap="flat" cmpd="sng" algn="ctr">
              <a:solidFill>
                <a:schemeClr val="tx2">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529116031"/>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b="1" dirty="0"/>
              <a:t>First</a:t>
            </a:r>
            <a:r>
              <a:rPr lang="en-US" sz="1800" b="1" baseline="0" dirty="0"/>
              <a:t> Term Mean GPA</a:t>
            </a:r>
            <a:endParaRPr lang="en-US" sz="1800" b="1"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'[Fifteen Credit Analysis_Han Graphs.xlsx]Sheet1'!$B$17</c:f>
              <c:strCache>
                <c:ptCount val="1"/>
                <c:pt idx="0">
                  <c:v>15+ Units</c:v>
                </c:pt>
              </c:strCache>
            </c:strRef>
          </c:tx>
          <c:spPr>
            <a:solidFill>
              <a:srgbClr val="016836"/>
            </a:solidFill>
            <a:ln>
              <a:solidFill>
                <a:srgbClr val="016836"/>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'[Fifteen Credit Analysis_Han Graphs.xlsx]Sheet1'!$A$18:$A$22</c:f>
              <c:numCache>
                <c:formatCode>General</c:formatCode>
                <c:ptCount val="5"/>
                <c:pt idx="0">
                  <c:v>2013</c:v>
                </c:pt>
                <c:pt idx="1">
                  <c:v>2014</c:v>
                </c:pt>
                <c:pt idx="2">
                  <c:v>2015</c:v>
                </c:pt>
                <c:pt idx="3">
                  <c:v>2016</c:v>
                </c:pt>
                <c:pt idx="4">
                  <c:v>2017</c:v>
                </c:pt>
              </c:numCache>
            </c:numRef>
          </c:cat>
          <c:val>
            <c:numRef>
              <c:f>'[Fifteen Credit Analysis_Han Graphs.xlsx]Sheet1'!$B$18:$B$22</c:f>
              <c:numCache>
                <c:formatCode>0.00</c:formatCode>
                <c:ptCount val="5"/>
                <c:pt idx="0">
                  <c:v>2.7613300000000001</c:v>
                </c:pt>
                <c:pt idx="1">
                  <c:v>2.8022300000000002</c:v>
                </c:pt>
                <c:pt idx="2">
                  <c:v>2.9333</c:v>
                </c:pt>
                <c:pt idx="3">
                  <c:v>2.8676900000000001</c:v>
                </c:pt>
                <c:pt idx="4">
                  <c:v>2.8360300000000001</c:v>
                </c:pt>
              </c:numCache>
            </c:numRef>
          </c:val>
          <c:extLst>
            <c:ext xmlns:c16="http://schemas.microsoft.com/office/drawing/2014/chart" uri="{C3380CC4-5D6E-409C-BE32-E72D297353CC}">
              <c16:uniqueId val="{00000000-C21A-4F7A-8205-AB2FC49F6D2D}"/>
            </c:ext>
          </c:extLst>
        </c:ser>
        <c:ser>
          <c:idx val="1"/>
          <c:order val="1"/>
          <c:tx>
            <c:strRef>
              <c:f>'[Fifteen Credit Analysis_Han Graphs.xlsx]Sheet1'!$C$17</c:f>
              <c:strCache>
                <c:ptCount val="1"/>
                <c:pt idx="0">
                  <c:v>&lt;15 Units</c:v>
                </c:pt>
              </c:strCache>
            </c:strRef>
          </c:tx>
          <c:spPr>
            <a:solidFill>
              <a:srgbClr val="72A84F"/>
            </a:solidFill>
            <a:ln>
              <a:solidFill>
                <a:srgbClr val="72A84F"/>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'[Fifteen Credit Analysis_Han Graphs.xlsx]Sheet1'!$A$18:$A$22</c:f>
              <c:numCache>
                <c:formatCode>General</c:formatCode>
                <c:ptCount val="5"/>
                <c:pt idx="0">
                  <c:v>2013</c:v>
                </c:pt>
                <c:pt idx="1">
                  <c:v>2014</c:v>
                </c:pt>
                <c:pt idx="2">
                  <c:v>2015</c:v>
                </c:pt>
                <c:pt idx="3">
                  <c:v>2016</c:v>
                </c:pt>
                <c:pt idx="4">
                  <c:v>2017</c:v>
                </c:pt>
              </c:numCache>
            </c:numRef>
          </c:cat>
          <c:val>
            <c:numRef>
              <c:f>'[Fifteen Credit Analysis_Han Graphs.xlsx]Sheet1'!$C$18:$C$22</c:f>
              <c:numCache>
                <c:formatCode>0.00</c:formatCode>
                <c:ptCount val="5"/>
                <c:pt idx="0">
                  <c:v>2.5533399999999999</c:v>
                </c:pt>
                <c:pt idx="1">
                  <c:v>2.51694</c:v>
                </c:pt>
                <c:pt idx="2">
                  <c:v>2.4937900000000002</c:v>
                </c:pt>
                <c:pt idx="3">
                  <c:v>2.7100200000000001</c:v>
                </c:pt>
                <c:pt idx="4">
                  <c:v>2.6780400000000002</c:v>
                </c:pt>
              </c:numCache>
            </c:numRef>
          </c:val>
          <c:extLst>
            <c:ext xmlns:c16="http://schemas.microsoft.com/office/drawing/2014/chart" uri="{C3380CC4-5D6E-409C-BE32-E72D297353CC}">
              <c16:uniqueId val="{00000001-C21A-4F7A-8205-AB2FC49F6D2D}"/>
            </c:ext>
          </c:extLst>
        </c:ser>
        <c:ser>
          <c:idx val="2"/>
          <c:order val="2"/>
          <c:tx>
            <c:strRef>
              <c:f>'[Fifteen Credit Analysis_Han Graphs.xlsx]Sheet1'!$D$17</c:f>
              <c:strCache>
                <c:ptCount val="1"/>
                <c:pt idx="0">
                  <c:v>Gap</c:v>
                </c:pt>
              </c:strCache>
            </c:strRef>
          </c:tx>
          <c:spPr>
            <a:solidFill>
              <a:srgbClr val="C9602C"/>
            </a:solidFill>
            <a:ln>
              <a:solidFill>
                <a:srgbClr val="C9602C"/>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'[Fifteen Credit Analysis_Han Graphs.xlsx]Sheet1'!$A$18:$A$22</c:f>
              <c:numCache>
                <c:formatCode>General</c:formatCode>
                <c:ptCount val="5"/>
                <c:pt idx="0">
                  <c:v>2013</c:v>
                </c:pt>
                <c:pt idx="1">
                  <c:v>2014</c:v>
                </c:pt>
                <c:pt idx="2">
                  <c:v>2015</c:v>
                </c:pt>
                <c:pt idx="3">
                  <c:v>2016</c:v>
                </c:pt>
                <c:pt idx="4">
                  <c:v>2017</c:v>
                </c:pt>
              </c:numCache>
            </c:numRef>
          </c:cat>
          <c:val>
            <c:numRef>
              <c:f>'[Fifteen Credit Analysis_Han Graphs.xlsx]Sheet1'!$D$18:$D$22</c:f>
              <c:numCache>
                <c:formatCode>0.00</c:formatCode>
                <c:ptCount val="5"/>
                <c:pt idx="0">
                  <c:v>0.20799000000000012</c:v>
                </c:pt>
                <c:pt idx="1">
                  <c:v>0.28529000000000027</c:v>
                </c:pt>
                <c:pt idx="2">
                  <c:v>0.43950999999999985</c:v>
                </c:pt>
                <c:pt idx="3">
                  <c:v>0.15766999999999998</c:v>
                </c:pt>
                <c:pt idx="4">
                  <c:v>0.15798999999999985</c:v>
                </c:pt>
              </c:numCache>
            </c:numRef>
          </c:val>
          <c:extLst>
            <c:ext xmlns:c16="http://schemas.microsoft.com/office/drawing/2014/chart" uri="{C3380CC4-5D6E-409C-BE32-E72D297353CC}">
              <c16:uniqueId val="{00000002-C21A-4F7A-8205-AB2FC49F6D2D}"/>
            </c:ext>
          </c:extLst>
        </c:ser>
        <c:dLbls>
          <c:showLegendKey val="0"/>
          <c:showVal val="0"/>
          <c:showCatName val="0"/>
          <c:showSerName val="0"/>
          <c:showPercent val="0"/>
          <c:showBubbleSize val="0"/>
        </c:dLbls>
        <c:gapWidth val="219"/>
        <c:overlap val="-27"/>
        <c:axId val="649292464"/>
        <c:axId val="649291904"/>
      </c:barChart>
      <c:catAx>
        <c:axId val="6492924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49291904"/>
        <c:crosses val="autoZero"/>
        <c:auto val="1"/>
        <c:lblAlgn val="ctr"/>
        <c:lblOffset val="100"/>
        <c:noMultiLvlLbl val="0"/>
      </c:catAx>
      <c:valAx>
        <c:axId val="649291904"/>
        <c:scaling>
          <c:orientation val="minMax"/>
          <c:max val="3"/>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492924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000" b="1" dirty="0"/>
              <a:t>Good</a:t>
            </a:r>
            <a:r>
              <a:rPr lang="en-US" sz="2000" b="1" baseline="0" dirty="0"/>
              <a:t> Standing after First Term</a:t>
            </a:r>
            <a:endParaRPr lang="en-US" sz="2000" b="1"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'[Fifteen Credit Analysis_Han Graphs.xlsx]Sheet1'!$B$27</c:f>
              <c:strCache>
                <c:ptCount val="1"/>
                <c:pt idx="0">
                  <c:v>15+ Units</c:v>
                </c:pt>
              </c:strCache>
            </c:strRef>
          </c:tx>
          <c:spPr>
            <a:solidFill>
              <a:srgbClr val="016836"/>
            </a:solidFill>
            <a:ln>
              <a:solidFill>
                <a:srgbClr val="016836"/>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'[Fifteen Credit Analysis_Han Graphs.xlsx]Sheet1'!$A$28:$A$32</c:f>
              <c:numCache>
                <c:formatCode>General</c:formatCode>
                <c:ptCount val="5"/>
                <c:pt idx="0">
                  <c:v>2013</c:v>
                </c:pt>
                <c:pt idx="1">
                  <c:v>2014</c:v>
                </c:pt>
                <c:pt idx="2">
                  <c:v>2015</c:v>
                </c:pt>
                <c:pt idx="3">
                  <c:v>2016</c:v>
                </c:pt>
                <c:pt idx="4">
                  <c:v>2017</c:v>
                </c:pt>
              </c:numCache>
            </c:numRef>
          </c:cat>
          <c:val>
            <c:numRef>
              <c:f>'[Fifteen Credit Analysis_Han Graphs.xlsx]Sheet1'!$B$28:$B$32</c:f>
              <c:numCache>
                <c:formatCode>0.00%</c:formatCode>
                <c:ptCount val="5"/>
                <c:pt idx="0">
                  <c:v>0.76719999999999999</c:v>
                </c:pt>
                <c:pt idx="1">
                  <c:v>0.78149999999999997</c:v>
                </c:pt>
                <c:pt idx="2">
                  <c:v>0.84</c:v>
                </c:pt>
                <c:pt idx="3">
                  <c:v>0.80969999999999998</c:v>
                </c:pt>
                <c:pt idx="4">
                  <c:v>0.80659999999999998</c:v>
                </c:pt>
              </c:numCache>
            </c:numRef>
          </c:val>
          <c:extLst>
            <c:ext xmlns:c16="http://schemas.microsoft.com/office/drawing/2014/chart" uri="{C3380CC4-5D6E-409C-BE32-E72D297353CC}">
              <c16:uniqueId val="{00000000-D08B-42EE-81ED-4F80F8F13638}"/>
            </c:ext>
          </c:extLst>
        </c:ser>
        <c:ser>
          <c:idx val="1"/>
          <c:order val="1"/>
          <c:tx>
            <c:strRef>
              <c:f>'[Fifteen Credit Analysis_Han Graphs.xlsx]Sheet1'!$C$27</c:f>
              <c:strCache>
                <c:ptCount val="1"/>
                <c:pt idx="0">
                  <c:v>&lt;15 Units</c:v>
                </c:pt>
              </c:strCache>
            </c:strRef>
          </c:tx>
          <c:spPr>
            <a:solidFill>
              <a:srgbClr val="72A84F"/>
            </a:solidFill>
            <a:ln>
              <a:solidFill>
                <a:srgbClr val="72A84F"/>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'[Fifteen Credit Analysis_Han Graphs.xlsx]Sheet1'!$A$28:$A$32</c:f>
              <c:numCache>
                <c:formatCode>General</c:formatCode>
                <c:ptCount val="5"/>
                <c:pt idx="0">
                  <c:v>2013</c:v>
                </c:pt>
                <c:pt idx="1">
                  <c:v>2014</c:v>
                </c:pt>
                <c:pt idx="2">
                  <c:v>2015</c:v>
                </c:pt>
                <c:pt idx="3">
                  <c:v>2016</c:v>
                </c:pt>
                <c:pt idx="4">
                  <c:v>2017</c:v>
                </c:pt>
              </c:numCache>
            </c:numRef>
          </c:cat>
          <c:val>
            <c:numRef>
              <c:f>'[Fifteen Credit Analysis_Han Graphs.xlsx]Sheet1'!$C$28:$C$32</c:f>
              <c:numCache>
                <c:formatCode>0.00%</c:formatCode>
                <c:ptCount val="5"/>
                <c:pt idx="0">
                  <c:v>0.70409999999999995</c:v>
                </c:pt>
                <c:pt idx="1">
                  <c:v>0.66869999999999996</c:v>
                </c:pt>
                <c:pt idx="2">
                  <c:v>0.68989999999999996</c:v>
                </c:pt>
                <c:pt idx="3">
                  <c:v>0.75480000000000003</c:v>
                </c:pt>
                <c:pt idx="4">
                  <c:v>0.72760000000000002</c:v>
                </c:pt>
              </c:numCache>
            </c:numRef>
          </c:val>
          <c:extLst>
            <c:ext xmlns:c16="http://schemas.microsoft.com/office/drawing/2014/chart" uri="{C3380CC4-5D6E-409C-BE32-E72D297353CC}">
              <c16:uniqueId val="{00000001-D08B-42EE-81ED-4F80F8F13638}"/>
            </c:ext>
          </c:extLst>
        </c:ser>
        <c:ser>
          <c:idx val="2"/>
          <c:order val="2"/>
          <c:tx>
            <c:strRef>
              <c:f>'[Fifteen Credit Analysis_Han Graphs.xlsx]Sheet1'!$D$27</c:f>
              <c:strCache>
                <c:ptCount val="1"/>
                <c:pt idx="0">
                  <c:v>Gap</c:v>
                </c:pt>
              </c:strCache>
            </c:strRef>
          </c:tx>
          <c:spPr>
            <a:solidFill>
              <a:srgbClr val="C9602C"/>
            </a:solidFill>
            <a:ln>
              <a:solidFill>
                <a:srgbClr val="C9602C"/>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'[Fifteen Credit Analysis_Han Graphs.xlsx]Sheet1'!$A$28:$A$32</c:f>
              <c:numCache>
                <c:formatCode>General</c:formatCode>
                <c:ptCount val="5"/>
                <c:pt idx="0">
                  <c:v>2013</c:v>
                </c:pt>
                <c:pt idx="1">
                  <c:v>2014</c:v>
                </c:pt>
                <c:pt idx="2">
                  <c:v>2015</c:v>
                </c:pt>
                <c:pt idx="3">
                  <c:v>2016</c:v>
                </c:pt>
                <c:pt idx="4">
                  <c:v>2017</c:v>
                </c:pt>
              </c:numCache>
            </c:numRef>
          </c:cat>
          <c:val>
            <c:numRef>
              <c:f>'[Fifteen Credit Analysis_Han Graphs.xlsx]Sheet1'!$D$28:$D$32</c:f>
              <c:numCache>
                <c:formatCode>0.00%</c:formatCode>
                <c:ptCount val="5"/>
                <c:pt idx="0">
                  <c:v>6.3100000000000045E-2</c:v>
                </c:pt>
                <c:pt idx="1">
                  <c:v>0.11280000000000001</c:v>
                </c:pt>
                <c:pt idx="2">
                  <c:v>0.15010000000000001</c:v>
                </c:pt>
                <c:pt idx="3">
                  <c:v>5.4899999999999949E-2</c:v>
                </c:pt>
                <c:pt idx="4">
                  <c:v>7.8999999999999959E-2</c:v>
                </c:pt>
              </c:numCache>
            </c:numRef>
          </c:val>
          <c:extLst>
            <c:ext xmlns:c16="http://schemas.microsoft.com/office/drawing/2014/chart" uri="{C3380CC4-5D6E-409C-BE32-E72D297353CC}">
              <c16:uniqueId val="{00000002-D08B-42EE-81ED-4F80F8F13638}"/>
            </c:ext>
          </c:extLst>
        </c:ser>
        <c:dLbls>
          <c:showLegendKey val="0"/>
          <c:showVal val="0"/>
          <c:showCatName val="0"/>
          <c:showSerName val="0"/>
          <c:showPercent val="0"/>
          <c:showBubbleSize val="0"/>
        </c:dLbls>
        <c:gapWidth val="219"/>
        <c:overlap val="-27"/>
        <c:axId val="649286864"/>
        <c:axId val="649286304"/>
      </c:barChart>
      <c:catAx>
        <c:axId val="6492868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49286304"/>
        <c:crosses val="autoZero"/>
        <c:auto val="1"/>
        <c:lblAlgn val="ctr"/>
        <c:lblOffset val="100"/>
        <c:noMultiLvlLbl val="0"/>
      </c:catAx>
      <c:valAx>
        <c:axId val="64928630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492868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b="1" dirty="0"/>
              <a:t>15+</a:t>
            </a:r>
            <a:r>
              <a:rPr lang="en-US" sz="1800" b="1" baseline="0" dirty="0"/>
              <a:t> Units by Ethnicity</a:t>
            </a:r>
            <a:endParaRPr lang="en-US" sz="1800" b="1"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'[Fifteen Credit Analysis_Han Graphs.xlsx]Sheet1'!$B$65</c:f>
              <c:strCache>
                <c:ptCount val="1"/>
                <c:pt idx="0">
                  <c:v>African American/Black</c:v>
                </c:pt>
              </c:strCache>
            </c:strRef>
          </c:tx>
          <c:spPr>
            <a:ln w="28575" cap="rnd">
              <a:solidFill>
                <a:srgbClr val="016836"/>
              </a:solidFill>
              <a:round/>
            </a:ln>
            <a:effectLst/>
          </c:spPr>
          <c:marker>
            <c:symbol val="circle"/>
            <c:size val="5"/>
            <c:spPr>
              <a:solidFill>
                <a:srgbClr val="016836"/>
              </a:solidFill>
              <a:ln w="9525">
                <a:solidFill>
                  <a:srgbClr val="016836"/>
                </a:solidFill>
              </a:ln>
              <a:effectLst/>
            </c:spPr>
          </c:marker>
          <c:cat>
            <c:numRef>
              <c:f>'[Fifteen Credit Analysis_Han Graphs.xlsx]Sheet1'!$A$66:$A$71</c:f>
              <c:numCache>
                <c:formatCode>General</c:formatCode>
                <c:ptCount val="6"/>
                <c:pt idx="0">
                  <c:v>201314</c:v>
                </c:pt>
                <c:pt idx="1">
                  <c:v>201415</c:v>
                </c:pt>
                <c:pt idx="2">
                  <c:v>201516</c:v>
                </c:pt>
                <c:pt idx="3">
                  <c:v>201617</c:v>
                </c:pt>
                <c:pt idx="4">
                  <c:v>201718</c:v>
                </c:pt>
                <c:pt idx="5">
                  <c:v>201819</c:v>
                </c:pt>
              </c:numCache>
            </c:numRef>
          </c:cat>
          <c:val>
            <c:numRef>
              <c:f>'[Fifteen Credit Analysis_Han Graphs.xlsx]Sheet1'!$B$66:$B$71</c:f>
              <c:numCache>
                <c:formatCode>0.00%</c:formatCode>
                <c:ptCount val="6"/>
                <c:pt idx="0">
                  <c:v>0.15709999999999999</c:v>
                </c:pt>
                <c:pt idx="1">
                  <c:v>0.35420000000000001</c:v>
                </c:pt>
                <c:pt idx="2">
                  <c:v>0.37290000000000001</c:v>
                </c:pt>
                <c:pt idx="3">
                  <c:v>0.4143</c:v>
                </c:pt>
                <c:pt idx="4">
                  <c:v>0.69350000000000001</c:v>
                </c:pt>
                <c:pt idx="5">
                  <c:v>0.63859999999999995</c:v>
                </c:pt>
              </c:numCache>
            </c:numRef>
          </c:val>
          <c:smooth val="0"/>
          <c:extLst>
            <c:ext xmlns:c16="http://schemas.microsoft.com/office/drawing/2014/chart" uri="{C3380CC4-5D6E-409C-BE32-E72D297353CC}">
              <c16:uniqueId val="{00000000-D89C-4410-BF58-17A7A8F28089}"/>
            </c:ext>
          </c:extLst>
        </c:ser>
        <c:ser>
          <c:idx val="1"/>
          <c:order val="1"/>
          <c:tx>
            <c:strRef>
              <c:f>'[Fifteen Credit Analysis_Han Graphs.xlsx]Sheet1'!$C$65</c:f>
              <c:strCache>
                <c:ptCount val="1"/>
                <c:pt idx="0">
                  <c:v>Hispanic/Latino</c:v>
                </c:pt>
              </c:strCache>
            </c:strRef>
          </c:tx>
          <c:spPr>
            <a:ln w="28575" cap="rnd">
              <a:solidFill>
                <a:srgbClr val="72A84F"/>
              </a:solidFill>
              <a:round/>
            </a:ln>
            <a:effectLst/>
          </c:spPr>
          <c:marker>
            <c:symbol val="circle"/>
            <c:size val="5"/>
            <c:spPr>
              <a:solidFill>
                <a:srgbClr val="72A84F"/>
              </a:solidFill>
              <a:ln w="9525">
                <a:solidFill>
                  <a:srgbClr val="72A84F"/>
                </a:solidFill>
              </a:ln>
              <a:effectLst/>
            </c:spPr>
          </c:marker>
          <c:cat>
            <c:numRef>
              <c:f>'[Fifteen Credit Analysis_Han Graphs.xlsx]Sheet1'!$A$66:$A$71</c:f>
              <c:numCache>
                <c:formatCode>General</c:formatCode>
                <c:ptCount val="6"/>
                <c:pt idx="0">
                  <c:v>201314</c:v>
                </c:pt>
                <c:pt idx="1">
                  <c:v>201415</c:v>
                </c:pt>
                <c:pt idx="2">
                  <c:v>201516</c:v>
                </c:pt>
                <c:pt idx="3">
                  <c:v>201617</c:v>
                </c:pt>
                <c:pt idx="4">
                  <c:v>201718</c:v>
                </c:pt>
                <c:pt idx="5">
                  <c:v>201819</c:v>
                </c:pt>
              </c:numCache>
            </c:numRef>
          </c:cat>
          <c:val>
            <c:numRef>
              <c:f>'[Fifteen Credit Analysis_Han Graphs.xlsx]Sheet1'!$C$66:$C$71</c:f>
              <c:numCache>
                <c:formatCode>0.00%</c:formatCode>
                <c:ptCount val="6"/>
                <c:pt idx="0">
                  <c:v>0.2346</c:v>
                </c:pt>
                <c:pt idx="1">
                  <c:v>0.52529999999999999</c:v>
                </c:pt>
                <c:pt idx="2">
                  <c:v>0.48570000000000002</c:v>
                </c:pt>
                <c:pt idx="3">
                  <c:v>0.54169999999999996</c:v>
                </c:pt>
                <c:pt idx="4">
                  <c:v>0.59850000000000003</c:v>
                </c:pt>
                <c:pt idx="5">
                  <c:v>0.72729999999999995</c:v>
                </c:pt>
              </c:numCache>
            </c:numRef>
          </c:val>
          <c:smooth val="0"/>
          <c:extLst>
            <c:ext xmlns:c16="http://schemas.microsoft.com/office/drawing/2014/chart" uri="{C3380CC4-5D6E-409C-BE32-E72D297353CC}">
              <c16:uniqueId val="{00000001-D89C-4410-BF58-17A7A8F28089}"/>
            </c:ext>
          </c:extLst>
        </c:ser>
        <c:ser>
          <c:idx val="2"/>
          <c:order val="2"/>
          <c:tx>
            <c:strRef>
              <c:f>'[Fifteen Credit Analysis_Han Graphs.xlsx]Sheet1'!$D$65</c:f>
              <c:strCache>
                <c:ptCount val="1"/>
                <c:pt idx="0">
                  <c:v>White/ Caucasian</c:v>
                </c:pt>
              </c:strCache>
            </c:strRef>
          </c:tx>
          <c:spPr>
            <a:ln w="28575" cap="rnd">
              <a:solidFill>
                <a:srgbClr val="C9602C"/>
              </a:solidFill>
              <a:round/>
            </a:ln>
            <a:effectLst/>
          </c:spPr>
          <c:marker>
            <c:symbol val="circle"/>
            <c:size val="5"/>
            <c:spPr>
              <a:solidFill>
                <a:srgbClr val="C9602C"/>
              </a:solidFill>
              <a:ln w="9525">
                <a:solidFill>
                  <a:srgbClr val="C9602C"/>
                </a:solidFill>
              </a:ln>
              <a:effectLst/>
            </c:spPr>
          </c:marker>
          <c:cat>
            <c:numRef>
              <c:f>'[Fifteen Credit Analysis_Han Graphs.xlsx]Sheet1'!$A$66:$A$71</c:f>
              <c:numCache>
                <c:formatCode>General</c:formatCode>
                <c:ptCount val="6"/>
                <c:pt idx="0">
                  <c:v>201314</c:v>
                </c:pt>
                <c:pt idx="1">
                  <c:v>201415</c:v>
                </c:pt>
                <c:pt idx="2">
                  <c:v>201516</c:v>
                </c:pt>
                <c:pt idx="3">
                  <c:v>201617</c:v>
                </c:pt>
                <c:pt idx="4">
                  <c:v>201718</c:v>
                </c:pt>
                <c:pt idx="5">
                  <c:v>201819</c:v>
                </c:pt>
              </c:numCache>
            </c:numRef>
          </c:cat>
          <c:val>
            <c:numRef>
              <c:f>'[Fifteen Credit Analysis_Han Graphs.xlsx]Sheet1'!$D$66:$D$71</c:f>
              <c:numCache>
                <c:formatCode>0.00%</c:formatCode>
                <c:ptCount val="6"/>
                <c:pt idx="0">
                  <c:v>0.32529999999999998</c:v>
                </c:pt>
                <c:pt idx="1">
                  <c:v>0.48330000000000001</c:v>
                </c:pt>
                <c:pt idx="2">
                  <c:v>0.45319999999999999</c:v>
                </c:pt>
                <c:pt idx="3">
                  <c:v>0.55579999999999996</c:v>
                </c:pt>
                <c:pt idx="4">
                  <c:v>0.64770000000000005</c:v>
                </c:pt>
                <c:pt idx="5">
                  <c:v>0.64319999999999999</c:v>
                </c:pt>
              </c:numCache>
            </c:numRef>
          </c:val>
          <c:smooth val="0"/>
          <c:extLst>
            <c:ext xmlns:c16="http://schemas.microsoft.com/office/drawing/2014/chart" uri="{C3380CC4-5D6E-409C-BE32-E72D297353CC}">
              <c16:uniqueId val="{00000002-D89C-4410-BF58-17A7A8F28089}"/>
            </c:ext>
          </c:extLst>
        </c:ser>
        <c:ser>
          <c:idx val="3"/>
          <c:order val="3"/>
          <c:tx>
            <c:strRef>
              <c:f>'[Fifteen Credit Analysis_Han Graphs.xlsx]Sheet1'!$E$65</c:f>
              <c:strCache>
                <c:ptCount val="1"/>
                <c:pt idx="0">
                  <c:v>Other</c:v>
                </c:pt>
              </c:strCache>
            </c:strRef>
          </c:tx>
          <c:spPr>
            <a:ln w="28575" cap="rnd">
              <a:solidFill>
                <a:srgbClr val="9D162E"/>
              </a:solidFill>
              <a:round/>
            </a:ln>
            <a:effectLst/>
          </c:spPr>
          <c:marker>
            <c:symbol val="circle"/>
            <c:size val="5"/>
            <c:spPr>
              <a:solidFill>
                <a:srgbClr val="9D162E"/>
              </a:solidFill>
              <a:ln w="9525">
                <a:solidFill>
                  <a:srgbClr val="9D162E"/>
                </a:solidFill>
              </a:ln>
              <a:effectLst/>
            </c:spPr>
          </c:marker>
          <c:cat>
            <c:numRef>
              <c:f>'[Fifteen Credit Analysis_Han Graphs.xlsx]Sheet1'!$A$66:$A$71</c:f>
              <c:numCache>
                <c:formatCode>General</c:formatCode>
                <c:ptCount val="6"/>
                <c:pt idx="0">
                  <c:v>201314</c:v>
                </c:pt>
                <c:pt idx="1">
                  <c:v>201415</c:v>
                </c:pt>
                <c:pt idx="2">
                  <c:v>201516</c:v>
                </c:pt>
                <c:pt idx="3">
                  <c:v>201617</c:v>
                </c:pt>
                <c:pt idx="4">
                  <c:v>201718</c:v>
                </c:pt>
                <c:pt idx="5">
                  <c:v>201819</c:v>
                </c:pt>
              </c:numCache>
            </c:numRef>
          </c:cat>
          <c:val>
            <c:numRef>
              <c:f>'[Fifteen Credit Analysis_Han Graphs.xlsx]Sheet1'!$E$66:$E$71</c:f>
              <c:numCache>
                <c:formatCode>0.00%</c:formatCode>
                <c:ptCount val="6"/>
                <c:pt idx="0">
                  <c:v>0.35139999999999999</c:v>
                </c:pt>
                <c:pt idx="1">
                  <c:v>0.46970000000000001</c:v>
                </c:pt>
                <c:pt idx="2">
                  <c:v>0.36</c:v>
                </c:pt>
                <c:pt idx="3">
                  <c:v>0.43640000000000001</c:v>
                </c:pt>
                <c:pt idx="4">
                  <c:v>0.61539999999999995</c:v>
                </c:pt>
                <c:pt idx="5">
                  <c:v>0.75</c:v>
                </c:pt>
              </c:numCache>
            </c:numRef>
          </c:val>
          <c:smooth val="0"/>
          <c:extLst>
            <c:ext xmlns:c16="http://schemas.microsoft.com/office/drawing/2014/chart" uri="{C3380CC4-5D6E-409C-BE32-E72D297353CC}">
              <c16:uniqueId val="{00000003-D89C-4410-BF58-17A7A8F28089}"/>
            </c:ext>
          </c:extLst>
        </c:ser>
        <c:ser>
          <c:idx val="4"/>
          <c:order val="4"/>
          <c:tx>
            <c:strRef>
              <c:f>'[Fifteen Credit Analysis_Han Graphs.xlsx]Sheet1'!$F$65</c:f>
              <c:strCache>
                <c:ptCount val="1"/>
                <c:pt idx="0">
                  <c:v>Total</c:v>
                </c:pt>
              </c:strCache>
            </c:strRef>
          </c:tx>
          <c:spPr>
            <a:ln w="28575" cap="rnd">
              <a:solidFill>
                <a:srgbClr val="003A5C"/>
              </a:solidFill>
              <a:round/>
            </a:ln>
            <a:effectLst/>
          </c:spPr>
          <c:marker>
            <c:symbol val="circle"/>
            <c:size val="5"/>
            <c:spPr>
              <a:solidFill>
                <a:srgbClr val="003A5C"/>
              </a:solidFill>
              <a:ln w="9525">
                <a:solidFill>
                  <a:srgbClr val="003A5C"/>
                </a:solidFill>
              </a:ln>
              <a:effectLst/>
            </c:spPr>
          </c:marker>
          <c:cat>
            <c:numRef>
              <c:f>'[Fifteen Credit Analysis_Han Graphs.xlsx]Sheet1'!$A$66:$A$71</c:f>
              <c:numCache>
                <c:formatCode>General</c:formatCode>
                <c:ptCount val="6"/>
                <c:pt idx="0">
                  <c:v>201314</c:v>
                </c:pt>
                <c:pt idx="1">
                  <c:v>201415</c:v>
                </c:pt>
                <c:pt idx="2">
                  <c:v>201516</c:v>
                </c:pt>
                <c:pt idx="3">
                  <c:v>201617</c:v>
                </c:pt>
                <c:pt idx="4">
                  <c:v>201718</c:v>
                </c:pt>
                <c:pt idx="5">
                  <c:v>201819</c:v>
                </c:pt>
              </c:numCache>
            </c:numRef>
          </c:cat>
          <c:val>
            <c:numRef>
              <c:f>'[Fifteen Credit Analysis_Han Graphs.xlsx]Sheet1'!$F$66:$F$71</c:f>
              <c:numCache>
                <c:formatCode>0.00%</c:formatCode>
                <c:ptCount val="6"/>
                <c:pt idx="0">
                  <c:v>0.3029</c:v>
                </c:pt>
                <c:pt idx="1">
                  <c:v>0.47860000000000003</c:v>
                </c:pt>
                <c:pt idx="2">
                  <c:v>0.44350000000000001</c:v>
                </c:pt>
                <c:pt idx="3">
                  <c:v>0.52849999999999997</c:v>
                </c:pt>
                <c:pt idx="4">
                  <c:v>0.63900000000000001</c:v>
                </c:pt>
                <c:pt idx="5">
                  <c:v>0.67030000000000001</c:v>
                </c:pt>
              </c:numCache>
            </c:numRef>
          </c:val>
          <c:smooth val="0"/>
          <c:extLst>
            <c:ext xmlns:c16="http://schemas.microsoft.com/office/drawing/2014/chart" uri="{C3380CC4-5D6E-409C-BE32-E72D297353CC}">
              <c16:uniqueId val="{00000004-D89C-4410-BF58-17A7A8F28089}"/>
            </c:ext>
          </c:extLst>
        </c:ser>
        <c:dLbls>
          <c:showLegendKey val="0"/>
          <c:showVal val="0"/>
          <c:showCatName val="0"/>
          <c:showSerName val="0"/>
          <c:showPercent val="0"/>
          <c:showBubbleSize val="0"/>
        </c:dLbls>
        <c:marker val="1"/>
        <c:smooth val="0"/>
        <c:axId val="399513424"/>
        <c:axId val="399519024"/>
      </c:lineChart>
      <c:catAx>
        <c:axId val="3995134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99519024"/>
        <c:crosses val="autoZero"/>
        <c:auto val="1"/>
        <c:lblAlgn val="ctr"/>
        <c:lblOffset val="100"/>
        <c:noMultiLvlLbl val="0"/>
      </c:catAx>
      <c:valAx>
        <c:axId val="399519024"/>
        <c:scaling>
          <c:orientation val="minMax"/>
          <c:min val="0.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995134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chemeClr val="tx1">
                    <a:lumMod val="65000"/>
                    <a:lumOff val="35000"/>
                  </a:schemeClr>
                </a:solidFill>
                <a:latin typeface="+mn-lt"/>
                <a:ea typeface="+mn-ea"/>
                <a:cs typeface="+mn-cs"/>
              </a:defRPr>
            </a:pPr>
            <a:r>
              <a:rPr lang="en-US" sz="2000" b="1"/>
              <a:t>30</a:t>
            </a:r>
            <a:r>
              <a:rPr lang="en-US" sz="2000" b="1" baseline="0"/>
              <a:t> Units by Ethnicity </a:t>
            </a:r>
            <a:endParaRPr lang="en-US" sz="2000" b="1"/>
          </a:p>
        </c:rich>
      </c:tx>
      <c:overlay val="0"/>
      <c:spPr>
        <a:noFill/>
        <a:ln>
          <a:noFill/>
        </a:ln>
        <a:effectLst/>
      </c:spPr>
      <c:txPr>
        <a:bodyPr rot="0" spcFirstLastPara="1" vertOverflow="ellipsis" vert="horz" wrap="square" anchor="ctr" anchorCtr="1"/>
        <a:lstStyle/>
        <a:p>
          <a:pPr>
            <a:defRPr sz="20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Sheet1!$B$85</c:f>
              <c:strCache>
                <c:ptCount val="1"/>
                <c:pt idx="0">
                  <c:v>African American/Black</c:v>
                </c:pt>
              </c:strCache>
            </c:strRef>
          </c:tx>
          <c:spPr>
            <a:ln w="28575" cap="rnd">
              <a:solidFill>
                <a:srgbClr val="016836"/>
              </a:solidFill>
              <a:round/>
            </a:ln>
            <a:effectLst/>
          </c:spPr>
          <c:marker>
            <c:symbol val="circle"/>
            <c:size val="5"/>
            <c:spPr>
              <a:solidFill>
                <a:srgbClr val="016836"/>
              </a:solidFill>
              <a:ln w="9525">
                <a:solidFill>
                  <a:srgbClr val="016836"/>
                </a:solidFill>
              </a:ln>
              <a:effectLst/>
            </c:spPr>
          </c:marker>
          <c:cat>
            <c:numRef>
              <c:f>Sheet1!$A$86:$A$90</c:f>
              <c:numCache>
                <c:formatCode>General</c:formatCode>
                <c:ptCount val="5"/>
                <c:pt idx="0">
                  <c:v>2013</c:v>
                </c:pt>
                <c:pt idx="1">
                  <c:v>2014</c:v>
                </c:pt>
                <c:pt idx="2">
                  <c:v>2015</c:v>
                </c:pt>
                <c:pt idx="3">
                  <c:v>2016</c:v>
                </c:pt>
                <c:pt idx="4">
                  <c:v>2017</c:v>
                </c:pt>
              </c:numCache>
            </c:numRef>
          </c:cat>
          <c:val>
            <c:numRef>
              <c:f>Sheet1!$B$86:$B$90</c:f>
              <c:numCache>
                <c:formatCode>0.00%</c:formatCode>
                <c:ptCount val="5"/>
                <c:pt idx="0">
                  <c:v>5.7099999999999998E-2</c:v>
                </c:pt>
                <c:pt idx="1">
                  <c:v>0.1875</c:v>
                </c:pt>
                <c:pt idx="2">
                  <c:v>0.1186</c:v>
                </c:pt>
                <c:pt idx="3">
                  <c:v>0.1143</c:v>
                </c:pt>
                <c:pt idx="4">
                  <c:v>0.30649999999999999</c:v>
                </c:pt>
              </c:numCache>
            </c:numRef>
          </c:val>
          <c:smooth val="0"/>
          <c:extLst>
            <c:ext xmlns:c16="http://schemas.microsoft.com/office/drawing/2014/chart" uri="{C3380CC4-5D6E-409C-BE32-E72D297353CC}">
              <c16:uniqueId val="{00000000-4EF7-4FA7-9129-0BB3EA0C4536}"/>
            </c:ext>
          </c:extLst>
        </c:ser>
        <c:ser>
          <c:idx val="1"/>
          <c:order val="1"/>
          <c:tx>
            <c:strRef>
              <c:f>Sheet1!$C$85</c:f>
              <c:strCache>
                <c:ptCount val="1"/>
                <c:pt idx="0">
                  <c:v>Hispanic/Latino</c:v>
                </c:pt>
              </c:strCache>
            </c:strRef>
          </c:tx>
          <c:spPr>
            <a:ln w="28575" cap="rnd">
              <a:solidFill>
                <a:srgbClr val="72A84F"/>
              </a:solidFill>
              <a:round/>
            </a:ln>
            <a:effectLst/>
          </c:spPr>
          <c:marker>
            <c:symbol val="circle"/>
            <c:size val="5"/>
            <c:spPr>
              <a:solidFill>
                <a:srgbClr val="72A84F"/>
              </a:solidFill>
              <a:ln w="9525">
                <a:solidFill>
                  <a:srgbClr val="72A84F"/>
                </a:solidFill>
              </a:ln>
              <a:effectLst/>
            </c:spPr>
          </c:marker>
          <c:cat>
            <c:numRef>
              <c:f>Sheet1!$A$86:$A$90</c:f>
              <c:numCache>
                <c:formatCode>General</c:formatCode>
                <c:ptCount val="5"/>
                <c:pt idx="0">
                  <c:v>2013</c:v>
                </c:pt>
                <c:pt idx="1">
                  <c:v>2014</c:v>
                </c:pt>
                <c:pt idx="2">
                  <c:v>2015</c:v>
                </c:pt>
                <c:pt idx="3">
                  <c:v>2016</c:v>
                </c:pt>
                <c:pt idx="4">
                  <c:v>2017</c:v>
                </c:pt>
              </c:numCache>
            </c:numRef>
          </c:cat>
          <c:val>
            <c:numRef>
              <c:f>Sheet1!$C$86:$C$90</c:f>
              <c:numCache>
                <c:formatCode>0.00%</c:formatCode>
                <c:ptCount val="5"/>
                <c:pt idx="0">
                  <c:v>0.2346</c:v>
                </c:pt>
                <c:pt idx="1">
                  <c:v>0.23230000000000001</c:v>
                </c:pt>
                <c:pt idx="2">
                  <c:v>0.2762</c:v>
                </c:pt>
                <c:pt idx="3">
                  <c:v>0.35</c:v>
                </c:pt>
                <c:pt idx="4">
                  <c:v>0.41670000000000001</c:v>
                </c:pt>
              </c:numCache>
            </c:numRef>
          </c:val>
          <c:smooth val="0"/>
          <c:extLst>
            <c:ext xmlns:c16="http://schemas.microsoft.com/office/drawing/2014/chart" uri="{C3380CC4-5D6E-409C-BE32-E72D297353CC}">
              <c16:uniqueId val="{00000001-4EF7-4FA7-9129-0BB3EA0C4536}"/>
            </c:ext>
          </c:extLst>
        </c:ser>
        <c:ser>
          <c:idx val="2"/>
          <c:order val="2"/>
          <c:tx>
            <c:strRef>
              <c:f>Sheet1!$D$85</c:f>
              <c:strCache>
                <c:ptCount val="1"/>
                <c:pt idx="0">
                  <c:v>White/ Caucasian</c:v>
                </c:pt>
              </c:strCache>
            </c:strRef>
          </c:tx>
          <c:spPr>
            <a:ln w="28575" cap="rnd">
              <a:solidFill>
                <a:srgbClr val="C9602C"/>
              </a:solidFill>
              <a:round/>
            </a:ln>
            <a:effectLst/>
          </c:spPr>
          <c:marker>
            <c:symbol val="circle"/>
            <c:size val="5"/>
            <c:spPr>
              <a:solidFill>
                <a:srgbClr val="C9602C"/>
              </a:solidFill>
              <a:ln w="9525">
                <a:solidFill>
                  <a:srgbClr val="C9602C"/>
                </a:solidFill>
              </a:ln>
              <a:effectLst/>
            </c:spPr>
          </c:marker>
          <c:cat>
            <c:numRef>
              <c:f>Sheet1!$A$86:$A$90</c:f>
              <c:numCache>
                <c:formatCode>General</c:formatCode>
                <c:ptCount val="5"/>
                <c:pt idx="0">
                  <c:v>2013</c:v>
                </c:pt>
                <c:pt idx="1">
                  <c:v>2014</c:v>
                </c:pt>
                <c:pt idx="2">
                  <c:v>2015</c:v>
                </c:pt>
                <c:pt idx="3">
                  <c:v>2016</c:v>
                </c:pt>
                <c:pt idx="4">
                  <c:v>2017</c:v>
                </c:pt>
              </c:numCache>
            </c:numRef>
          </c:cat>
          <c:val>
            <c:numRef>
              <c:f>Sheet1!$D$86:$D$90</c:f>
              <c:numCache>
                <c:formatCode>0.00%</c:formatCode>
                <c:ptCount val="5"/>
                <c:pt idx="0">
                  <c:v>0.31419999999999998</c:v>
                </c:pt>
                <c:pt idx="1">
                  <c:v>0.35170000000000001</c:v>
                </c:pt>
                <c:pt idx="2">
                  <c:v>0.39900000000000002</c:v>
                </c:pt>
                <c:pt idx="3">
                  <c:v>0.46079999999999999</c:v>
                </c:pt>
                <c:pt idx="4">
                  <c:v>0.46820000000000001</c:v>
                </c:pt>
              </c:numCache>
            </c:numRef>
          </c:val>
          <c:smooth val="0"/>
          <c:extLst>
            <c:ext xmlns:c16="http://schemas.microsoft.com/office/drawing/2014/chart" uri="{C3380CC4-5D6E-409C-BE32-E72D297353CC}">
              <c16:uniqueId val="{00000002-4EF7-4FA7-9129-0BB3EA0C4536}"/>
            </c:ext>
          </c:extLst>
        </c:ser>
        <c:ser>
          <c:idx val="3"/>
          <c:order val="3"/>
          <c:tx>
            <c:strRef>
              <c:f>Sheet1!$E$85</c:f>
              <c:strCache>
                <c:ptCount val="1"/>
                <c:pt idx="0">
                  <c:v>Other</c:v>
                </c:pt>
              </c:strCache>
            </c:strRef>
          </c:tx>
          <c:spPr>
            <a:ln w="28575" cap="rnd">
              <a:solidFill>
                <a:srgbClr val="9D162E"/>
              </a:solidFill>
              <a:round/>
            </a:ln>
            <a:effectLst/>
          </c:spPr>
          <c:marker>
            <c:symbol val="circle"/>
            <c:size val="5"/>
            <c:spPr>
              <a:solidFill>
                <a:srgbClr val="9D162E"/>
              </a:solidFill>
              <a:ln w="9525">
                <a:solidFill>
                  <a:srgbClr val="9D162E"/>
                </a:solidFill>
              </a:ln>
              <a:effectLst/>
            </c:spPr>
          </c:marker>
          <c:cat>
            <c:numRef>
              <c:f>Sheet1!$A$86:$A$90</c:f>
              <c:numCache>
                <c:formatCode>General</c:formatCode>
                <c:ptCount val="5"/>
                <c:pt idx="0">
                  <c:v>2013</c:v>
                </c:pt>
                <c:pt idx="1">
                  <c:v>2014</c:v>
                </c:pt>
                <c:pt idx="2">
                  <c:v>2015</c:v>
                </c:pt>
                <c:pt idx="3">
                  <c:v>2016</c:v>
                </c:pt>
                <c:pt idx="4">
                  <c:v>2017</c:v>
                </c:pt>
              </c:numCache>
            </c:numRef>
          </c:cat>
          <c:val>
            <c:numRef>
              <c:f>Sheet1!$E$86:$E$90</c:f>
              <c:numCache>
                <c:formatCode>0.00%</c:formatCode>
                <c:ptCount val="5"/>
                <c:pt idx="0">
                  <c:v>0.25679999999999997</c:v>
                </c:pt>
                <c:pt idx="1">
                  <c:v>0.34849999999999998</c:v>
                </c:pt>
                <c:pt idx="2">
                  <c:v>0.24</c:v>
                </c:pt>
                <c:pt idx="3">
                  <c:v>0.4</c:v>
                </c:pt>
                <c:pt idx="4">
                  <c:v>0.43590000000000001</c:v>
                </c:pt>
              </c:numCache>
            </c:numRef>
          </c:val>
          <c:smooth val="0"/>
          <c:extLst>
            <c:ext xmlns:c16="http://schemas.microsoft.com/office/drawing/2014/chart" uri="{C3380CC4-5D6E-409C-BE32-E72D297353CC}">
              <c16:uniqueId val="{00000003-4EF7-4FA7-9129-0BB3EA0C4536}"/>
            </c:ext>
          </c:extLst>
        </c:ser>
        <c:ser>
          <c:idx val="4"/>
          <c:order val="4"/>
          <c:tx>
            <c:strRef>
              <c:f>Sheet1!$F$85</c:f>
              <c:strCache>
                <c:ptCount val="1"/>
                <c:pt idx="0">
                  <c:v>Total</c:v>
                </c:pt>
              </c:strCache>
            </c:strRef>
          </c:tx>
          <c:spPr>
            <a:ln w="28575" cap="rnd">
              <a:solidFill>
                <a:srgbClr val="003A5C"/>
              </a:solidFill>
              <a:round/>
            </a:ln>
            <a:effectLst/>
          </c:spPr>
          <c:marker>
            <c:symbol val="circle"/>
            <c:size val="5"/>
            <c:spPr>
              <a:solidFill>
                <a:srgbClr val="003A5C"/>
              </a:solidFill>
              <a:ln w="9525">
                <a:solidFill>
                  <a:srgbClr val="003A5C"/>
                </a:solidFill>
              </a:ln>
              <a:effectLst/>
            </c:spPr>
          </c:marker>
          <c:cat>
            <c:numRef>
              <c:f>Sheet1!$A$86:$A$90</c:f>
              <c:numCache>
                <c:formatCode>General</c:formatCode>
                <c:ptCount val="5"/>
                <c:pt idx="0">
                  <c:v>2013</c:v>
                </c:pt>
                <c:pt idx="1">
                  <c:v>2014</c:v>
                </c:pt>
                <c:pt idx="2">
                  <c:v>2015</c:v>
                </c:pt>
                <c:pt idx="3">
                  <c:v>2016</c:v>
                </c:pt>
                <c:pt idx="4">
                  <c:v>2017</c:v>
                </c:pt>
              </c:numCache>
            </c:numRef>
          </c:cat>
          <c:val>
            <c:numRef>
              <c:f>Sheet1!$F$86:$F$90</c:f>
              <c:numCache>
                <c:formatCode>0.00%</c:formatCode>
                <c:ptCount val="5"/>
                <c:pt idx="0">
                  <c:v>0.27679999999999999</c:v>
                </c:pt>
                <c:pt idx="1">
                  <c:v>0.3201</c:v>
                </c:pt>
                <c:pt idx="2">
                  <c:v>0.3387</c:v>
                </c:pt>
                <c:pt idx="3">
                  <c:v>0.39939999999999998</c:v>
                </c:pt>
                <c:pt idx="4">
                  <c:v>0.441</c:v>
                </c:pt>
              </c:numCache>
            </c:numRef>
          </c:val>
          <c:smooth val="0"/>
          <c:extLst>
            <c:ext xmlns:c16="http://schemas.microsoft.com/office/drawing/2014/chart" uri="{C3380CC4-5D6E-409C-BE32-E72D297353CC}">
              <c16:uniqueId val="{00000004-4EF7-4FA7-9129-0BB3EA0C4536}"/>
            </c:ext>
          </c:extLst>
        </c:ser>
        <c:dLbls>
          <c:showLegendKey val="0"/>
          <c:showVal val="0"/>
          <c:showCatName val="0"/>
          <c:showSerName val="0"/>
          <c:showPercent val="0"/>
          <c:showBubbleSize val="0"/>
        </c:dLbls>
        <c:marker val="1"/>
        <c:smooth val="0"/>
        <c:axId val="606720800"/>
        <c:axId val="606721360"/>
      </c:lineChart>
      <c:catAx>
        <c:axId val="6067208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06721360"/>
        <c:crosses val="autoZero"/>
        <c:auto val="1"/>
        <c:lblAlgn val="ctr"/>
        <c:lblOffset val="100"/>
        <c:noMultiLvlLbl val="0"/>
      </c:catAx>
      <c:valAx>
        <c:axId val="60672136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067208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9">
  <a:schemeClr val="accent6"/>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0.10759</cdr:x>
      <cdr:y>0.27158</cdr:y>
    </cdr:from>
    <cdr:to>
      <cdr:x>0.98228</cdr:x>
      <cdr:y>0.64529</cdr:y>
    </cdr:to>
    <cdr:cxnSp macro="">
      <cdr:nvCxnSpPr>
        <cdr:cNvPr id="5" name="Straight Connector 4"/>
        <cdr:cNvCxnSpPr/>
      </cdr:nvCxnSpPr>
      <cdr:spPr>
        <a:xfrm xmlns:a="http://schemas.openxmlformats.org/drawingml/2006/main" flipV="1">
          <a:off x="835742" y="843117"/>
          <a:ext cx="6794091" cy="1160207"/>
        </a:xfrm>
        <a:prstGeom xmlns:a="http://schemas.openxmlformats.org/drawingml/2006/main" prst="line">
          <a:avLst/>
        </a:prstGeom>
        <a:ln xmlns:a="http://schemas.openxmlformats.org/drawingml/2006/main" w="38100">
          <a:solidFill>
            <a:schemeClr val="accent6">
              <a:lumMod val="50000"/>
            </a:schemeClr>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71902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CF00F-BC2B-244F-B126-1761FE8B3EA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14FDFB1-0F10-CA4B-B8A9-907CE87E9C1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084714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D2C9896-2495-034F-9BF1-F5CE7E33DC6E}"/>
              </a:ext>
            </a:extLst>
          </p:cNvPr>
          <p:cNvSpPr/>
          <p:nvPr userDrawn="1"/>
        </p:nvSpPr>
        <p:spPr>
          <a:xfrm>
            <a:off x="0" y="0"/>
            <a:ext cx="12192000" cy="5727032"/>
          </a:xfrm>
          <a:prstGeom prst="rect">
            <a:avLst/>
          </a:prstGeom>
          <a:solidFill>
            <a:srgbClr val="90B8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B13B04B-C557-734A-834A-47A2A81DD362}"/>
              </a:ext>
            </a:extLst>
          </p:cNvPr>
          <p:cNvSpPr/>
          <p:nvPr userDrawn="1"/>
        </p:nvSpPr>
        <p:spPr>
          <a:xfrm>
            <a:off x="0" y="0"/>
            <a:ext cx="12192000" cy="5727032"/>
          </a:xfrm>
          <a:prstGeom prst="rect">
            <a:avLst/>
          </a:prstGeom>
          <a:solidFill>
            <a:srgbClr val="106A3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1"/>
          </a:p>
        </p:txBody>
      </p:sp>
      <p:sp>
        <p:nvSpPr>
          <p:cNvPr id="2" name="Title 1">
            <a:extLst>
              <a:ext uri="{FF2B5EF4-FFF2-40B4-BE49-F238E27FC236}">
                <a16:creationId xmlns:a16="http://schemas.microsoft.com/office/drawing/2014/main" id="{04A5C21A-E515-0348-8BAE-F7B2CB0B5858}"/>
              </a:ext>
            </a:extLst>
          </p:cNvPr>
          <p:cNvSpPr>
            <a:spLocks noGrp="1"/>
          </p:cNvSpPr>
          <p:nvPr>
            <p:ph type="title"/>
          </p:nvPr>
        </p:nvSpPr>
        <p:spPr>
          <a:xfrm>
            <a:off x="831850" y="1709738"/>
            <a:ext cx="10515600" cy="2852737"/>
          </a:xfrm>
          <a:ln>
            <a:noFill/>
          </a:ln>
        </p:spPr>
        <p:txBody>
          <a:bodyPr anchor="b"/>
          <a:lstStyle>
            <a:lvl1pPr>
              <a:defRPr sz="6000">
                <a:solidFill>
                  <a:schemeClr val="bg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4006CCBF-4C4C-F046-8BD0-B688EA5643DB}"/>
              </a:ext>
            </a:extLst>
          </p:cNvPr>
          <p:cNvSpPr>
            <a:spLocks noGrp="1"/>
          </p:cNvSpPr>
          <p:nvPr>
            <p:ph type="body" idx="1"/>
          </p:nvPr>
        </p:nvSpPr>
        <p:spPr>
          <a:xfrm>
            <a:off x="831850" y="4589463"/>
            <a:ext cx="10515600" cy="809473"/>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1683618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1" fill="hold" grpId="0" nodeType="afterEffect">
                                  <p:stCondLst>
                                    <p:cond delay="0"/>
                                  </p:stCondLst>
                                  <p:childTnLst>
                                    <p:anim calcmode="lin" valueType="num">
                                      <p:cBhvr additive="base">
                                        <p:cTn id="6" dur="500"/>
                                        <p:tgtEl>
                                          <p:spTgt spid="9"/>
                                        </p:tgtEl>
                                        <p:attrNameLst>
                                          <p:attrName>ppt_x</p:attrName>
                                        </p:attrNameLst>
                                      </p:cBhvr>
                                      <p:tavLst>
                                        <p:tav tm="0">
                                          <p:val>
                                            <p:strVal val="ppt_x"/>
                                          </p:val>
                                        </p:tav>
                                        <p:tav tm="100000">
                                          <p:val>
                                            <p:strVal val="ppt_x"/>
                                          </p:val>
                                        </p:tav>
                                      </p:tavLst>
                                    </p:anim>
                                    <p:anim calcmode="lin" valueType="num">
                                      <p:cBhvr additive="base">
                                        <p:cTn id="7" dur="500"/>
                                        <p:tgtEl>
                                          <p:spTgt spid="9"/>
                                        </p:tgtEl>
                                        <p:attrNameLst>
                                          <p:attrName>ppt_y</p:attrName>
                                        </p:attrNameLst>
                                      </p:cBhvr>
                                      <p:tavLst>
                                        <p:tav tm="0">
                                          <p:val>
                                            <p:strVal val="ppt_y"/>
                                          </p:val>
                                        </p:tav>
                                        <p:tav tm="100000">
                                          <p:val>
                                            <p:strVal val="0-ppt_h/2"/>
                                          </p:val>
                                        </p:tav>
                                      </p:tavLst>
                                    </p:anim>
                                    <p:set>
                                      <p:cBhvr>
                                        <p:cTn id="8"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9D0B8B-F6A6-9C4A-A4DB-633755916A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F186250-55EA-5840-9C60-3EF3A2C96EEF}"/>
              </a:ext>
            </a:extLst>
          </p:cNvPr>
          <p:cNvSpPr>
            <a:spLocks noGrp="1"/>
          </p:cNvSpPr>
          <p:nvPr>
            <p:ph sz="half" idx="1"/>
          </p:nvPr>
        </p:nvSpPr>
        <p:spPr>
          <a:xfrm>
            <a:off x="838200" y="1825625"/>
            <a:ext cx="5181600" cy="368462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7FF3FB1-376F-DC40-BE79-A6A025F04636}"/>
              </a:ext>
            </a:extLst>
          </p:cNvPr>
          <p:cNvSpPr>
            <a:spLocks noGrp="1"/>
          </p:cNvSpPr>
          <p:nvPr>
            <p:ph sz="half" idx="2"/>
          </p:nvPr>
        </p:nvSpPr>
        <p:spPr>
          <a:xfrm>
            <a:off x="6172200" y="1825625"/>
            <a:ext cx="5181600" cy="368462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358673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ADBC8-E949-534B-BAF2-86E43364E25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33CEE22-A941-7F49-BDFF-4AF4FCBE11D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B5ADBFB-C48E-8747-AF4E-DF600605B8DF}"/>
              </a:ext>
            </a:extLst>
          </p:cNvPr>
          <p:cNvSpPr>
            <a:spLocks noGrp="1"/>
          </p:cNvSpPr>
          <p:nvPr>
            <p:ph sz="half" idx="2"/>
          </p:nvPr>
        </p:nvSpPr>
        <p:spPr>
          <a:xfrm>
            <a:off x="839788" y="2505075"/>
            <a:ext cx="5157787" cy="30051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E6E6BD8-A2B8-8C44-8AE4-6C135C4A674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6ED45D7-D729-3142-9EA1-92305B35BD27}"/>
              </a:ext>
            </a:extLst>
          </p:cNvPr>
          <p:cNvSpPr>
            <a:spLocks noGrp="1"/>
          </p:cNvSpPr>
          <p:nvPr>
            <p:ph sz="quarter" idx="4"/>
          </p:nvPr>
        </p:nvSpPr>
        <p:spPr>
          <a:xfrm>
            <a:off x="6172200" y="2505075"/>
            <a:ext cx="5183188" cy="300517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961515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47636A-3FE3-324A-93F1-3C9AEBFE2D2E}"/>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515019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261829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AE8FB0-DD33-5648-85C0-A4D8D28175C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A0D42BD-9480-E244-927F-2FE4071E7DC1}"/>
              </a:ext>
            </a:extLst>
          </p:cNvPr>
          <p:cNvSpPr>
            <a:spLocks noGrp="1"/>
          </p:cNvSpPr>
          <p:nvPr>
            <p:ph idx="1"/>
          </p:nvPr>
        </p:nvSpPr>
        <p:spPr>
          <a:xfrm>
            <a:off x="5183188" y="987425"/>
            <a:ext cx="6172200" cy="452282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F54F1C6-98A7-8346-9732-AD62FB34C9A7}"/>
              </a:ext>
            </a:extLst>
          </p:cNvPr>
          <p:cNvSpPr>
            <a:spLocks noGrp="1"/>
          </p:cNvSpPr>
          <p:nvPr>
            <p:ph type="body" sz="half" idx="2"/>
          </p:nvPr>
        </p:nvSpPr>
        <p:spPr>
          <a:xfrm>
            <a:off x="839788" y="2057400"/>
            <a:ext cx="3932237" cy="345285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30592686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1AE985-3FFC-134B-9392-1769D5F67DA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772B927-50EE-2245-90E5-6401B32AEC35}"/>
              </a:ext>
            </a:extLst>
          </p:cNvPr>
          <p:cNvSpPr>
            <a:spLocks noGrp="1"/>
          </p:cNvSpPr>
          <p:nvPr>
            <p:ph type="pic" idx="1"/>
          </p:nvPr>
        </p:nvSpPr>
        <p:spPr>
          <a:xfrm>
            <a:off x="5183188" y="987426"/>
            <a:ext cx="6172200" cy="449102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0914CD4-83B0-1443-96D3-14C6BEBB12D1}"/>
              </a:ext>
            </a:extLst>
          </p:cNvPr>
          <p:cNvSpPr>
            <a:spLocks noGrp="1"/>
          </p:cNvSpPr>
          <p:nvPr>
            <p:ph type="body" sz="half" idx="2"/>
          </p:nvPr>
        </p:nvSpPr>
        <p:spPr>
          <a:xfrm>
            <a:off x="839788" y="2057400"/>
            <a:ext cx="3932237" cy="342104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3700242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F349EE0-DE31-DD43-B06F-8A63C6AE56A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BFBA6A5B-F8A3-FB4B-86DE-2AD737F2489B}"/>
              </a:ext>
            </a:extLst>
          </p:cNvPr>
          <p:cNvSpPr>
            <a:spLocks noGrp="1"/>
          </p:cNvSpPr>
          <p:nvPr>
            <p:ph type="body" idx="1"/>
          </p:nvPr>
        </p:nvSpPr>
        <p:spPr>
          <a:xfrm>
            <a:off x="838200" y="1825625"/>
            <a:ext cx="10515600" cy="370714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a:extLst>
              <a:ext uri="{FF2B5EF4-FFF2-40B4-BE49-F238E27FC236}">
                <a16:creationId xmlns:a16="http://schemas.microsoft.com/office/drawing/2014/main" id="{CD276500-6771-0143-8896-A94D64D55E07}"/>
              </a:ext>
            </a:extLst>
          </p:cNvPr>
          <p:cNvSpPr/>
          <p:nvPr userDrawn="1"/>
        </p:nvSpPr>
        <p:spPr>
          <a:xfrm>
            <a:off x="0" y="5696262"/>
            <a:ext cx="12192000" cy="1161738"/>
          </a:xfrm>
          <a:prstGeom prst="rect">
            <a:avLst/>
          </a:prstGeom>
          <a:solidFill>
            <a:srgbClr val="0E6A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048A4A6F-59E2-4846-9747-41D1EAFD3C96}"/>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4490106" y="5982927"/>
            <a:ext cx="3468170" cy="588409"/>
          </a:xfrm>
          <a:prstGeom prst="rect">
            <a:avLst/>
          </a:prstGeom>
        </p:spPr>
      </p:pic>
      <p:pic>
        <p:nvPicPr>
          <p:cNvPr id="9" name="Picture 8" descr="50-tag-white.png">
            <a:extLst>
              <a:ext uri="{FF2B5EF4-FFF2-40B4-BE49-F238E27FC236}">
                <a16:creationId xmlns:a16="http://schemas.microsoft.com/office/drawing/2014/main" id="{51B438AB-A1F9-E142-9A09-489F7A9C733B}"/>
              </a:ext>
            </a:extLst>
          </p:cNvPr>
          <p:cNvPicPr>
            <a:picLocks noChangeAspect="1"/>
          </p:cNvPicPr>
          <p:nvPr userDrawn="1"/>
        </p:nvPicPr>
        <p:blipFill rotWithShape="1">
          <a:blip r:embed="rId12">
            <a:extLst>
              <a:ext uri="{28A0092B-C50C-407E-A947-70E740481C1C}">
                <a14:useLocalDpi xmlns:a14="http://schemas.microsoft.com/office/drawing/2010/main" val="0"/>
              </a:ext>
            </a:extLst>
          </a:blip>
          <a:srcRect r="47290"/>
          <a:stretch/>
        </p:blipFill>
        <p:spPr>
          <a:xfrm>
            <a:off x="586556" y="6150943"/>
            <a:ext cx="2566752" cy="318735"/>
          </a:xfrm>
          <a:prstGeom prst="rect">
            <a:avLst/>
          </a:prstGeom>
        </p:spPr>
      </p:pic>
      <p:pic>
        <p:nvPicPr>
          <p:cNvPr id="10" name="Picture 9" descr="50-tag-white.png">
            <a:extLst>
              <a:ext uri="{FF2B5EF4-FFF2-40B4-BE49-F238E27FC236}">
                <a16:creationId xmlns:a16="http://schemas.microsoft.com/office/drawing/2014/main" id="{6C35C067-C455-7845-917A-D17000CD00F9}"/>
              </a:ext>
            </a:extLst>
          </p:cNvPr>
          <p:cNvPicPr>
            <a:picLocks noChangeAspect="1"/>
          </p:cNvPicPr>
          <p:nvPr userDrawn="1"/>
        </p:nvPicPr>
        <p:blipFill rotWithShape="1">
          <a:blip r:embed="rId12">
            <a:extLst>
              <a:ext uri="{28A0092B-C50C-407E-A947-70E740481C1C}">
                <a14:useLocalDpi xmlns:a14="http://schemas.microsoft.com/office/drawing/2010/main" val="0"/>
              </a:ext>
            </a:extLst>
          </a:blip>
          <a:srcRect l="52157"/>
          <a:stretch/>
        </p:blipFill>
        <p:spPr>
          <a:xfrm>
            <a:off x="9295076" y="6150943"/>
            <a:ext cx="2329732" cy="318735"/>
          </a:xfrm>
          <a:prstGeom prst="rect">
            <a:avLst/>
          </a:prstGeom>
        </p:spPr>
      </p:pic>
      <p:cxnSp>
        <p:nvCxnSpPr>
          <p:cNvPr id="11" name="Straight Connector 10">
            <a:extLst>
              <a:ext uri="{FF2B5EF4-FFF2-40B4-BE49-F238E27FC236}">
                <a16:creationId xmlns:a16="http://schemas.microsoft.com/office/drawing/2014/main" id="{27F761D7-FEDA-584E-8A8F-75197D81E494}"/>
              </a:ext>
            </a:extLst>
          </p:cNvPr>
          <p:cNvCxnSpPr/>
          <p:nvPr userDrawn="1"/>
        </p:nvCxnSpPr>
        <p:spPr>
          <a:xfrm>
            <a:off x="3821707" y="5921095"/>
            <a:ext cx="0" cy="712072"/>
          </a:xfrm>
          <a:prstGeom prst="line">
            <a:avLst/>
          </a:prstGeom>
          <a:ln w="9525">
            <a:solidFill>
              <a:schemeClr val="bg1"/>
            </a:solidFill>
          </a:ln>
          <a:effectLst/>
        </p:spPr>
        <p:style>
          <a:lnRef idx="3">
            <a:schemeClr val="accent6"/>
          </a:lnRef>
          <a:fillRef idx="0">
            <a:schemeClr val="accent6"/>
          </a:fillRef>
          <a:effectRef idx="2">
            <a:schemeClr val="accent6"/>
          </a:effectRef>
          <a:fontRef idx="minor">
            <a:schemeClr val="tx1"/>
          </a:fontRef>
        </p:style>
      </p:cxnSp>
      <p:cxnSp>
        <p:nvCxnSpPr>
          <p:cNvPr id="12" name="Straight Connector 11">
            <a:extLst>
              <a:ext uri="{FF2B5EF4-FFF2-40B4-BE49-F238E27FC236}">
                <a16:creationId xmlns:a16="http://schemas.microsoft.com/office/drawing/2014/main" id="{324C5C18-4B3D-EA45-86BA-6A38698DCA10}"/>
              </a:ext>
            </a:extLst>
          </p:cNvPr>
          <p:cNvCxnSpPr/>
          <p:nvPr userDrawn="1"/>
        </p:nvCxnSpPr>
        <p:spPr>
          <a:xfrm>
            <a:off x="8626676" y="5921095"/>
            <a:ext cx="0" cy="712072"/>
          </a:xfrm>
          <a:prstGeom prst="line">
            <a:avLst/>
          </a:prstGeom>
          <a:ln w="9525">
            <a:solidFill>
              <a:schemeClr val="bg1"/>
            </a:solidFill>
          </a:ln>
          <a:effectLst/>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29057337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dt="0"/>
  <p:txStyles>
    <p:titleStyle>
      <a:lvl1pPr algn="l" defTabSz="914400" rtl="0" eaLnBrk="1" latinLnBrk="0" hangingPunct="1">
        <a:lnSpc>
          <a:spcPct val="90000"/>
        </a:lnSpc>
        <a:spcBef>
          <a:spcPct val="0"/>
        </a:spcBef>
        <a:buNone/>
        <a:defRPr sz="4400" b="1" kern="1200">
          <a:solidFill>
            <a:srgbClr val="474840"/>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474840"/>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474840"/>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474840"/>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74840"/>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7484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hyperlink" Target="https://completecollege.org/strategy/15-to-finish/#overview" TargetMode="Externa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hyperlink" Target="https://completecollege.org/strategy/15-to-finish/#overview"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completecollege.org/wp-content/uploads/2017/11/CCA-Intensity-Brief-April3-1.pdf"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62546" y="1072342"/>
            <a:ext cx="9144000" cy="4278094"/>
          </a:xfrm>
          <a:prstGeom prst="rect">
            <a:avLst/>
          </a:prstGeom>
          <a:noFill/>
        </p:spPr>
        <p:txBody>
          <a:bodyPr wrap="square" rtlCol="0">
            <a:spAutoFit/>
          </a:bodyPr>
          <a:lstStyle/>
          <a:p>
            <a:r>
              <a:rPr lang="en-US" sz="4400" dirty="0" smtClean="0"/>
              <a:t>Credit Momentum at UW-Parkside</a:t>
            </a:r>
          </a:p>
          <a:p>
            <a:endParaRPr lang="en-US" dirty="0" smtClean="0"/>
          </a:p>
          <a:p>
            <a:endParaRPr lang="en-US" dirty="0" smtClean="0"/>
          </a:p>
          <a:p>
            <a:pPr algn="ctr"/>
            <a:r>
              <a:rPr lang="en-US" sz="2400" dirty="0" smtClean="0"/>
              <a:t>UW System Advising Workshop</a:t>
            </a:r>
          </a:p>
          <a:p>
            <a:pPr algn="ctr"/>
            <a:r>
              <a:rPr lang="en-US" sz="2400" dirty="0" smtClean="0"/>
              <a:t>Pyle Center, UW-Madison</a:t>
            </a:r>
          </a:p>
          <a:p>
            <a:pPr algn="ctr"/>
            <a:r>
              <a:rPr lang="en-US" sz="2400" dirty="0" smtClean="0"/>
              <a:t>October 23</a:t>
            </a:r>
            <a:r>
              <a:rPr lang="en-US" sz="2400" baseline="30000" dirty="0" smtClean="0"/>
              <a:t>rd</a:t>
            </a:r>
            <a:endParaRPr lang="en-US" sz="2400" dirty="0" smtClean="0"/>
          </a:p>
          <a:p>
            <a:pPr algn="ctr"/>
            <a:endParaRPr lang="en-US" sz="2400" dirty="0" smtClean="0"/>
          </a:p>
          <a:p>
            <a:pPr algn="ctr"/>
            <a:endParaRPr lang="en-US" sz="2400" dirty="0" smtClean="0"/>
          </a:p>
          <a:p>
            <a:pPr algn="ctr"/>
            <a:r>
              <a:rPr lang="en-US" sz="2400" dirty="0" smtClean="0"/>
              <a:t>DeAnn Possehl, Assistant Provost for Student Success</a:t>
            </a:r>
          </a:p>
          <a:p>
            <a:pPr algn="ctr"/>
            <a:r>
              <a:rPr lang="en-US" sz="2400" dirty="0" smtClean="0"/>
              <a:t>Tammy McGuckin, Vice Provost, Student Affairs and Enrollment Services</a:t>
            </a:r>
          </a:p>
          <a:p>
            <a:pPr algn="ctr"/>
            <a:r>
              <a:rPr lang="en-US" sz="2400" dirty="0" smtClean="0"/>
              <a:t>Rob Ducoffe, Provost and Vice Chancellor, Academic and Student Affairs</a:t>
            </a:r>
            <a:endParaRPr lang="en-US" sz="2400" dirty="0"/>
          </a:p>
        </p:txBody>
      </p:sp>
    </p:spTree>
    <p:extLst>
      <p:ext uri="{BB962C8B-B14F-4D97-AF65-F5344CB8AC3E}">
        <p14:creationId xmlns:p14="http://schemas.microsoft.com/office/powerpoint/2010/main" val="16285902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p:cNvGraphicFramePr>
          <p:nvPr>
            <p:extLst>
              <p:ext uri="{D42A27DB-BD31-4B8C-83A1-F6EECF244321}">
                <p14:modId xmlns:p14="http://schemas.microsoft.com/office/powerpoint/2010/main" val="1111573939"/>
              </p:ext>
            </p:extLst>
          </p:nvPr>
        </p:nvGraphicFramePr>
        <p:xfrm>
          <a:off x="2222090" y="963561"/>
          <a:ext cx="7767484" cy="351011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003850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4055634885"/>
              </p:ext>
            </p:extLst>
          </p:nvPr>
        </p:nvGraphicFramePr>
        <p:xfrm>
          <a:off x="1961002" y="925418"/>
          <a:ext cx="8471971" cy="394403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423600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3394975314"/>
              </p:ext>
            </p:extLst>
          </p:nvPr>
        </p:nvGraphicFramePr>
        <p:xfrm>
          <a:off x="1994053" y="826264"/>
          <a:ext cx="8571123" cy="421946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618768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2333182094"/>
              </p:ext>
            </p:extLst>
          </p:nvPr>
        </p:nvGraphicFramePr>
        <p:xfrm>
          <a:off x="1498293" y="892365"/>
          <a:ext cx="8901629" cy="420844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321961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p:cNvGraphicFramePr>
          <p:nvPr>
            <p:extLst>
              <p:ext uri="{D42A27DB-BD31-4B8C-83A1-F6EECF244321}">
                <p14:modId xmlns:p14="http://schemas.microsoft.com/office/powerpoint/2010/main" val="3651113298"/>
              </p:ext>
            </p:extLst>
          </p:nvPr>
        </p:nvGraphicFramePr>
        <p:xfrm>
          <a:off x="1533833" y="747252"/>
          <a:ext cx="8239432" cy="441468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80266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865376" y="363062"/>
            <a:ext cx="7963471" cy="5306027"/>
          </a:xfrm>
          <a:prstGeom prst="rect">
            <a:avLst/>
          </a:prstGeom>
        </p:spPr>
      </p:pic>
    </p:spTree>
    <p:extLst>
      <p:ext uri="{BB962C8B-B14F-4D97-AF65-F5344CB8AC3E}">
        <p14:creationId xmlns:p14="http://schemas.microsoft.com/office/powerpoint/2010/main" val="20420477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4138" y="1506212"/>
            <a:ext cx="9674629" cy="2743200"/>
          </a:xfrm>
        </p:spPr>
        <p:txBody>
          <a:bodyPr>
            <a:normAutofit/>
          </a:bodyPr>
          <a:lstStyle/>
          <a:p>
            <a:r>
              <a:rPr lang="en-US" b="0" dirty="0" smtClean="0"/>
              <a:t>3. Our Messaging</a:t>
            </a:r>
            <a:endParaRPr lang="en-US" b="0" dirty="0"/>
          </a:p>
        </p:txBody>
      </p:sp>
    </p:spTree>
    <p:extLst>
      <p:ext uri="{BB962C8B-B14F-4D97-AF65-F5344CB8AC3E}">
        <p14:creationId xmlns:p14="http://schemas.microsoft.com/office/powerpoint/2010/main" val="38993116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1C0A0A5-3677-5041-9A8F-6D1CBABACF75}"/>
              </a:ext>
            </a:extLst>
          </p:cNvPr>
          <p:cNvPicPr>
            <a:picLocks/>
          </p:cNvPicPr>
          <p:nvPr/>
        </p:nvPicPr>
        <p:blipFill rotWithShape="1">
          <a:blip r:embed="rId2">
            <a:extLst>
              <a:ext uri="{28A0092B-C50C-407E-A947-70E740481C1C}">
                <a14:useLocalDpi xmlns:a14="http://schemas.microsoft.com/office/drawing/2010/main" val="0"/>
              </a:ext>
            </a:extLst>
          </a:blip>
          <a:srcRect l="597" r="536" b="2445"/>
          <a:stretch/>
        </p:blipFill>
        <p:spPr>
          <a:xfrm>
            <a:off x="1" y="0"/>
            <a:ext cx="12192000" cy="5715000"/>
          </a:xfrm>
          <a:prstGeom prst="rect">
            <a:avLst/>
          </a:prstGeom>
          <a:ln>
            <a:noFill/>
          </a:ln>
        </p:spPr>
      </p:pic>
    </p:spTree>
    <p:extLst>
      <p:ext uri="{BB962C8B-B14F-4D97-AF65-F5344CB8AC3E}">
        <p14:creationId xmlns:p14="http://schemas.microsoft.com/office/powerpoint/2010/main" val="20890615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75F36EF-88BA-264F-A831-C54C41648DA5}"/>
              </a:ext>
            </a:extLst>
          </p:cNvPr>
          <p:cNvPicPr>
            <a:picLocks noChangeAspect="1"/>
          </p:cNvPicPr>
          <p:nvPr/>
        </p:nvPicPr>
        <p:blipFill rotWithShape="1">
          <a:blip r:embed="rId2">
            <a:extLst>
              <a:ext uri="{28A0092B-C50C-407E-A947-70E740481C1C}">
                <a14:useLocalDpi xmlns:a14="http://schemas.microsoft.com/office/drawing/2010/main" val="0"/>
              </a:ext>
            </a:extLst>
          </a:blip>
          <a:srcRect b="78637"/>
          <a:stretch/>
        </p:blipFill>
        <p:spPr>
          <a:xfrm>
            <a:off x="2303096" y="463046"/>
            <a:ext cx="7420024" cy="4521648"/>
          </a:xfrm>
          <a:prstGeom prst="rect">
            <a:avLst/>
          </a:prstGeom>
        </p:spPr>
      </p:pic>
      <p:pic>
        <p:nvPicPr>
          <p:cNvPr id="5" name="Picture 4">
            <a:extLst>
              <a:ext uri="{FF2B5EF4-FFF2-40B4-BE49-F238E27FC236}">
                <a16:creationId xmlns:a16="http://schemas.microsoft.com/office/drawing/2014/main" id="{DF366043-FFD5-9A49-B1B2-5574A63FEF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6404" y="-16180923"/>
            <a:ext cx="7420024" cy="21165617"/>
          </a:xfrm>
          <a:prstGeom prst="rect">
            <a:avLst/>
          </a:prstGeom>
        </p:spPr>
      </p:pic>
      <p:pic>
        <p:nvPicPr>
          <p:cNvPr id="3" name="Picture 2">
            <a:extLst>
              <a:ext uri="{FF2B5EF4-FFF2-40B4-BE49-F238E27FC236}">
                <a16:creationId xmlns:a16="http://schemas.microsoft.com/office/drawing/2014/main" id="{B49F7330-38A6-5940-BE71-BA2AD3C8B3A6}"/>
              </a:ext>
            </a:extLst>
          </p:cNvPr>
          <p:cNvPicPr>
            <a:picLocks/>
          </p:cNvPicPr>
          <p:nvPr/>
        </p:nvPicPr>
        <p:blipFill rotWithShape="1">
          <a:blip r:embed="rId3">
            <a:extLst>
              <a:ext uri="{28A0092B-C50C-407E-A947-70E740481C1C}">
                <a14:useLocalDpi xmlns:a14="http://schemas.microsoft.com/office/drawing/2010/main" val="0"/>
              </a:ext>
            </a:extLst>
          </a:blip>
          <a:srcRect t="15660" b="18317"/>
          <a:stretch/>
        </p:blipFill>
        <p:spPr>
          <a:xfrm>
            <a:off x="-1139952" y="8694"/>
            <a:ext cx="13331952" cy="5687568"/>
          </a:xfrm>
          <a:prstGeom prst="rect">
            <a:avLst/>
          </a:prstGeom>
        </p:spPr>
      </p:pic>
      <p:sp>
        <p:nvSpPr>
          <p:cNvPr id="7" name="Rectangle 6">
            <a:extLst>
              <a:ext uri="{FF2B5EF4-FFF2-40B4-BE49-F238E27FC236}">
                <a16:creationId xmlns:a16="http://schemas.microsoft.com/office/drawing/2014/main" id="{82AFB511-0479-F14F-894A-2AEEA8E76531}"/>
              </a:ext>
            </a:extLst>
          </p:cNvPr>
          <p:cNvSpPr/>
          <p:nvPr/>
        </p:nvSpPr>
        <p:spPr>
          <a:xfrm>
            <a:off x="0" y="5696262"/>
            <a:ext cx="12192000" cy="1161738"/>
          </a:xfrm>
          <a:prstGeom prst="rect">
            <a:avLst/>
          </a:prstGeom>
          <a:solidFill>
            <a:srgbClr val="0E6A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4E307C6D-6616-D74D-9D27-BB8BB15AAA7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90106" y="5982927"/>
            <a:ext cx="3468170" cy="588409"/>
          </a:xfrm>
          <a:prstGeom prst="rect">
            <a:avLst/>
          </a:prstGeom>
        </p:spPr>
      </p:pic>
      <p:pic>
        <p:nvPicPr>
          <p:cNvPr id="9" name="Picture 8" descr="50-tag-white.png">
            <a:extLst>
              <a:ext uri="{FF2B5EF4-FFF2-40B4-BE49-F238E27FC236}">
                <a16:creationId xmlns:a16="http://schemas.microsoft.com/office/drawing/2014/main" id="{72E51D07-4AFD-494E-84EB-F9A5CE714BA2}"/>
              </a:ext>
            </a:extLst>
          </p:cNvPr>
          <p:cNvPicPr>
            <a:picLocks noChangeAspect="1"/>
          </p:cNvPicPr>
          <p:nvPr/>
        </p:nvPicPr>
        <p:blipFill rotWithShape="1">
          <a:blip r:embed="rId5">
            <a:extLst>
              <a:ext uri="{28A0092B-C50C-407E-A947-70E740481C1C}">
                <a14:useLocalDpi xmlns:a14="http://schemas.microsoft.com/office/drawing/2010/main" val="0"/>
              </a:ext>
            </a:extLst>
          </a:blip>
          <a:srcRect r="47290"/>
          <a:stretch/>
        </p:blipFill>
        <p:spPr>
          <a:xfrm>
            <a:off x="586556" y="6150943"/>
            <a:ext cx="2566752" cy="318735"/>
          </a:xfrm>
          <a:prstGeom prst="rect">
            <a:avLst/>
          </a:prstGeom>
        </p:spPr>
      </p:pic>
      <p:pic>
        <p:nvPicPr>
          <p:cNvPr id="10" name="Picture 9" descr="50-tag-white.png">
            <a:extLst>
              <a:ext uri="{FF2B5EF4-FFF2-40B4-BE49-F238E27FC236}">
                <a16:creationId xmlns:a16="http://schemas.microsoft.com/office/drawing/2014/main" id="{BD03DF3B-53F6-F642-81DE-DB716432F98C}"/>
              </a:ext>
            </a:extLst>
          </p:cNvPr>
          <p:cNvPicPr>
            <a:picLocks noChangeAspect="1"/>
          </p:cNvPicPr>
          <p:nvPr/>
        </p:nvPicPr>
        <p:blipFill rotWithShape="1">
          <a:blip r:embed="rId5">
            <a:extLst>
              <a:ext uri="{28A0092B-C50C-407E-A947-70E740481C1C}">
                <a14:useLocalDpi xmlns:a14="http://schemas.microsoft.com/office/drawing/2010/main" val="0"/>
              </a:ext>
            </a:extLst>
          </a:blip>
          <a:srcRect l="52157"/>
          <a:stretch/>
        </p:blipFill>
        <p:spPr>
          <a:xfrm>
            <a:off x="9295076" y="6150943"/>
            <a:ext cx="2329732" cy="318735"/>
          </a:xfrm>
          <a:prstGeom prst="rect">
            <a:avLst/>
          </a:prstGeom>
        </p:spPr>
      </p:pic>
      <p:cxnSp>
        <p:nvCxnSpPr>
          <p:cNvPr id="11" name="Straight Connector 10">
            <a:extLst>
              <a:ext uri="{FF2B5EF4-FFF2-40B4-BE49-F238E27FC236}">
                <a16:creationId xmlns:a16="http://schemas.microsoft.com/office/drawing/2014/main" id="{4DBFDDCD-CFA0-6143-BA5B-4E9F29205584}"/>
              </a:ext>
            </a:extLst>
          </p:cNvPr>
          <p:cNvCxnSpPr/>
          <p:nvPr/>
        </p:nvCxnSpPr>
        <p:spPr>
          <a:xfrm>
            <a:off x="3821707" y="5921095"/>
            <a:ext cx="0" cy="712072"/>
          </a:xfrm>
          <a:prstGeom prst="line">
            <a:avLst/>
          </a:prstGeom>
          <a:ln w="9525">
            <a:solidFill>
              <a:schemeClr val="bg1"/>
            </a:solidFill>
          </a:ln>
          <a:effectLst/>
        </p:spPr>
        <p:style>
          <a:lnRef idx="3">
            <a:schemeClr val="accent6"/>
          </a:lnRef>
          <a:fillRef idx="0">
            <a:schemeClr val="accent6"/>
          </a:fillRef>
          <a:effectRef idx="2">
            <a:schemeClr val="accent6"/>
          </a:effectRef>
          <a:fontRef idx="minor">
            <a:schemeClr val="tx1"/>
          </a:fontRef>
        </p:style>
      </p:cxnSp>
      <p:cxnSp>
        <p:nvCxnSpPr>
          <p:cNvPr id="12" name="Straight Connector 11">
            <a:extLst>
              <a:ext uri="{FF2B5EF4-FFF2-40B4-BE49-F238E27FC236}">
                <a16:creationId xmlns:a16="http://schemas.microsoft.com/office/drawing/2014/main" id="{EB624AA8-A5B2-304B-AFB8-1589CE52073E}"/>
              </a:ext>
            </a:extLst>
          </p:cNvPr>
          <p:cNvCxnSpPr/>
          <p:nvPr/>
        </p:nvCxnSpPr>
        <p:spPr>
          <a:xfrm>
            <a:off x="8626676" y="5921095"/>
            <a:ext cx="0" cy="712072"/>
          </a:xfrm>
          <a:prstGeom prst="line">
            <a:avLst/>
          </a:prstGeom>
          <a:ln w="9525">
            <a:solidFill>
              <a:schemeClr val="bg1"/>
            </a:solidFill>
          </a:ln>
          <a:effectLst/>
        </p:spPr>
        <p:style>
          <a:lnRef idx="3">
            <a:schemeClr val="accent6"/>
          </a:lnRef>
          <a:fillRef idx="0">
            <a:schemeClr val="accent6"/>
          </a:fillRef>
          <a:effectRef idx="2">
            <a:schemeClr val="accent6"/>
          </a:effectRef>
          <a:fontRef idx="minor">
            <a:schemeClr val="tx1"/>
          </a:fontRef>
        </p:style>
      </p:cxnSp>
      <p:sp>
        <p:nvSpPr>
          <p:cNvPr id="13" name="Rectangle 12">
            <a:extLst>
              <a:ext uri="{FF2B5EF4-FFF2-40B4-BE49-F238E27FC236}">
                <a16:creationId xmlns:a16="http://schemas.microsoft.com/office/drawing/2014/main" id="{A68D1D61-C6EC-E74D-9498-5CCC89F8BC12}"/>
              </a:ext>
            </a:extLst>
          </p:cNvPr>
          <p:cNvSpPr/>
          <p:nvPr/>
        </p:nvSpPr>
        <p:spPr>
          <a:xfrm>
            <a:off x="-74428" y="5571460"/>
            <a:ext cx="12620847" cy="1248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Tree>
    <p:extLst>
      <p:ext uri="{BB962C8B-B14F-4D97-AF65-F5344CB8AC3E}">
        <p14:creationId xmlns:p14="http://schemas.microsoft.com/office/powerpoint/2010/main" val="3999371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200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0" fill="hold"/>
                                        <p:tgtEl>
                                          <p:spTgt spid="6"/>
                                        </p:tgtEl>
                                        <p:attrNameLst>
                                          <p:attrName>ppt_x</p:attrName>
                                        </p:attrNameLst>
                                      </p:cBhvr>
                                      <p:tavLst>
                                        <p:tav tm="0">
                                          <p:val>
                                            <p:strVal val="#ppt_x"/>
                                          </p:val>
                                        </p:tav>
                                        <p:tav tm="100000">
                                          <p:val>
                                            <p:strVal val="#ppt_x"/>
                                          </p:val>
                                        </p:tav>
                                      </p:tavLst>
                                    </p:anim>
                                    <p:anim calcmode="lin" valueType="num">
                                      <p:cBhvr additive="base">
                                        <p:cTn id="8" dur="5000" fill="hold"/>
                                        <p:tgtEl>
                                          <p:spTgt spid="6"/>
                                        </p:tgtEl>
                                        <p:attrNameLst>
                                          <p:attrName>ppt_y</p:attrName>
                                        </p:attrNameLst>
                                      </p:cBhvr>
                                      <p:tavLst>
                                        <p:tav tm="0">
                                          <p:val>
                                            <p:strVal val="1+#ppt_h/2"/>
                                          </p:val>
                                        </p:tav>
                                        <p:tav tm="100000">
                                          <p:val>
                                            <p:strVal val="#ppt_y"/>
                                          </p:val>
                                        </p:tav>
                                      </p:tavLst>
                                    </p:anim>
                                  </p:childTnLst>
                                </p:cTn>
                              </p:par>
                              <p:par>
                                <p:cTn id="9" presetID="42" presetClass="path" presetSubtype="0" accel="50000" decel="50000" fill="hold" nodeType="withEffect">
                                  <p:stCondLst>
                                    <p:cond delay="0"/>
                                  </p:stCondLst>
                                  <p:childTnLst>
                                    <p:animMotion origin="layout" path="M 1.66667E-6 2.42245 L 1.66667E-6 -0.74653 " pathEditMode="relative" rAng="0" ptsTypes="AA">
                                      <p:cBhvr>
                                        <p:cTn id="10" dur="12000" fill="hold"/>
                                        <p:tgtEl>
                                          <p:spTgt spid="5"/>
                                        </p:tgtEl>
                                        <p:attrNameLst>
                                          <p:attrName>ppt_x</p:attrName>
                                          <p:attrName>ppt_y</p:attrName>
                                        </p:attrNameLst>
                                      </p:cBhvr>
                                      <p:rCtr x="0" y="-15844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E93E05C-68D6-874F-86C9-0D05C23D6573}"/>
              </a:ext>
            </a:extLst>
          </p:cNvPr>
          <p:cNvPicPr>
            <a:picLocks noChangeAspect="1"/>
          </p:cNvPicPr>
          <p:nvPr/>
        </p:nvPicPr>
        <p:blipFill rotWithShape="1">
          <a:blip r:embed="rId2">
            <a:extLst>
              <a:ext uri="{28A0092B-C50C-407E-A947-70E740481C1C}">
                <a14:useLocalDpi xmlns:a14="http://schemas.microsoft.com/office/drawing/2010/main" val="0"/>
              </a:ext>
            </a:extLst>
          </a:blip>
          <a:srcRect l="2153" t="4304" b="14055"/>
          <a:stretch/>
        </p:blipFill>
        <p:spPr>
          <a:xfrm>
            <a:off x="0" y="0"/>
            <a:ext cx="12192000" cy="5722071"/>
          </a:xfrm>
          <a:prstGeom prst="rect">
            <a:avLst/>
          </a:prstGeom>
        </p:spPr>
      </p:pic>
    </p:spTree>
    <p:extLst>
      <p:ext uri="{BB962C8B-B14F-4D97-AF65-F5344CB8AC3E}">
        <p14:creationId xmlns:p14="http://schemas.microsoft.com/office/powerpoint/2010/main" val="4063938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a:t>Outline</a:t>
            </a:r>
          </a:p>
        </p:txBody>
      </p:sp>
      <p:sp>
        <p:nvSpPr>
          <p:cNvPr id="3" name="Content Placeholder 2"/>
          <p:cNvSpPr>
            <a:spLocks noGrp="1"/>
          </p:cNvSpPr>
          <p:nvPr>
            <p:ph idx="1"/>
          </p:nvPr>
        </p:nvSpPr>
        <p:spPr/>
        <p:txBody>
          <a:bodyPr/>
          <a:lstStyle/>
          <a:p>
            <a:pPr marL="514350" indent="-514350">
              <a:buFont typeface="+mj-lt"/>
              <a:buAutoNum type="arabicPeriod"/>
            </a:pPr>
            <a:r>
              <a:rPr lang="en-US" dirty="0"/>
              <a:t>The case for credit momentum</a:t>
            </a:r>
          </a:p>
          <a:p>
            <a:pPr marL="514350" indent="-514350">
              <a:buFont typeface="+mj-lt"/>
              <a:buAutoNum type="arabicPeriod"/>
            </a:pPr>
            <a:r>
              <a:rPr lang="en-US" dirty="0"/>
              <a:t>What the data show at UW-Parkside</a:t>
            </a:r>
          </a:p>
          <a:p>
            <a:pPr marL="514350" indent="-514350">
              <a:buFont typeface="+mj-lt"/>
              <a:buAutoNum type="arabicPeriod"/>
            </a:pPr>
            <a:r>
              <a:rPr lang="en-US" dirty="0"/>
              <a:t>Messaging </a:t>
            </a:r>
          </a:p>
        </p:txBody>
      </p:sp>
      <p:pic>
        <p:nvPicPr>
          <p:cNvPr id="4" name="Picture 3"/>
          <p:cNvPicPr>
            <a:picLocks noChangeAspect="1"/>
          </p:cNvPicPr>
          <p:nvPr/>
        </p:nvPicPr>
        <p:blipFill>
          <a:blip r:embed="rId2"/>
          <a:stretch>
            <a:fillRect/>
          </a:stretch>
        </p:blipFill>
        <p:spPr>
          <a:xfrm>
            <a:off x="7940040" y="681644"/>
            <a:ext cx="4014412" cy="4014412"/>
          </a:xfrm>
          <a:prstGeom prst="rect">
            <a:avLst/>
          </a:prstGeom>
        </p:spPr>
      </p:pic>
    </p:spTree>
    <p:extLst>
      <p:ext uri="{BB962C8B-B14F-4D97-AF65-F5344CB8AC3E}">
        <p14:creationId xmlns:p14="http://schemas.microsoft.com/office/powerpoint/2010/main" val="13659964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9170" y="1388225"/>
            <a:ext cx="9674629" cy="2743200"/>
          </a:xfrm>
        </p:spPr>
        <p:txBody>
          <a:bodyPr>
            <a:normAutofit/>
          </a:bodyPr>
          <a:lstStyle/>
          <a:p>
            <a:pPr marL="742950" indent="-742950">
              <a:buFont typeface="+mj-lt"/>
              <a:buAutoNum type="arabicPeriod"/>
            </a:pPr>
            <a:r>
              <a:rPr lang="en-US" b="0" dirty="0"/>
              <a:t>The case for credit momentum</a:t>
            </a:r>
          </a:p>
        </p:txBody>
      </p:sp>
    </p:spTree>
    <p:extLst>
      <p:ext uri="{BB962C8B-B14F-4D97-AF65-F5344CB8AC3E}">
        <p14:creationId xmlns:p14="http://schemas.microsoft.com/office/powerpoint/2010/main" val="7840554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9214" y="698269"/>
            <a:ext cx="10364585" cy="3682538"/>
          </a:xfrm>
        </p:spPr>
        <p:txBody>
          <a:bodyPr>
            <a:noAutofit/>
          </a:bodyPr>
          <a:lstStyle/>
          <a:p>
            <a:r>
              <a:rPr lang="en-US" sz="2000" b="0" dirty="0"/>
              <a:t/>
            </a:r>
            <a:br>
              <a:rPr lang="en-US" sz="2000" b="0" dirty="0"/>
            </a:br>
            <a:r>
              <a:rPr lang="en-US" sz="2000" b="0" dirty="0"/>
              <a:t/>
            </a:r>
            <a:br>
              <a:rPr lang="en-US" sz="2000" b="0" dirty="0"/>
            </a:br>
            <a:r>
              <a:rPr lang="en-US" sz="2400" b="0" dirty="0"/>
              <a:t>“The math is clear: in order to graduate on time, students must take at least 15 credits per semester or 30 credits per year….. Each extra semester comes with a cost, and the longer it takes, the more life gets in the way – decreasing the likelihood students will ever earn their degree. Further complicating the matter, federal financial aid policies require students to be enrolled in just 12 credits each semester to be eligible for assistance, creating a de facto standard that 12 credits is “full-time.”  </a:t>
            </a:r>
            <a:r>
              <a:rPr lang="en-US" sz="2000" b="0" dirty="0">
                <a:hlinkClick r:id="rId2"/>
              </a:rPr>
              <a:t>https://completecollege.org/strategy/15-to-finish/#overview</a:t>
            </a:r>
            <a:r>
              <a:rPr lang="en-US" sz="2000" b="0" dirty="0"/>
              <a:t> </a:t>
            </a:r>
          </a:p>
        </p:txBody>
      </p:sp>
    </p:spTree>
    <p:extLst>
      <p:ext uri="{BB962C8B-B14F-4D97-AF65-F5344CB8AC3E}">
        <p14:creationId xmlns:p14="http://schemas.microsoft.com/office/powerpoint/2010/main" val="40812260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0" dirty="0"/>
              <a:t>Percent of FT, FT students completing 30-credits in their first year </a:t>
            </a:r>
          </a:p>
        </p:txBody>
      </p:sp>
      <p:sp>
        <p:nvSpPr>
          <p:cNvPr id="4" name="Content Placeholder 3"/>
          <p:cNvSpPr>
            <a:spLocks noGrp="1"/>
          </p:cNvSpPr>
          <p:nvPr>
            <p:ph idx="1"/>
          </p:nvPr>
        </p:nvSpPr>
        <p:spPr>
          <a:xfrm>
            <a:off x="838200" y="2028305"/>
            <a:ext cx="10515600" cy="3504468"/>
          </a:xfrm>
        </p:spPr>
        <p:txBody>
          <a:bodyPr>
            <a:normAutofit/>
          </a:bodyPr>
          <a:lstStyle/>
          <a:p>
            <a:pPr marL="0" indent="0">
              <a:buNone/>
            </a:pPr>
            <a:r>
              <a:rPr lang="en-US" dirty="0"/>
              <a:t>						 All     	Hispanic	Black		</a:t>
            </a:r>
          </a:p>
          <a:p>
            <a:r>
              <a:rPr lang="en-US" dirty="0"/>
              <a:t>Two-year					12%		     8%	   4%</a:t>
            </a:r>
          </a:p>
          <a:p>
            <a:r>
              <a:rPr lang="en-US" dirty="0"/>
              <a:t>Four-year all other			31%		    25%	  17%</a:t>
            </a:r>
          </a:p>
          <a:p>
            <a:r>
              <a:rPr lang="en-US" dirty="0"/>
              <a:t>Four-year highest research		45%		    39%	  31%</a:t>
            </a:r>
          </a:p>
          <a:p>
            <a:endParaRPr lang="en-US" dirty="0"/>
          </a:p>
          <a:p>
            <a:pPr marL="0" indent="0" algn="r">
              <a:buNone/>
            </a:pPr>
            <a:r>
              <a:rPr lang="en-US" dirty="0"/>
              <a:t>Source:  </a:t>
            </a:r>
            <a:r>
              <a:rPr lang="en-US" sz="2000" dirty="0">
                <a:hlinkClick r:id="rId2"/>
              </a:rPr>
              <a:t>https://completecollege.org/strategy/15-to-finish/#overview</a:t>
            </a:r>
            <a:r>
              <a:rPr lang="en-US" sz="2000" dirty="0"/>
              <a:t> </a:t>
            </a:r>
          </a:p>
        </p:txBody>
      </p:sp>
    </p:spTree>
    <p:extLst>
      <p:ext uri="{BB962C8B-B14F-4D97-AF65-F5344CB8AC3E}">
        <p14:creationId xmlns:p14="http://schemas.microsoft.com/office/powerpoint/2010/main" val="39007009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0" dirty="0"/>
              <a:t>Percent of students who earned a bachelor’s degree in 6-years: 1</a:t>
            </a:r>
            <a:r>
              <a:rPr lang="en-US" b="0" baseline="30000" dirty="0"/>
              <a:t>st</a:t>
            </a:r>
            <a:r>
              <a:rPr lang="en-US" b="0" dirty="0"/>
              <a:t> –year credits</a:t>
            </a:r>
          </a:p>
        </p:txBody>
      </p:sp>
      <p:sp>
        <p:nvSpPr>
          <p:cNvPr id="3" name="Content Placeholder 2"/>
          <p:cNvSpPr>
            <a:spLocks noGrp="1"/>
          </p:cNvSpPr>
          <p:nvPr>
            <p:ph idx="1"/>
          </p:nvPr>
        </p:nvSpPr>
        <p:spPr>
          <a:xfrm>
            <a:off x="1088966" y="2094807"/>
            <a:ext cx="10773295" cy="3437966"/>
          </a:xfrm>
        </p:spPr>
        <p:txBody>
          <a:bodyPr>
            <a:normAutofit lnSpcReduction="10000"/>
          </a:bodyPr>
          <a:lstStyle/>
          <a:p>
            <a:r>
              <a:rPr lang="en-US" dirty="0"/>
              <a:t>30+ credits			79.2%</a:t>
            </a:r>
          </a:p>
          <a:p>
            <a:r>
              <a:rPr lang="en-US" dirty="0"/>
              <a:t>24 – 29.9 credits		68.7%</a:t>
            </a:r>
          </a:p>
          <a:p>
            <a:r>
              <a:rPr lang="en-US" dirty="0"/>
              <a:t>12 – 23.9 credits		37.4%</a:t>
            </a:r>
          </a:p>
          <a:p>
            <a:r>
              <a:rPr lang="en-US" dirty="0"/>
              <a:t>0 – 11.9 credits			20.7%</a:t>
            </a:r>
          </a:p>
          <a:p>
            <a:endParaRPr lang="en-US" dirty="0"/>
          </a:p>
          <a:p>
            <a:endParaRPr lang="en-US" dirty="0"/>
          </a:p>
          <a:p>
            <a:pPr marL="0" indent="0" algn="r">
              <a:buNone/>
            </a:pPr>
            <a:r>
              <a:rPr lang="en-US" sz="2000" dirty="0"/>
              <a:t>Source: </a:t>
            </a:r>
            <a:r>
              <a:rPr lang="en-US" sz="2000" dirty="0">
                <a:hlinkClick r:id="rId2"/>
              </a:rPr>
              <a:t>https://completecollege.org/wp-content/uploads/2017/11/CCA-Intensity-Brief-April3-1.pdf</a:t>
            </a:r>
            <a:r>
              <a:rPr lang="en-US" sz="2000" dirty="0"/>
              <a:t>     </a:t>
            </a:r>
          </a:p>
        </p:txBody>
      </p:sp>
    </p:spTree>
    <p:extLst>
      <p:ext uri="{BB962C8B-B14F-4D97-AF65-F5344CB8AC3E}">
        <p14:creationId xmlns:p14="http://schemas.microsoft.com/office/powerpoint/2010/main" val="7342499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9170" y="1388225"/>
            <a:ext cx="9674629" cy="2743200"/>
          </a:xfrm>
        </p:spPr>
        <p:txBody>
          <a:bodyPr>
            <a:normAutofit/>
          </a:bodyPr>
          <a:lstStyle/>
          <a:p>
            <a:r>
              <a:rPr lang="en-US" b="0" dirty="0" smtClean="0"/>
              <a:t>2.  What the UWP data shows</a:t>
            </a:r>
            <a:endParaRPr lang="en-US" b="0" dirty="0"/>
          </a:p>
        </p:txBody>
      </p:sp>
    </p:spTree>
    <p:extLst>
      <p:ext uri="{BB962C8B-B14F-4D97-AF65-F5344CB8AC3E}">
        <p14:creationId xmlns:p14="http://schemas.microsoft.com/office/powerpoint/2010/main" val="611265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17899" y="757082"/>
            <a:ext cx="10877894" cy="4365523"/>
          </a:xfrm>
          <a:prstGeom prst="rect">
            <a:avLst/>
          </a:prstGeom>
        </p:spPr>
      </p:pic>
      <p:sp>
        <p:nvSpPr>
          <p:cNvPr id="3" name="Title 1"/>
          <p:cNvSpPr>
            <a:spLocks noGrp="1"/>
          </p:cNvSpPr>
          <p:nvPr>
            <p:ph type="title"/>
          </p:nvPr>
        </p:nvSpPr>
        <p:spPr>
          <a:xfrm>
            <a:off x="6321762" y="2882184"/>
            <a:ext cx="5277465" cy="1129378"/>
          </a:xfrm>
        </p:spPr>
        <p:txBody>
          <a:bodyPr>
            <a:normAutofit fontScale="90000"/>
          </a:bodyPr>
          <a:lstStyle/>
          <a:p>
            <a:r>
              <a:rPr lang="en-US" sz="2800" dirty="0" smtClean="0"/>
              <a:t>First Year Credit </a:t>
            </a:r>
            <a:r>
              <a:rPr lang="en-US" sz="2800" dirty="0"/>
              <a:t>Accrual </a:t>
            </a:r>
            <a:r>
              <a:rPr lang="en-US" sz="2800" dirty="0" smtClean="0"/>
              <a:t>and Graduation Rates  </a:t>
            </a:r>
            <a:r>
              <a:rPr lang="en-US" sz="2800" dirty="0"/>
              <a:t>(2007-2009 </a:t>
            </a:r>
            <a:r>
              <a:rPr lang="en-US" sz="2800" dirty="0" smtClean="0"/>
              <a:t>Cohorts)</a:t>
            </a:r>
            <a:endParaRPr lang="en-US" sz="2800" dirty="0"/>
          </a:p>
        </p:txBody>
      </p:sp>
    </p:spTree>
    <p:extLst>
      <p:ext uri="{BB962C8B-B14F-4D97-AF65-F5344CB8AC3E}">
        <p14:creationId xmlns:p14="http://schemas.microsoft.com/office/powerpoint/2010/main" val="31539296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35644" y="974724"/>
            <a:ext cx="4451555" cy="1306359"/>
          </a:xfrm>
        </p:spPr>
        <p:txBody>
          <a:bodyPr>
            <a:normAutofit fontScale="90000"/>
          </a:bodyPr>
          <a:lstStyle/>
          <a:p>
            <a:r>
              <a:rPr lang="en-US" sz="2800" dirty="0"/>
              <a:t>Average Credits Attempted and Passed in First Term by Intended College and Race (2007-2014 Cohorts)</a:t>
            </a:r>
          </a:p>
        </p:txBody>
      </p:sp>
      <p:pic>
        <p:nvPicPr>
          <p:cNvPr id="3" name="Picture 2"/>
          <p:cNvPicPr>
            <a:picLocks noChangeAspect="1"/>
          </p:cNvPicPr>
          <p:nvPr/>
        </p:nvPicPr>
        <p:blipFill>
          <a:blip r:embed="rId2"/>
          <a:stretch>
            <a:fillRect/>
          </a:stretch>
        </p:blipFill>
        <p:spPr>
          <a:xfrm>
            <a:off x="34808" y="0"/>
            <a:ext cx="7145198" cy="5661512"/>
          </a:xfrm>
          <a:prstGeom prst="rect">
            <a:avLst/>
          </a:prstGeom>
        </p:spPr>
      </p:pic>
      <p:sp>
        <p:nvSpPr>
          <p:cNvPr id="4" name="TextBox 3"/>
          <p:cNvSpPr txBox="1"/>
          <p:nvPr/>
        </p:nvSpPr>
        <p:spPr>
          <a:xfrm>
            <a:off x="7354271" y="5079127"/>
            <a:ext cx="1721842" cy="461665"/>
          </a:xfrm>
          <a:prstGeom prst="rect">
            <a:avLst/>
          </a:prstGeom>
          <a:noFill/>
        </p:spPr>
        <p:txBody>
          <a:bodyPr wrap="square" rtlCol="0">
            <a:spAutoFit/>
          </a:bodyPr>
          <a:lstStyle/>
          <a:p>
            <a:r>
              <a:rPr lang="en-US" sz="1200" b="1" i="1" dirty="0" smtClean="0">
                <a:latin typeface="+mn-lt"/>
              </a:rPr>
              <a:t>Note: Includes first-time </a:t>
            </a:r>
            <a:r>
              <a:rPr lang="en-US" sz="1200" b="1" i="1" dirty="0">
                <a:latin typeface="+mn-lt"/>
              </a:rPr>
              <a:t>f</a:t>
            </a:r>
            <a:r>
              <a:rPr lang="en-US" sz="1200" b="1" i="1" dirty="0" smtClean="0">
                <a:latin typeface="+mn-lt"/>
              </a:rPr>
              <a:t>ull-time students only</a:t>
            </a:r>
            <a:endParaRPr lang="en-US" sz="1200" b="1" i="1" dirty="0">
              <a:latin typeface="+mn-lt"/>
            </a:endParaRPr>
          </a:p>
        </p:txBody>
      </p:sp>
    </p:spTree>
    <p:extLst>
      <p:ext uri="{BB962C8B-B14F-4D97-AF65-F5344CB8AC3E}">
        <p14:creationId xmlns:p14="http://schemas.microsoft.com/office/powerpoint/2010/main" val="1942351917"/>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722</TotalTime>
  <Words>164</Words>
  <Application>Microsoft Office PowerPoint</Application>
  <PresentationFormat>Widescreen</PresentationFormat>
  <Paragraphs>42</Paragraphs>
  <Slides>19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Calibri</vt:lpstr>
      <vt:lpstr>1_Office Theme</vt:lpstr>
      <vt:lpstr>PowerPoint Presentation</vt:lpstr>
      <vt:lpstr>Outline</vt:lpstr>
      <vt:lpstr>The case for credit momentum</vt:lpstr>
      <vt:lpstr>  “The math is clear: in order to graduate on time, students must take at least 15 credits per semester or 30 credits per year….. Each extra semester comes with a cost, and the longer it takes, the more life gets in the way – decreasing the likelihood students will ever earn their degree. Further complicating the matter, federal financial aid policies require students to be enrolled in just 12 credits each semester to be eligible for assistance, creating a de facto standard that 12 credits is “full-time.”  https://completecollege.org/strategy/15-to-finish/#overview </vt:lpstr>
      <vt:lpstr>Percent of FT, FT students completing 30-credits in their first year </vt:lpstr>
      <vt:lpstr>Percent of students who earned a bachelor’s degree in 6-years: 1st –year credits</vt:lpstr>
      <vt:lpstr>2.  What the UWP data shows</vt:lpstr>
      <vt:lpstr>First Year Credit Accrual and Graduation Rates  (2007-2009 Cohorts)</vt:lpstr>
      <vt:lpstr>Average Credits Attempted and Passed in First Term by Intended College and Race (2007-2014 Cohorts)</vt:lpstr>
      <vt:lpstr>PowerPoint Presentation</vt:lpstr>
      <vt:lpstr>PowerPoint Presentation</vt:lpstr>
      <vt:lpstr>PowerPoint Presentation</vt:lpstr>
      <vt:lpstr>PowerPoint Presentation</vt:lpstr>
      <vt:lpstr>PowerPoint Presentation</vt:lpstr>
      <vt:lpstr>PowerPoint Presentation</vt:lpstr>
      <vt:lpstr>3. Our Messaging</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Ducoffe, Robert H</dc:creator>
  <cp:lastModifiedBy>Lee, Julie M</cp:lastModifiedBy>
  <cp:revision>36</cp:revision>
  <dcterms:created xsi:type="dcterms:W3CDTF">2018-09-28T20:23:18Z</dcterms:created>
  <dcterms:modified xsi:type="dcterms:W3CDTF">2018-11-27T17:44:57Z</dcterms:modified>
</cp:coreProperties>
</file>