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76" r:id="rId4"/>
    <p:sldId id="275" r:id="rId5"/>
    <p:sldId id="259" r:id="rId6"/>
    <p:sldId id="270" r:id="rId7"/>
    <p:sldId id="277" r:id="rId8"/>
    <p:sldId id="261" r:id="rId9"/>
    <p:sldId id="269" r:id="rId10"/>
    <p:sldId id="278" r:id="rId11"/>
    <p:sldId id="273" r:id="rId12"/>
    <p:sldId id="280" r:id="rId13"/>
    <p:sldId id="282" r:id="rId14"/>
  </p:sldIdLst>
  <p:sldSz cx="9144000" cy="6858000" type="screen4x3"/>
  <p:notesSz cx="7008813" cy="9294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FFFF"/>
    <a:srgbClr val="FFFF66"/>
    <a:srgbClr val="FF66FF"/>
    <a:srgbClr val="0099FF"/>
    <a:srgbClr val="B71B1B"/>
    <a:srgbClr val="B3B3FF"/>
    <a:srgbClr val="0099CC"/>
    <a:srgbClr val="00B3F2"/>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57967" autoAdjust="0"/>
  </p:normalViewPr>
  <p:slideViewPr>
    <p:cSldViewPr>
      <p:cViewPr varScale="1">
        <p:scale>
          <a:sx n="63" d="100"/>
          <a:sy n="63" d="100"/>
        </p:scale>
        <p:origin x="139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6355"/>
          </a:xfrm>
          <a:prstGeom prst="rect">
            <a:avLst/>
          </a:prstGeom>
        </p:spPr>
        <p:txBody>
          <a:bodyPr vert="horz" lIns="93159" tIns="46580" rIns="93159" bIns="46580" rtlCol="0"/>
          <a:lstStyle>
            <a:lvl1pPr algn="l">
              <a:defRPr sz="1200"/>
            </a:lvl1pPr>
          </a:lstStyle>
          <a:p>
            <a:endParaRPr lang="en-US"/>
          </a:p>
        </p:txBody>
      </p:sp>
      <p:sp>
        <p:nvSpPr>
          <p:cNvPr id="3" name="Date Placeholder 2"/>
          <p:cNvSpPr>
            <a:spLocks noGrp="1"/>
          </p:cNvSpPr>
          <p:nvPr>
            <p:ph type="dt" idx="1"/>
          </p:nvPr>
        </p:nvSpPr>
        <p:spPr>
          <a:xfrm>
            <a:off x="3970039" y="0"/>
            <a:ext cx="3037152" cy="466355"/>
          </a:xfrm>
          <a:prstGeom prst="rect">
            <a:avLst/>
          </a:prstGeom>
        </p:spPr>
        <p:txBody>
          <a:bodyPr vert="horz" lIns="93159" tIns="46580" rIns="93159" bIns="46580" rtlCol="0"/>
          <a:lstStyle>
            <a:lvl1pPr algn="r">
              <a:defRPr sz="1200"/>
            </a:lvl1pPr>
          </a:lstStyle>
          <a:p>
            <a:fld id="{46A4B64C-9752-4756-8F0B-1007A9C828B2}" type="datetimeFigureOut">
              <a:rPr lang="en-US" smtClean="0"/>
              <a:t>3/15/2018</a:t>
            </a:fld>
            <a:endParaRPr lang="en-US"/>
          </a:p>
        </p:txBody>
      </p:sp>
      <p:sp>
        <p:nvSpPr>
          <p:cNvPr id="4" name="Slide Image Placeholder 3"/>
          <p:cNvSpPr>
            <a:spLocks noGrp="1" noRot="1" noChangeAspect="1"/>
          </p:cNvSpPr>
          <p:nvPr>
            <p:ph type="sldImg" idx="2"/>
          </p:nvPr>
        </p:nvSpPr>
        <p:spPr>
          <a:xfrm>
            <a:off x="1412875" y="1162050"/>
            <a:ext cx="4183063" cy="3136900"/>
          </a:xfrm>
          <a:prstGeom prst="rect">
            <a:avLst/>
          </a:prstGeom>
          <a:noFill/>
          <a:ln w="12700">
            <a:solidFill>
              <a:prstClr val="black"/>
            </a:solidFill>
          </a:ln>
        </p:spPr>
        <p:txBody>
          <a:bodyPr vert="horz" lIns="93159" tIns="46580" rIns="93159" bIns="46580" rtlCol="0" anchor="ctr"/>
          <a:lstStyle/>
          <a:p>
            <a:endParaRPr lang="en-US"/>
          </a:p>
        </p:txBody>
      </p:sp>
      <p:sp>
        <p:nvSpPr>
          <p:cNvPr id="5" name="Notes Placeholder 4"/>
          <p:cNvSpPr>
            <a:spLocks noGrp="1"/>
          </p:cNvSpPr>
          <p:nvPr>
            <p:ph type="body" sz="quarter" idx="3"/>
          </p:nvPr>
        </p:nvSpPr>
        <p:spPr>
          <a:xfrm>
            <a:off x="700882" y="4473129"/>
            <a:ext cx="5607050" cy="3659833"/>
          </a:xfrm>
          <a:prstGeom prst="rect">
            <a:avLst/>
          </a:prstGeom>
        </p:spPr>
        <p:txBody>
          <a:bodyPr vert="horz" lIns="93159" tIns="46580" rIns="93159"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8460"/>
            <a:ext cx="3037152" cy="466354"/>
          </a:xfrm>
          <a:prstGeom prst="rect">
            <a:avLst/>
          </a:prstGeom>
        </p:spPr>
        <p:txBody>
          <a:bodyPr vert="horz" lIns="93159" tIns="46580" rIns="93159"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039" y="8828460"/>
            <a:ext cx="3037152" cy="466354"/>
          </a:xfrm>
          <a:prstGeom prst="rect">
            <a:avLst/>
          </a:prstGeom>
        </p:spPr>
        <p:txBody>
          <a:bodyPr vert="horz" lIns="93159" tIns="46580" rIns="93159" bIns="46580" rtlCol="0" anchor="b"/>
          <a:lstStyle>
            <a:lvl1pPr algn="r">
              <a:defRPr sz="1200"/>
            </a:lvl1pPr>
          </a:lstStyle>
          <a:p>
            <a:fld id="{8D313DE9-5450-4825-8F1D-0DB327DCA4B9}" type="slidenum">
              <a:rPr lang="en-US" smtClean="0"/>
              <a:t>‹#›</a:t>
            </a:fld>
            <a:endParaRPr lang="en-US"/>
          </a:p>
        </p:txBody>
      </p:sp>
    </p:spTree>
    <p:extLst>
      <p:ext uri="{BB962C8B-B14F-4D97-AF65-F5344CB8AC3E}">
        <p14:creationId xmlns:p14="http://schemas.microsoft.com/office/powerpoint/2010/main" val="158831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usinessknowhow.com/growth/nonverbal.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businessknowhow.com/marketing/thankcustomers.htm" TargetMode="External"/><Relationship Id="rId5" Type="http://schemas.openxmlformats.org/officeDocument/2006/relationships/hyperlink" Target="https://www.businessknowhow.com/marketing/less_effort.htm" TargetMode="External"/><Relationship Id="rId4" Type="http://schemas.openxmlformats.org/officeDocument/2006/relationships/hyperlink" Target="https://www.businessknowhow.com/marketing/openup.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3DE9-5450-4825-8F1D-0DB327DCA4B9}" type="slidenum">
              <a:rPr lang="en-US" smtClean="0"/>
              <a:t>1</a:t>
            </a:fld>
            <a:endParaRPr lang="en-US"/>
          </a:p>
        </p:txBody>
      </p:sp>
    </p:spTree>
    <p:extLst>
      <p:ext uri="{BB962C8B-B14F-4D97-AF65-F5344CB8AC3E}">
        <p14:creationId xmlns:p14="http://schemas.microsoft.com/office/powerpoint/2010/main" val="134319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r>
              <a:rPr lang="en-US" dirty="0" smtClean="0"/>
              <a:t>Facilitate Together</a:t>
            </a:r>
          </a:p>
          <a:p>
            <a:pPr defTabSz="931591">
              <a:defRPr/>
            </a:pPr>
            <a:endParaRPr lang="en-US" dirty="0" smtClean="0"/>
          </a:p>
          <a:p>
            <a:pPr defTabSz="931591">
              <a:defRPr/>
            </a:pPr>
            <a:r>
              <a:rPr lang="en-US" b="1" dirty="0" smtClean="0"/>
              <a:t>Heart to Serve </a:t>
            </a:r>
            <a:r>
              <a:rPr lang="en-US" dirty="0" smtClean="0"/>
              <a:t>– means aggressive problem solving on the customer’s behalf</a:t>
            </a:r>
            <a:r>
              <a:rPr lang="en-US" baseline="0" dirty="0" smtClean="0"/>
              <a:t> and consistently going the extra mile to deliver top quality customer service.  An attitude to provide the best quality service you can to all customers no matter how simple or complex their problems, complains or requests and no matter how rude they are, “the customer is always right”.</a:t>
            </a:r>
            <a:endParaRPr lang="en-US" dirty="0" smtClean="0"/>
          </a:p>
          <a:p>
            <a:endParaRPr lang="en-US" dirty="0"/>
          </a:p>
        </p:txBody>
      </p:sp>
      <p:sp>
        <p:nvSpPr>
          <p:cNvPr id="4" name="Slide Number Placeholder 3"/>
          <p:cNvSpPr>
            <a:spLocks noGrp="1"/>
          </p:cNvSpPr>
          <p:nvPr>
            <p:ph type="sldNum" sz="quarter" idx="10"/>
          </p:nvPr>
        </p:nvSpPr>
        <p:spPr/>
        <p:txBody>
          <a:bodyPr/>
          <a:lstStyle/>
          <a:p>
            <a:fld id="{8D313DE9-5450-4825-8F1D-0DB327DCA4B9}" type="slidenum">
              <a:rPr lang="en-US" smtClean="0"/>
              <a:t>10</a:t>
            </a:fld>
            <a:endParaRPr lang="en-US"/>
          </a:p>
        </p:txBody>
      </p:sp>
    </p:spTree>
    <p:extLst>
      <p:ext uri="{BB962C8B-B14F-4D97-AF65-F5344CB8AC3E}">
        <p14:creationId xmlns:p14="http://schemas.microsoft.com/office/powerpoint/2010/main" val="53558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3DE9-5450-4825-8F1D-0DB327DCA4B9}" type="slidenum">
              <a:rPr lang="en-US" smtClean="0"/>
              <a:t>11</a:t>
            </a:fld>
            <a:endParaRPr lang="en-US"/>
          </a:p>
        </p:txBody>
      </p:sp>
    </p:spTree>
    <p:extLst>
      <p:ext uri="{BB962C8B-B14F-4D97-AF65-F5344CB8AC3E}">
        <p14:creationId xmlns:p14="http://schemas.microsoft.com/office/powerpoint/2010/main" val="222609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TRUST: Connect with your customer</a:t>
            </a:r>
            <a:endParaRPr lang="en-US" dirty="0"/>
          </a:p>
          <a:p>
            <a:r>
              <a:rPr lang="en-US" dirty="0"/>
              <a:t>This is critical. This is where you establish rapport and begin a relationship with your customer. Connecting means you're </a:t>
            </a:r>
            <a:r>
              <a:rPr lang="en-US" dirty="0">
                <a:hlinkClick r:id="rId3"/>
              </a:rPr>
              <a:t>building trust that runs both ways</a:t>
            </a:r>
            <a:r>
              <a:rPr lang="en-US" dirty="0"/>
              <a:t>. Do this by engaging your customer. Start by giving them your name and asking theirs. Be interested in them and what they want. Ask questions. Listen. Respond appropriately. Have a conversation with them. Be genuine.</a:t>
            </a:r>
          </a:p>
          <a:p>
            <a:r>
              <a:rPr lang="en-US" dirty="0"/>
              <a:t>People know when you are genuinely interested in helping them or not. If you are, they are more likely to respond positively to you and to develop trust with you. If you are really not interested, they'll sense it and you'll have a much harder time developing the trust you need to help them.</a:t>
            </a:r>
          </a:p>
          <a:p>
            <a:r>
              <a:rPr lang="en-US" b="1" dirty="0"/>
              <a:t>2. BE ATTENTIVE:  Discover what they want</a:t>
            </a:r>
            <a:endParaRPr lang="en-US" dirty="0"/>
          </a:p>
          <a:p>
            <a:r>
              <a:rPr lang="en-US" dirty="0"/>
              <a:t>If you have a genuine conversation with your customer, you will </a:t>
            </a:r>
            <a:r>
              <a:rPr lang="en-US" dirty="0">
                <a:hlinkClick r:id="rId4"/>
              </a:rPr>
              <a:t>discover what they want</a:t>
            </a:r>
            <a:r>
              <a:rPr lang="en-US" dirty="0"/>
              <a:t>. They don't always know what they want. Or they might have trouble expressing it. Often people know what they want but they're unsure how to get it. That's where you come in.</a:t>
            </a:r>
          </a:p>
          <a:p>
            <a:r>
              <a:rPr lang="en-US" dirty="0"/>
              <a:t>By asking pertinent questions and paying attention to the answers, you can discover a lot about your customer. You can help guide them to getting what they want. That's the role you fill and that's how you keep customers coming back.</a:t>
            </a:r>
          </a:p>
          <a:p>
            <a:r>
              <a:rPr lang="en-US" b="1" dirty="0"/>
              <a:t>3. DELIVER:  Know what you can do</a:t>
            </a:r>
            <a:endParaRPr lang="en-US" dirty="0"/>
          </a:p>
          <a:p>
            <a:r>
              <a:rPr lang="en-US" dirty="0"/>
              <a:t>We can't always give the customer everything they want. Sometimes they want what we can't do. Other times, it's something we choose not to do.</a:t>
            </a:r>
          </a:p>
          <a:p>
            <a:r>
              <a:rPr lang="en-US" dirty="0"/>
              <a:t>Every business has a niche to fill. That means doing what the business is best at doing for the customers it can serve best. This step is about "picking your battles". It's about choosing the customers who best fit what you can do well by knowing what you do best.</a:t>
            </a:r>
          </a:p>
          <a:p>
            <a:r>
              <a:rPr lang="en-US" b="1" dirty="0"/>
              <a:t>4. JUST DO IT 	</a:t>
            </a:r>
            <a:endParaRPr lang="en-US" dirty="0"/>
          </a:p>
          <a:p>
            <a:r>
              <a:rPr lang="en-US" dirty="0"/>
              <a:t>This sounds easy and maybe it should be. But it's where many businesses fail. They fail because they don't manage the process of planning, doing, measuring and monitoring well.</a:t>
            </a:r>
          </a:p>
          <a:p>
            <a:r>
              <a:rPr lang="en-US" dirty="0"/>
              <a:t>To execute well you need to be able to measure what's important. What gets measured gets done. So, convert your customer's wants into actions you can measure. Then setup a system to measure the outcomes and the actions that produce them.</a:t>
            </a:r>
          </a:p>
          <a:p>
            <a:r>
              <a:rPr lang="en-US" b="1" dirty="0"/>
              <a:t>5. Follow-up</a:t>
            </a:r>
            <a:endParaRPr lang="en-US" dirty="0"/>
          </a:p>
          <a:p>
            <a:r>
              <a:rPr lang="en-US" dirty="0"/>
              <a:t>For customers, this is icing on their cake. It's true for you too because it's easy to do yet it pays huge dividends in customer loyalty.</a:t>
            </a:r>
          </a:p>
          <a:p>
            <a:r>
              <a:rPr lang="en-US" dirty="0"/>
              <a:t>As you plan your execution phase, make sure you </a:t>
            </a:r>
            <a:r>
              <a:rPr lang="en-US" dirty="0">
                <a:hlinkClick r:id="rId5"/>
              </a:rPr>
              <a:t>plan a follow-up contact</a:t>
            </a:r>
            <a:r>
              <a:rPr lang="en-US" dirty="0"/>
              <a:t>. Follow-up by phone, email, letter, visit, whatever works. The more direct and personal the better but make it work for your customer and your company. This thrills customers because very few companies do it consistently.</a:t>
            </a:r>
          </a:p>
          <a:p>
            <a:r>
              <a:rPr lang="en-US" b="1" dirty="0"/>
              <a:t>6. Thank YOU!</a:t>
            </a:r>
            <a:endParaRPr lang="en-US" dirty="0"/>
          </a:p>
          <a:p>
            <a:r>
              <a:rPr lang="en-US" dirty="0"/>
              <a:t>This often gets forgotten. Or it gets treated lightly.  When you </a:t>
            </a:r>
            <a:r>
              <a:rPr lang="en-US" dirty="0">
                <a:hlinkClick r:id="rId6"/>
              </a:rPr>
              <a:t>thank your customers</a:t>
            </a:r>
            <a:r>
              <a:rPr lang="en-US" dirty="0"/>
              <a:t>, be real about it. Make it genuine. Thank them in multiple ways, not just once. make sure they know you value them and you are there to serve them and it truly was not a bother. </a:t>
            </a:r>
          </a:p>
          <a:p>
            <a:r>
              <a:rPr lang="en-US" dirty="0"/>
              <a:t>Follow these six steps with every customer and you'll find your level of customer service will increase dramatically. Coach your employees to understand and work through these steps (every time) and you'll see your customer loyalty and customer retention go through the roof.</a:t>
            </a:r>
          </a:p>
          <a:p>
            <a:endParaRPr lang="en-US" dirty="0"/>
          </a:p>
          <a:p>
            <a:endParaRPr lang="en-US" dirty="0"/>
          </a:p>
        </p:txBody>
      </p:sp>
      <p:sp>
        <p:nvSpPr>
          <p:cNvPr id="4" name="Slide Number Placeholder 3"/>
          <p:cNvSpPr>
            <a:spLocks noGrp="1"/>
          </p:cNvSpPr>
          <p:nvPr>
            <p:ph type="sldNum" sz="quarter" idx="10"/>
          </p:nvPr>
        </p:nvSpPr>
        <p:spPr/>
        <p:txBody>
          <a:bodyPr/>
          <a:lstStyle/>
          <a:p>
            <a:fld id="{8D313DE9-5450-4825-8F1D-0DB327DCA4B9}" type="slidenum">
              <a:rPr lang="en-US" smtClean="0"/>
              <a:t>12</a:t>
            </a:fld>
            <a:endParaRPr lang="en-US"/>
          </a:p>
        </p:txBody>
      </p:sp>
    </p:spTree>
    <p:extLst>
      <p:ext uri="{BB962C8B-B14F-4D97-AF65-F5344CB8AC3E}">
        <p14:creationId xmlns:p14="http://schemas.microsoft.com/office/powerpoint/2010/main" val="286193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r>
              <a:rPr lang="en-US" dirty="0" smtClean="0"/>
              <a:t>Facilitate Together</a:t>
            </a:r>
          </a:p>
          <a:p>
            <a:pPr defTabSz="931591">
              <a:defRPr/>
            </a:pPr>
            <a:endParaRPr lang="en-US" dirty="0" smtClean="0"/>
          </a:p>
          <a:p>
            <a:pPr defTabSz="931591">
              <a:defRPr/>
            </a:pPr>
            <a:r>
              <a:rPr lang="en-US" b="1" dirty="0" smtClean="0"/>
              <a:t>Heart to Serve </a:t>
            </a:r>
            <a:r>
              <a:rPr lang="en-US" dirty="0" smtClean="0"/>
              <a:t>– means aggressive problem solving on the customer’s behalf</a:t>
            </a:r>
            <a:r>
              <a:rPr lang="en-US" baseline="0" dirty="0" smtClean="0"/>
              <a:t> and consistently going the extra mile to deliver top quality customer service.  An attitude to provide the best quality service you can to all customers no matter how simple or complex their problems, complains or requests and no matter how rude they are, “the customer is always right”.</a:t>
            </a:r>
            <a:endParaRPr lang="en-US" dirty="0" smtClean="0"/>
          </a:p>
          <a:p>
            <a:endParaRPr lang="en-US" dirty="0"/>
          </a:p>
        </p:txBody>
      </p:sp>
      <p:sp>
        <p:nvSpPr>
          <p:cNvPr id="4" name="Slide Number Placeholder 3"/>
          <p:cNvSpPr>
            <a:spLocks noGrp="1"/>
          </p:cNvSpPr>
          <p:nvPr>
            <p:ph type="sldNum" sz="quarter" idx="10"/>
          </p:nvPr>
        </p:nvSpPr>
        <p:spPr/>
        <p:txBody>
          <a:bodyPr/>
          <a:lstStyle/>
          <a:p>
            <a:fld id="{8D313DE9-5450-4825-8F1D-0DB327DCA4B9}" type="slidenum">
              <a:rPr lang="en-US" smtClean="0"/>
              <a:t>13</a:t>
            </a:fld>
            <a:endParaRPr lang="en-US"/>
          </a:p>
        </p:txBody>
      </p:sp>
    </p:spTree>
    <p:extLst>
      <p:ext uri="{BB962C8B-B14F-4D97-AF65-F5344CB8AC3E}">
        <p14:creationId xmlns:p14="http://schemas.microsoft.com/office/powerpoint/2010/main" val="116719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313DE9-5450-4825-8F1D-0DB327DCA4B9}" type="slidenum">
              <a:rPr lang="en-US" smtClean="0"/>
              <a:t>2</a:t>
            </a:fld>
            <a:endParaRPr lang="en-US"/>
          </a:p>
        </p:txBody>
      </p:sp>
    </p:spTree>
    <p:extLst>
      <p:ext uri="{BB962C8B-B14F-4D97-AF65-F5344CB8AC3E}">
        <p14:creationId xmlns:p14="http://schemas.microsoft.com/office/powerpoint/2010/main" val="180703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Dalinda will offer her grand perspective.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t>Isn’t that a wonderful feeling when people acknowledge</a:t>
            </a:r>
            <a:r>
              <a:rPr lang="en-US" baseline="0" dirty="0" smtClean="0"/>
              <a:t> your presence.  Example - Especially when you come in a store … Sometimes, it doesn’t come off genuine.  Be real.  You are there to serve them. </a:t>
            </a:r>
          </a:p>
          <a:p>
            <a:endParaRPr lang="en-US" baseline="0" dirty="0" smtClean="0"/>
          </a:p>
          <a:p>
            <a:r>
              <a:rPr lang="en-US" baseline="0" dirty="0" smtClean="0"/>
              <a:t>Clear Goals.  Why are we hear at UW Parkside?  </a:t>
            </a:r>
          </a:p>
          <a:p>
            <a:endParaRPr lang="en-US" baseline="0" dirty="0" smtClean="0"/>
          </a:p>
          <a:p>
            <a:r>
              <a:rPr lang="en-US" baseline="0" dirty="0" smtClean="0"/>
              <a:t>Confidentiality is even if the customer is not in a good mood, but you want to give them their space.  Come back later to ask if there is anything you can help. But keep that to yourself.  Example of this in stores … when you overhear two clerks discussing a rude customer.  NO don’t do it!</a:t>
            </a:r>
          </a:p>
          <a:p>
            <a:endParaRPr lang="en-US" dirty="0"/>
          </a:p>
        </p:txBody>
      </p:sp>
      <p:sp>
        <p:nvSpPr>
          <p:cNvPr id="4" name="Slide Number Placeholder 3"/>
          <p:cNvSpPr>
            <a:spLocks noGrp="1"/>
          </p:cNvSpPr>
          <p:nvPr>
            <p:ph type="sldNum" sz="quarter" idx="10"/>
          </p:nvPr>
        </p:nvSpPr>
        <p:spPr/>
        <p:txBody>
          <a:bodyPr/>
          <a:lstStyle/>
          <a:p>
            <a:fld id="{8D313DE9-5450-4825-8F1D-0DB327DCA4B9}" type="slidenum">
              <a:rPr lang="en-US" smtClean="0"/>
              <a:t>3</a:t>
            </a:fld>
            <a:endParaRPr lang="en-US"/>
          </a:p>
        </p:txBody>
      </p:sp>
    </p:spTree>
    <p:extLst>
      <p:ext uri="{BB962C8B-B14F-4D97-AF65-F5344CB8AC3E}">
        <p14:creationId xmlns:p14="http://schemas.microsoft.com/office/powerpoint/2010/main" val="156058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Troy</a:t>
            </a:r>
            <a:endParaRPr lang="en-US" dirty="0"/>
          </a:p>
        </p:txBody>
      </p:sp>
      <p:sp>
        <p:nvSpPr>
          <p:cNvPr id="4" name="Slide Number Placeholder 3"/>
          <p:cNvSpPr>
            <a:spLocks noGrp="1"/>
          </p:cNvSpPr>
          <p:nvPr>
            <p:ph type="sldNum" sz="quarter" idx="10"/>
          </p:nvPr>
        </p:nvSpPr>
        <p:spPr/>
        <p:txBody>
          <a:bodyPr/>
          <a:lstStyle/>
          <a:p>
            <a:fld id="{8D313DE9-5450-4825-8F1D-0DB327DCA4B9}" type="slidenum">
              <a:rPr lang="en-US" smtClean="0"/>
              <a:t>4</a:t>
            </a:fld>
            <a:endParaRPr lang="en-US"/>
          </a:p>
        </p:txBody>
      </p:sp>
    </p:spTree>
    <p:extLst>
      <p:ext uri="{BB962C8B-B14F-4D97-AF65-F5344CB8AC3E}">
        <p14:creationId xmlns:p14="http://schemas.microsoft.com/office/powerpoint/2010/main" val="1125699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Troy</a:t>
            </a:r>
            <a:endParaRPr lang="en-US" dirty="0"/>
          </a:p>
        </p:txBody>
      </p:sp>
      <p:sp>
        <p:nvSpPr>
          <p:cNvPr id="4" name="Slide Number Placeholder 3"/>
          <p:cNvSpPr>
            <a:spLocks noGrp="1"/>
          </p:cNvSpPr>
          <p:nvPr>
            <p:ph type="sldNum" sz="quarter" idx="10"/>
          </p:nvPr>
        </p:nvSpPr>
        <p:spPr/>
        <p:txBody>
          <a:bodyPr/>
          <a:lstStyle/>
          <a:p>
            <a:fld id="{8D313DE9-5450-4825-8F1D-0DB327DCA4B9}" type="slidenum">
              <a:rPr lang="en-US" smtClean="0"/>
              <a:t>5</a:t>
            </a:fld>
            <a:endParaRPr lang="en-US"/>
          </a:p>
        </p:txBody>
      </p:sp>
    </p:spTree>
    <p:extLst>
      <p:ext uri="{BB962C8B-B14F-4D97-AF65-F5344CB8AC3E}">
        <p14:creationId xmlns:p14="http://schemas.microsoft.com/office/powerpoint/2010/main" val="3389458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 Together</a:t>
            </a:r>
          </a:p>
          <a:p>
            <a:endParaRPr lang="en-US" dirty="0" smtClean="0"/>
          </a:p>
          <a:p>
            <a:r>
              <a:rPr lang="en-US" dirty="0" smtClean="0"/>
              <a:t>Need to be aware of our competition … providing the best customer service not</a:t>
            </a:r>
            <a:r>
              <a:rPr lang="en-US" baseline="0" dirty="0" smtClean="0"/>
              <a:t> only to our students but to our co-workers.  If we are not providing great customer care, we lose.  </a:t>
            </a:r>
            <a:r>
              <a:rPr lang="en-US" baseline="0" smtClean="0"/>
              <a:t>LISTEN.</a:t>
            </a:r>
            <a:endParaRPr lang="en-US" dirty="0"/>
          </a:p>
        </p:txBody>
      </p:sp>
      <p:sp>
        <p:nvSpPr>
          <p:cNvPr id="4" name="Slide Number Placeholder 3"/>
          <p:cNvSpPr>
            <a:spLocks noGrp="1"/>
          </p:cNvSpPr>
          <p:nvPr>
            <p:ph type="sldNum" sz="quarter" idx="10"/>
          </p:nvPr>
        </p:nvSpPr>
        <p:spPr/>
        <p:txBody>
          <a:bodyPr/>
          <a:lstStyle/>
          <a:p>
            <a:fld id="{8D313DE9-5450-4825-8F1D-0DB327DCA4B9}" type="slidenum">
              <a:rPr lang="en-US" smtClean="0"/>
              <a:t>6</a:t>
            </a:fld>
            <a:endParaRPr lang="en-US"/>
          </a:p>
        </p:txBody>
      </p:sp>
    </p:spTree>
    <p:extLst>
      <p:ext uri="{BB962C8B-B14F-4D97-AF65-F5344CB8AC3E}">
        <p14:creationId xmlns:p14="http://schemas.microsoft.com/office/powerpoint/2010/main" val="253326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r>
              <a:rPr lang="en-US" dirty="0" smtClean="0"/>
              <a:t>Facilitate Together</a:t>
            </a:r>
          </a:p>
          <a:p>
            <a:endParaRPr lang="en-US" dirty="0"/>
          </a:p>
        </p:txBody>
      </p:sp>
      <p:sp>
        <p:nvSpPr>
          <p:cNvPr id="4" name="Slide Number Placeholder 3"/>
          <p:cNvSpPr>
            <a:spLocks noGrp="1"/>
          </p:cNvSpPr>
          <p:nvPr>
            <p:ph type="sldNum" sz="quarter" idx="10"/>
          </p:nvPr>
        </p:nvSpPr>
        <p:spPr/>
        <p:txBody>
          <a:bodyPr/>
          <a:lstStyle/>
          <a:p>
            <a:fld id="{8D313DE9-5450-4825-8F1D-0DB327DCA4B9}" type="slidenum">
              <a:rPr lang="en-US" smtClean="0"/>
              <a:t>7</a:t>
            </a:fld>
            <a:endParaRPr lang="en-US"/>
          </a:p>
        </p:txBody>
      </p:sp>
    </p:spTree>
    <p:extLst>
      <p:ext uri="{BB962C8B-B14F-4D97-AF65-F5344CB8AC3E}">
        <p14:creationId xmlns:p14="http://schemas.microsoft.com/office/powerpoint/2010/main" val="191445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r>
              <a:rPr lang="en-US" dirty="0" smtClean="0"/>
              <a:t>Facilitate Together</a:t>
            </a:r>
          </a:p>
          <a:p>
            <a:endParaRPr lang="en-US" dirty="0"/>
          </a:p>
        </p:txBody>
      </p:sp>
      <p:sp>
        <p:nvSpPr>
          <p:cNvPr id="4" name="Slide Number Placeholder 3"/>
          <p:cNvSpPr>
            <a:spLocks noGrp="1"/>
          </p:cNvSpPr>
          <p:nvPr>
            <p:ph type="sldNum" sz="quarter" idx="10"/>
          </p:nvPr>
        </p:nvSpPr>
        <p:spPr/>
        <p:txBody>
          <a:bodyPr/>
          <a:lstStyle/>
          <a:p>
            <a:fld id="{8D313DE9-5450-4825-8F1D-0DB327DCA4B9}" type="slidenum">
              <a:rPr lang="en-US" smtClean="0"/>
              <a:t>8</a:t>
            </a:fld>
            <a:endParaRPr lang="en-US"/>
          </a:p>
        </p:txBody>
      </p:sp>
    </p:spTree>
    <p:extLst>
      <p:ext uri="{BB962C8B-B14F-4D97-AF65-F5344CB8AC3E}">
        <p14:creationId xmlns:p14="http://schemas.microsoft.com/office/powerpoint/2010/main" val="2113160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r>
              <a:rPr lang="en-US" dirty="0" smtClean="0"/>
              <a:t>Facilitate Together</a:t>
            </a:r>
          </a:p>
          <a:p>
            <a:endParaRPr lang="en-US" dirty="0"/>
          </a:p>
        </p:txBody>
      </p:sp>
      <p:sp>
        <p:nvSpPr>
          <p:cNvPr id="4" name="Slide Number Placeholder 3"/>
          <p:cNvSpPr>
            <a:spLocks noGrp="1"/>
          </p:cNvSpPr>
          <p:nvPr>
            <p:ph type="sldNum" sz="quarter" idx="10"/>
          </p:nvPr>
        </p:nvSpPr>
        <p:spPr/>
        <p:txBody>
          <a:bodyPr/>
          <a:lstStyle/>
          <a:p>
            <a:fld id="{8D313DE9-5450-4825-8F1D-0DB327DCA4B9}" type="slidenum">
              <a:rPr lang="en-US" smtClean="0"/>
              <a:t>9</a:t>
            </a:fld>
            <a:endParaRPr lang="en-US"/>
          </a:p>
        </p:txBody>
      </p:sp>
    </p:spTree>
    <p:extLst>
      <p:ext uri="{BB962C8B-B14F-4D97-AF65-F5344CB8AC3E}">
        <p14:creationId xmlns:p14="http://schemas.microsoft.com/office/powerpoint/2010/main" val="199553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4595F3-CF4D-41F2-8C36-4F1C92957ECF}"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43DE5-B960-4FBA-B8F9-B07AA5E820E1}" type="slidenum">
              <a:rPr lang="en-US" smtClean="0"/>
              <a:t>‹#›</a:t>
            </a:fld>
            <a:endParaRPr lang="en-US" dirty="0"/>
          </a:p>
        </p:txBody>
      </p:sp>
    </p:spTree>
    <p:extLst>
      <p:ext uri="{BB962C8B-B14F-4D97-AF65-F5344CB8AC3E}">
        <p14:creationId xmlns:p14="http://schemas.microsoft.com/office/powerpoint/2010/main" val="1570908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595F3-CF4D-41F2-8C36-4F1C92957ECF}"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43DE5-B960-4FBA-B8F9-B07AA5E820E1}" type="slidenum">
              <a:rPr lang="en-US" smtClean="0"/>
              <a:t>‹#›</a:t>
            </a:fld>
            <a:endParaRPr lang="en-US" dirty="0"/>
          </a:p>
        </p:txBody>
      </p:sp>
    </p:spTree>
    <p:extLst>
      <p:ext uri="{BB962C8B-B14F-4D97-AF65-F5344CB8AC3E}">
        <p14:creationId xmlns:p14="http://schemas.microsoft.com/office/powerpoint/2010/main" val="107083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595F3-CF4D-41F2-8C36-4F1C92957ECF}"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43DE5-B960-4FBA-B8F9-B07AA5E820E1}" type="slidenum">
              <a:rPr lang="en-US" smtClean="0"/>
              <a:t>‹#›</a:t>
            </a:fld>
            <a:endParaRPr lang="en-US" dirty="0"/>
          </a:p>
        </p:txBody>
      </p:sp>
    </p:spTree>
    <p:extLst>
      <p:ext uri="{BB962C8B-B14F-4D97-AF65-F5344CB8AC3E}">
        <p14:creationId xmlns:p14="http://schemas.microsoft.com/office/powerpoint/2010/main" val="129036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595F3-CF4D-41F2-8C36-4F1C92957ECF}"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43DE5-B960-4FBA-B8F9-B07AA5E820E1}" type="slidenum">
              <a:rPr lang="en-US" smtClean="0"/>
              <a:t>‹#›</a:t>
            </a:fld>
            <a:endParaRPr lang="en-US" dirty="0"/>
          </a:p>
        </p:txBody>
      </p:sp>
    </p:spTree>
    <p:extLst>
      <p:ext uri="{BB962C8B-B14F-4D97-AF65-F5344CB8AC3E}">
        <p14:creationId xmlns:p14="http://schemas.microsoft.com/office/powerpoint/2010/main" val="255918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4595F3-CF4D-41F2-8C36-4F1C92957ECF}"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43DE5-B960-4FBA-B8F9-B07AA5E820E1}" type="slidenum">
              <a:rPr lang="en-US" smtClean="0"/>
              <a:t>‹#›</a:t>
            </a:fld>
            <a:endParaRPr lang="en-US" dirty="0"/>
          </a:p>
        </p:txBody>
      </p:sp>
    </p:spTree>
    <p:extLst>
      <p:ext uri="{BB962C8B-B14F-4D97-AF65-F5344CB8AC3E}">
        <p14:creationId xmlns:p14="http://schemas.microsoft.com/office/powerpoint/2010/main" val="45278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4595F3-CF4D-41F2-8C36-4F1C92957ECF}" type="datetimeFigureOut">
              <a:rPr lang="en-US" smtClean="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43DE5-B960-4FBA-B8F9-B07AA5E820E1}" type="slidenum">
              <a:rPr lang="en-US" smtClean="0"/>
              <a:t>‹#›</a:t>
            </a:fld>
            <a:endParaRPr lang="en-US" dirty="0"/>
          </a:p>
        </p:txBody>
      </p:sp>
    </p:spTree>
    <p:extLst>
      <p:ext uri="{BB962C8B-B14F-4D97-AF65-F5344CB8AC3E}">
        <p14:creationId xmlns:p14="http://schemas.microsoft.com/office/powerpoint/2010/main" val="341986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4595F3-CF4D-41F2-8C36-4F1C92957ECF}" type="datetimeFigureOut">
              <a:rPr lang="en-US" smtClean="0"/>
              <a:t>3/15/2018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743DE5-B960-4FBA-B8F9-B07AA5E820E1}" type="slidenum">
              <a:rPr lang="en-US" smtClean="0"/>
              <a:t>‹#›</a:t>
            </a:fld>
            <a:endParaRPr lang="en-US" dirty="0"/>
          </a:p>
        </p:txBody>
      </p:sp>
    </p:spTree>
    <p:extLst>
      <p:ext uri="{BB962C8B-B14F-4D97-AF65-F5344CB8AC3E}">
        <p14:creationId xmlns:p14="http://schemas.microsoft.com/office/powerpoint/2010/main" val="330846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4595F3-CF4D-41F2-8C36-4F1C92957ECF}" type="datetimeFigureOut">
              <a:rPr lang="en-US" smtClean="0"/>
              <a:t>3/15/2018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743DE5-B960-4FBA-B8F9-B07AA5E820E1}" type="slidenum">
              <a:rPr lang="en-US" smtClean="0"/>
              <a:t>‹#›</a:t>
            </a:fld>
            <a:endParaRPr lang="en-US" dirty="0"/>
          </a:p>
        </p:txBody>
      </p:sp>
    </p:spTree>
    <p:extLst>
      <p:ext uri="{BB962C8B-B14F-4D97-AF65-F5344CB8AC3E}">
        <p14:creationId xmlns:p14="http://schemas.microsoft.com/office/powerpoint/2010/main" val="209455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595F3-CF4D-41F2-8C36-4F1C92957ECF}" type="datetimeFigureOut">
              <a:rPr lang="en-US" smtClean="0"/>
              <a:t>3/15/2018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743DE5-B960-4FBA-B8F9-B07AA5E820E1}" type="slidenum">
              <a:rPr lang="en-US" smtClean="0"/>
              <a:t>‹#›</a:t>
            </a:fld>
            <a:endParaRPr lang="en-US" dirty="0"/>
          </a:p>
        </p:txBody>
      </p:sp>
    </p:spTree>
    <p:extLst>
      <p:ext uri="{BB962C8B-B14F-4D97-AF65-F5344CB8AC3E}">
        <p14:creationId xmlns:p14="http://schemas.microsoft.com/office/powerpoint/2010/main" val="395413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595F3-CF4D-41F2-8C36-4F1C92957ECF}" type="datetimeFigureOut">
              <a:rPr lang="en-US" smtClean="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43DE5-B960-4FBA-B8F9-B07AA5E820E1}" type="slidenum">
              <a:rPr lang="en-US" smtClean="0"/>
              <a:t>‹#›</a:t>
            </a:fld>
            <a:endParaRPr lang="en-US" dirty="0"/>
          </a:p>
        </p:txBody>
      </p:sp>
    </p:spTree>
    <p:extLst>
      <p:ext uri="{BB962C8B-B14F-4D97-AF65-F5344CB8AC3E}">
        <p14:creationId xmlns:p14="http://schemas.microsoft.com/office/powerpoint/2010/main" val="233882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595F3-CF4D-41F2-8C36-4F1C92957ECF}" type="datetimeFigureOut">
              <a:rPr lang="en-US" smtClean="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43DE5-B960-4FBA-B8F9-B07AA5E820E1}" type="slidenum">
              <a:rPr lang="en-US" smtClean="0"/>
              <a:t>‹#›</a:t>
            </a:fld>
            <a:endParaRPr lang="en-US" dirty="0"/>
          </a:p>
        </p:txBody>
      </p:sp>
    </p:spTree>
    <p:extLst>
      <p:ext uri="{BB962C8B-B14F-4D97-AF65-F5344CB8AC3E}">
        <p14:creationId xmlns:p14="http://schemas.microsoft.com/office/powerpoint/2010/main" val="60645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2C83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595F3-CF4D-41F2-8C36-4F1C92957ECF}" type="datetimeFigureOut">
              <a:rPr lang="en-US" smtClean="0"/>
              <a:t>3/15/2018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43DE5-B960-4FBA-B8F9-B07AA5E820E1}" type="slidenum">
              <a:rPr lang="en-US" smtClean="0"/>
              <a:t>‹#›</a:t>
            </a:fld>
            <a:endParaRPr lang="en-US" dirty="0"/>
          </a:p>
        </p:txBody>
      </p:sp>
    </p:spTree>
    <p:extLst>
      <p:ext uri="{BB962C8B-B14F-4D97-AF65-F5344CB8AC3E}">
        <p14:creationId xmlns:p14="http://schemas.microsoft.com/office/powerpoint/2010/main" val="155832334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731" y="304800"/>
            <a:ext cx="732121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359" y="5468033"/>
            <a:ext cx="2602406" cy="646331"/>
          </a:xfrm>
          <a:prstGeom prst="rect">
            <a:avLst/>
          </a:prstGeom>
          <a:solidFill>
            <a:srgbClr val="008000"/>
          </a:solidFill>
        </p:spPr>
        <p:txBody>
          <a:bodyPr wrap="square" rtlCol="0">
            <a:spAutoFit/>
          </a:bodyPr>
          <a:lstStyle/>
          <a:p>
            <a:pPr algn="ctr"/>
            <a:r>
              <a:rPr lang="en-US" b="1" dirty="0" smtClean="0">
                <a:latin typeface="Comic Sans MS" panose="030F0702030302020204" pitchFamily="66" charset="0"/>
              </a:rPr>
              <a:t>Dalinda Galaviz</a:t>
            </a:r>
          </a:p>
          <a:p>
            <a:pPr algn="ctr"/>
            <a:r>
              <a:rPr lang="en-US" b="1" dirty="0" smtClean="0">
                <a:latin typeface="Comic Sans MS" panose="030F0702030302020204" pitchFamily="66" charset="0"/>
              </a:rPr>
              <a:t>Human Resources</a:t>
            </a:r>
            <a:endParaRPr lang="en-US" b="1" dirty="0">
              <a:latin typeface="Comic Sans MS" panose="030F0702030302020204" pitchFamily="66" charset="0"/>
            </a:endParaRPr>
          </a:p>
        </p:txBody>
      </p:sp>
      <p:sp>
        <p:nvSpPr>
          <p:cNvPr id="4" name="TextBox 3"/>
          <p:cNvSpPr txBox="1"/>
          <p:nvPr/>
        </p:nvSpPr>
        <p:spPr>
          <a:xfrm>
            <a:off x="5814847" y="5468033"/>
            <a:ext cx="2602406" cy="646331"/>
          </a:xfrm>
          <a:prstGeom prst="rect">
            <a:avLst/>
          </a:prstGeom>
          <a:solidFill>
            <a:srgbClr val="008000"/>
          </a:solidFill>
        </p:spPr>
        <p:txBody>
          <a:bodyPr wrap="square" rtlCol="0">
            <a:spAutoFit/>
          </a:bodyPr>
          <a:lstStyle/>
          <a:p>
            <a:pPr algn="ctr"/>
            <a:r>
              <a:rPr lang="en-US" b="1" dirty="0" smtClean="0">
                <a:latin typeface="Comic Sans MS" panose="030F0702030302020204" pitchFamily="66" charset="0"/>
              </a:rPr>
              <a:t>Troy Moldenhauer</a:t>
            </a:r>
          </a:p>
          <a:p>
            <a:pPr algn="ctr"/>
            <a:r>
              <a:rPr lang="en-US" b="1" dirty="0" smtClean="0">
                <a:latin typeface="Comic Sans MS" panose="030F0702030302020204" pitchFamily="66" charset="0"/>
              </a:rPr>
              <a:t>Admissions</a:t>
            </a:r>
            <a:endParaRPr lang="en-US" b="1" dirty="0">
              <a:latin typeface="Comic Sans MS" panose="030F0702030302020204" pitchFamily="66"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2536" y="4744254"/>
            <a:ext cx="1371600" cy="144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335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52883"/>
            <a:ext cx="1752600" cy="184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782441" cy="13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82441" y="0"/>
            <a:ext cx="7361559" cy="1323439"/>
          </a:xfrm>
          <a:prstGeom prst="rect">
            <a:avLst/>
          </a:prstGeom>
          <a:solidFill>
            <a:srgbClr val="82C836"/>
          </a:solidFill>
        </p:spPr>
        <p:txBody>
          <a:bodyPr wrap="square" rtlCol="0">
            <a:spAutoFit/>
          </a:bodyPr>
          <a:lstStyle/>
          <a:p>
            <a:pPr algn="ctr"/>
            <a:r>
              <a:rPr lang="en-US" sz="8000" dirty="0" smtClean="0">
                <a:latin typeface="Berlin Sans FB" panose="020E0602020502020306" pitchFamily="34" charset="0"/>
              </a:rPr>
              <a:t>Goals</a:t>
            </a:r>
            <a:endParaRPr lang="en-US" sz="8000" dirty="0">
              <a:latin typeface="Berlin Sans FB" panose="020E0602020502020306" pitchFamily="34" charset="0"/>
            </a:endParaRPr>
          </a:p>
        </p:txBody>
      </p:sp>
      <p:sp>
        <p:nvSpPr>
          <p:cNvPr id="3" name="Rectangle 2"/>
          <p:cNvSpPr/>
          <p:nvPr/>
        </p:nvSpPr>
        <p:spPr>
          <a:xfrm>
            <a:off x="457200" y="2019685"/>
            <a:ext cx="8153400" cy="4524315"/>
          </a:xfrm>
          <a:prstGeom prst="rect">
            <a:avLst/>
          </a:prstGeom>
          <a:noFill/>
        </p:spPr>
        <p:txBody>
          <a:bodyPr wrap="square" lIns="91440" tIns="45720" rIns="91440" bIns="45720">
            <a:spAutoFit/>
          </a:bodyPr>
          <a:lstStyle/>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Enthusiasm for the University and personal role.</a:t>
            </a:r>
            <a:endParaRPr lang="en-US" sz="24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endParaRPr>
          </a:p>
          <a:p>
            <a:pPr marL="511175" indent="-511175">
              <a:buFont typeface="Arial" panose="020B0604020202020204" pitchFamily="34" charset="0"/>
              <a:buChar char="•"/>
            </a:pP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A strong desire to contribute</a:t>
            </a:r>
            <a:endParaRPr lang="en-US" sz="24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endParaRPr>
          </a:p>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Commitment to respond quickly, effectively, and efficiently </a:t>
            </a:r>
          </a:p>
          <a:p>
            <a:pPr marL="511175" indent="-511175">
              <a:buFont typeface="Arial" panose="020B0604020202020204" pitchFamily="34" charset="0"/>
              <a:buChar char="•"/>
            </a:pPr>
            <a:r>
              <a:rPr lang="en-US" sz="3200" b="1" i="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“Heart to Serve” </a:t>
            </a: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 consistently going the extra mile to deliver top quality customer service.</a:t>
            </a:r>
          </a:p>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Customer Service is ATTITUDE!</a:t>
            </a:r>
          </a:p>
        </p:txBody>
      </p:sp>
      <p:pic>
        <p:nvPicPr>
          <p:cNvPr id="8"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429000" y="1447800"/>
            <a:ext cx="2628900" cy="447524"/>
          </a:xfrm>
          <a:prstGeom prst="rect">
            <a:avLst/>
          </a:prstGeom>
          <a:solidFill>
            <a:srgbClr val="007400"/>
          </a:solidFill>
          <a:ln>
            <a:noFill/>
          </a:ln>
          <a:effectLst/>
        </p:spPr>
      </p:pic>
    </p:spTree>
    <p:extLst>
      <p:ext uri="{BB962C8B-B14F-4D97-AF65-F5344CB8AC3E}">
        <p14:creationId xmlns:p14="http://schemas.microsoft.com/office/powerpoint/2010/main" val="628865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28600" y="1981200"/>
            <a:ext cx="5334000" cy="646331"/>
          </a:xfrm>
          <a:prstGeom prst="rect">
            <a:avLst/>
          </a:prstGeom>
        </p:spPr>
        <p:txBody>
          <a:bodyPr wrap="square">
            <a:spAutoFit/>
          </a:bodyPr>
          <a:lstStyle/>
          <a:p>
            <a:r>
              <a:rPr lang="en-US" dirty="0">
                <a:solidFill>
                  <a:srgbClr val="FF0000"/>
                </a:solidFill>
              </a:rPr>
              <a:t/>
            </a:r>
            <a:br>
              <a:rPr lang="en-US" dirty="0">
                <a:solidFill>
                  <a:srgbClr val="FF0000"/>
                </a:solidFill>
              </a:rPr>
            </a:br>
            <a:endParaRPr lang="en-US" dirty="0">
              <a:solidFill>
                <a:srgbClr val="FF0000"/>
              </a:solidFill>
            </a:endParaRPr>
          </a:p>
        </p:txBody>
      </p:sp>
      <p:sp>
        <p:nvSpPr>
          <p:cNvPr id="11" name="Rectangle 10"/>
          <p:cNvSpPr/>
          <p:nvPr/>
        </p:nvSpPr>
        <p:spPr>
          <a:xfrm>
            <a:off x="5715000" y="5715000"/>
            <a:ext cx="2539285" cy="584775"/>
          </a:xfrm>
          <a:prstGeom prst="rect">
            <a:avLst/>
          </a:prstGeom>
          <a:noFill/>
        </p:spPr>
        <p:txBody>
          <a:bodyPr wrap="none" lIns="91440" tIns="45720" rIns="91440" bIns="45720">
            <a:spAutoFit/>
          </a:bodyPr>
          <a:lstStyle/>
          <a:p>
            <a:pPr algn="ctr"/>
            <a:r>
              <a:rPr lang="en-US" sz="3200" dirty="0" smtClean="0">
                <a:ln w="0"/>
                <a:solidFill>
                  <a:srgbClr val="002060"/>
                </a:solidFill>
                <a:effectLst>
                  <a:reflection blurRad="6350" stA="53000" endA="300" endPos="35500" dir="5400000" sy="-90000" algn="bl" rotWithShape="0"/>
                </a:effectLst>
              </a:rPr>
              <a:t>by Kevin </a:t>
            </a:r>
            <a:r>
              <a:rPr lang="en-US" sz="3200" dirty="0" err="1" smtClean="0">
                <a:ln w="0"/>
                <a:solidFill>
                  <a:srgbClr val="002060"/>
                </a:solidFill>
                <a:effectLst>
                  <a:reflection blurRad="6350" stA="53000" endA="300" endPos="35500" dir="5400000" sy="-90000" algn="bl" rotWithShape="0"/>
                </a:effectLst>
              </a:rPr>
              <a:t>Stirtz</a:t>
            </a:r>
            <a:endParaRPr lang="en-US" sz="3200" dirty="0">
              <a:ln w="0"/>
              <a:solidFill>
                <a:srgbClr val="002060"/>
              </a:solidFill>
              <a:effectLst>
                <a:reflection blurRad="6350" stA="53000" endA="300" endPos="35500" dir="5400000" sy="-90000" algn="bl" rotWithShape="0"/>
              </a:effectLst>
            </a:endParaRPr>
          </a:p>
        </p:txBody>
      </p:sp>
      <p:sp>
        <p:nvSpPr>
          <p:cNvPr id="8" name="TextBox 7"/>
          <p:cNvSpPr txBox="1"/>
          <p:nvPr/>
        </p:nvSpPr>
        <p:spPr>
          <a:xfrm>
            <a:off x="1764922" y="2875"/>
            <a:ext cx="7379077" cy="1708160"/>
          </a:xfrm>
          <a:prstGeom prst="rect">
            <a:avLst/>
          </a:prstGeom>
          <a:solidFill>
            <a:srgbClr val="5600AC"/>
          </a:solidFill>
        </p:spPr>
        <p:txBody>
          <a:bodyPr wrap="square" rtlCol="0">
            <a:spAutoFit/>
          </a:bodyPr>
          <a:lstStyle/>
          <a:p>
            <a:pPr algn="ctr">
              <a:spcBef>
                <a:spcPts val="600"/>
              </a:spcBef>
              <a:spcAft>
                <a:spcPts val="600"/>
              </a:spcAft>
            </a:pPr>
            <a:r>
              <a:rPr lang="en-US" sz="8800" spc="2000" dirty="0" smtClean="0">
                <a:solidFill>
                  <a:srgbClr val="C00000"/>
                </a:solidFill>
                <a:latin typeface="Lucida Sans" panose="020B0602030504020204" pitchFamily="34" charset="0"/>
              </a:rPr>
              <a:t>P</a:t>
            </a:r>
            <a:r>
              <a:rPr lang="en-US" sz="8800" spc="2000" dirty="0" smtClean="0">
                <a:solidFill>
                  <a:srgbClr val="82C836"/>
                </a:solidFill>
                <a:latin typeface="Lucida Sans" panose="020B0602030504020204" pitchFamily="34" charset="0"/>
              </a:rPr>
              <a:t>H</a:t>
            </a:r>
            <a:r>
              <a:rPr lang="en-US" sz="8800" spc="2000" dirty="0" smtClean="0">
                <a:solidFill>
                  <a:srgbClr val="990099"/>
                </a:solidFill>
                <a:latin typeface="Lucida Sans" panose="020B0602030504020204" pitchFamily="34" charset="0"/>
              </a:rPr>
              <a:t>A</a:t>
            </a:r>
            <a:r>
              <a:rPr lang="en-US" sz="8800" spc="2000" dirty="0" smtClean="0">
                <a:solidFill>
                  <a:srgbClr val="0099CC"/>
                </a:solidFill>
                <a:latin typeface="Lucida Sans" panose="020B0602030504020204" pitchFamily="34" charset="0"/>
              </a:rPr>
              <a:t>S</a:t>
            </a:r>
            <a:r>
              <a:rPr lang="en-US" sz="8800" spc="2000" dirty="0" smtClean="0">
                <a:solidFill>
                  <a:srgbClr val="E28700"/>
                </a:solidFill>
                <a:latin typeface="Lucida Sans" panose="020B0602030504020204" pitchFamily="34" charset="0"/>
              </a:rPr>
              <a:t>E</a:t>
            </a:r>
            <a:r>
              <a:rPr lang="en-US" sz="8800" spc="2000" dirty="0" smtClean="0">
                <a:solidFill>
                  <a:srgbClr val="FFFF09"/>
                </a:solidFill>
                <a:latin typeface="Lucida Sans" panose="020B0602030504020204" pitchFamily="34" charset="0"/>
              </a:rPr>
              <a:t>S</a:t>
            </a:r>
          </a:p>
          <a:p>
            <a:pPr algn="ctr">
              <a:spcBef>
                <a:spcPts val="600"/>
              </a:spcBef>
              <a:spcAft>
                <a:spcPts val="600"/>
              </a:spcAft>
            </a:pPr>
            <a:endParaRPr lang="en-US" sz="700" spc="2000" dirty="0">
              <a:solidFill>
                <a:prstClr val="white"/>
              </a:solidFill>
            </a:endParaRPr>
          </a:p>
        </p:txBody>
      </p:sp>
      <p:sp>
        <p:nvSpPr>
          <p:cNvPr id="3" name="TextBox 2"/>
          <p:cNvSpPr txBox="1"/>
          <p:nvPr/>
        </p:nvSpPr>
        <p:spPr>
          <a:xfrm>
            <a:off x="609600" y="2170654"/>
            <a:ext cx="7848600" cy="3539430"/>
          </a:xfrm>
          <a:prstGeom prst="rect">
            <a:avLst/>
          </a:prstGeom>
          <a:noFill/>
        </p:spPr>
        <p:txBody>
          <a:bodyPr wrap="square" rtlCol="0">
            <a:spAutoFit/>
          </a:bodyPr>
          <a:lstStyle/>
          <a:p>
            <a:r>
              <a:rPr lang="en-US" sz="3200" dirty="0" smtClean="0">
                <a:solidFill>
                  <a:schemeClr val="accent4">
                    <a:lumMod val="75000"/>
                  </a:schemeClr>
                </a:solidFill>
              </a:rPr>
              <a:t>One way to make sure you and your staff don’t forget the basics of great customer service is to  follow a series of steps like the following every time.   It’s easy to understand but it can be effective in keeping us on track so we consistently deliver what our customers want from us. </a:t>
            </a:r>
            <a:endParaRPr lang="en-US" sz="3200" dirty="0">
              <a:solidFill>
                <a:schemeClr val="accent4">
                  <a:lumMod val="75000"/>
                </a:schemeClr>
              </a:solidFill>
            </a:endParaRPr>
          </a:p>
        </p:txBody>
      </p:sp>
      <p:sp>
        <p:nvSpPr>
          <p:cNvPr id="9" name="TextBox 8"/>
          <p:cNvSpPr txBox="1"/>
          <p:nvPr/>
        </p:nvSpPr>
        <p:spPr>
          <a:xfrm>
            <a:off x="2629" y="2875"/>
            <a:ext cx="9143999" cy="1754326"/>
          </a:xfrm>
          <a:prstGeom prst="rect">
            <a:avLst/>
          </a:prstGeom>
          <a:solidFill>
            <a:srgbClr val="5600AC"/>
          </a:solidFill>
        </p:spPr>
        <p:txBody>
          <a:bodyPr wrap="square" rtlCol="0">
            <a:spAutoFit/>
          </a:bodyPr>
          <a:lstStyle/>
          <a:p>
            <a:pPr algn="ctr">
              <a:spcBef>
                <a:spcPts val="600"/>
              </a:spcBef>
              <a:spcAft>
                <a:spcPts val="600"/>
              </a:spcAft>
            </a:pPr>
            <a:r>
              <a:rPr lang="en-US" sz="5400" cap="all" spc="2000" dirty="0" err="1" smtClean="0">
                <a:solidFill>
                  <a:srgbClr val="92D050"/>
                </a:solidFill>
                <a:latin typeface="Berlin Sans FB" panose="020E0602020502020306" pitchFamily="34" charset="0"/>
              </a:rPr>
              <a:t>BacK</a:t>
            </a:r>
            <a:r>
              <a:rPr lang="en-US" sz="5400" cap="all" spc="2000" dirty="0" smtClean="0">
                <a:solidFill>
                  <a:srgbClr val="92D050"/>
                </a:solidFill>
                <a:latin typeface="Berlin Sans FB" panose="020E0602020502020306" pitchFamily="34" charset="0"/>
              </a:rPr>
              <a:t> </a:t>
            </a:r>
            <a:r>
              <a:rPr lang="en-US" sz="5400" cap="all" spc="2000" dirty="0" smtClean="0">
                <a:solidFill>
                  <a:srgbClr val="FF66FF"/>
                </a:solidFill>
                <a:latin typeface="Berlin Sans FB" panose="020E0602020502020306" pitchFamily="34" charset="0"/>
              </a:rPr>
              <a:t>To </a:t>
            </a:r>
            <a:r>
              <a:rPr lang="en-US" sz="5400" cap="all" spc="2000" dirty="0" smtClean="0">
                <a:solidFill>
                  <a:srgbClr val="FFFF66"/>
                </a:solidFill>
                <a:latin typeface="Berlin Sans FB" panose="020E0602020502020306" pitchFamily="34" charset="0"/>
              </a:rPr>
              <a:t>The</a:t>
            </a:r>
            <a:r>
              <a:rPr lang="en-US" sz="5400" cap="all" spc="2000" dirty="0" smtClean="0">
                <a:solidFill>
                  <a:srgbClr val="990099"/>
                </a:solidFill>
                <a:latin typeface="Berlin Sans FB" panose="020E0602020502020306" pitchFamily="34" charset="0"/>
              </a:rPr>
              <a:t> </a:t>
            </a:r>
            <a:r>
              <a:rPr lang="en-US" sz="5400" cap="all" spc="2000" dirty="0" smtClean="0">
                <a:solidFill>
                  <a:srgbClr val="00FFFF"/>
                </a:solidFill>
                <a:latin typeface="Berlin Sans FB" panose="020E0602020502020306" pitchFamily="34" charset="0"/>
              </a:rPr>
              <a:t>Basics</a:t>
            </a:r>
            <a:endParaRPr lang="en-US" sz="5400" cap="all" spc="2000" dirty="0">
              <a:solidFill>
                <a:srgbClr val="00FFFF"/>
              </a:solidFill>
              <a:latin typeface="Berlin Sans FB" panose="020E0602020502020306" pitchFamily="34" charset="0"/>
            </a:endParaRPr>
          </a:p>
        </p:txBody>
      </p:sp>
    </p:spTree>
    <p:extLst>
      <p:ext uri="{BB962C8B-B14F-4D97-AF65-F5344CB8AC3E}">
        <p14:creationId xmlns:p14="http://schemas.microsoft.com/office/powerpoint/2010/main" val="2090250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905000"/>
            <a:ext cx="3810000" cy="7481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654" y="4949842"/>
            <a:ext cx="3822546" cy="74537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971" y="3575380"/>
            <a:ext cx="3810000" cy="74814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4493" y="4909313"/>
            <a:ext cx="3795891" cy="745621"/>
          </a:xfrm>
          <a:prstGeom prst="rect">
            <a:avLst/>
          </a:prstGeom>
        </p:spPr>
      </p:pic>
      <p:sp>
        <p:nvSpPr>
          <p:cNvPr id="16" name="Rectangle 15"/>
          <p:cNvSpPr/>
          <p:nvPr/>
        </p:nvSpPr>
        <p:spPr>
          <a:xfrm>
            <a:off x="457200" y="2700334"/>
            <a:ext cx="3810000" cy="830997"/>
          </a:xfrm>
          <a:prstGeom prst="rect">
            <a:avLst/>
          </a:prstGeom>
        </p:spPr>
        <p:txBody>
          <a:bodyPr wrap="square">
            <a:spAutoFit/>
          </a:bodyPr>
          <a:lstStyle/>
          <a:p>
            <a:r>
              <a:rPr lang="en-US" sz="1600" dirty="0">
                <a:solidFill>
                  <a:srgbClr val="8064A2">
                    <a:lumMod val="50000"/>
                  </a:srgbClr>
                </a:solidFill>
              </a:rPr>
              <a:t>Make a positive first impression with the </a:t>
            </a:r>
            <a:r>
              <a:rPr lang="en-US" sz="1600" dirty="0" smtClean="0">
                <a:solidFill>
                  <a:srgbClr val="8064A2">
                    <a:lumMod val="50000"/>
                  </a:srgbClr>
                </a:solidFill>
              </a:rPr>
              <a:t>customer </a:t>
            </a:r>
            <a:r>
              <a:rPr lang="en-US" sz="1600" dirty="0">
                <a:solidFill>
                  <a:srgbClr val="8064A2">
                    <a:lumMod val="50000"/>
                  </a:srgbClr>
                </a:solidFill>
              </a:rPr>
              <a:t>build rapport, and create a safe, welcoming space.</a:t>
            </a:r>
          </a:p>
        </p:txBody>
      </p:sp>
      <p:sp>
        <p:nvSpPr>
          <p:cNvPr id="17" name="Rectangle 16"/>
          <p:cNvSpPr/>
          <p:nvPr/>
        </p:nvSpPr>
        <p:spPr>
          <a:xfrm>
            <a:off x="381000" y="5788592"/>
            <a:ext cx="3821373" cy="830997"/>
          </a:xfrm>
          <a:prstGeom prst="rect">
            <a:avLst/>
          </a:prstGeom>
        </p:spPr>
        <p:txBody>
          <a:bodyPr wrap="square">
            <a:spAutoFit/>
          </a:bodyPr>
          <a:lstStyle/>
          <a:p>
            <a:r>
              <a:rPr lang="en-US" sz="1600" dirty="0" smtClean="0">
                <a:solidFill>
                  <a:srgbClr val="8064A2">
                    <a:lumMod val="50000"/>
                  </a:srgbClr>
                </a:solidFill>
              </a:rPr>
              <a:t>Know what you can deliver and what you can’t.  Be honest and available </a:t>
            </a:r>
            <a:r>
              <a:rPr lang="en-US" sz="1600" dirty="0">
                <a:solidFill>
                  <a:srgbClr val="8064A2">
                    <a:lumMod val="50000"/>
                  </a:srgbClr>
                </a:solidFill>
              </a:rPr>
              <a:t>to encourage and support </a:t>
            </a:r>
            <a:r>
              <a:rPr lang="en-US" sz="1600" dirty="0" smtClean="0">
                <a:solidFill>
                  <a:srgbClr val="8064A2">
                    <a:lumMod val="50000"/>
                  </a:srgbClr>
                </a:solidFill>
              </a:rPr>
              <a:t>them. </a:t>
            </a:r>
            <a:endParaRPr lang="en-US" dirty="0">
              <a:solidFill>
                <a:srgbClr val="8064A2">
                  <a:lumMod val="50000"/>
                </a:srgbClr>
              </a:solidFill>
            </a:endParaRPr>
          </a:p>
        </p:txBody>
      </p:sp>
      <p:sp>
        <p:nvSpPr>
          <p:cNvPr id="18" name="Rectangle 17"/>
          <p:cNvSpPr/>
          <p:nvPr/>
        </p:nvSpPr>
        <p:spPr>
          <a:xfrm>
            <a:off x="392373" y="4367574"/>
            <a:ext cx="3810000" cy="584775"/>
          </a:xfrm>
          <a:prstGeom prst="rect">
            <a:avLst/>
          </a:prstGeom>
        </p:spPr>
        <p:txBody>
          <a:bodyPr wrap="square">
            <a:spAutoFit/>
          </a:bodyPr>
          <a:lstStyle/>
          <a:p>
            <a:r>
              <a:rPr lang="en-US" sz="1600" dirty="0">
                <a:solidFill>
                  <a:srgbClr val="8064A2">
                    <a:lumMod val="50000"/>
                  </a:srgbClr>
                </a:solidFill>
              </a:rPr>
              <a:t>Ask positive open-ended questions </a:t>
            </a:r>
            <a:r>
              <a:rPr lang="en-US" sz="1600" dirty="0" smtClean="0">
                <a:solidFill>
                  <a:srgbClr val="8064A2">
                    <a:lumMod val="50000"/>
                  </a:srgbClr>
                </a:solidFill>
              </a:rPr>
              <a:t>and listening to their responses. </a:t>
            </a:r>
            <a:endParaRPr lang="en-US" sz="1600" dirty="0">
              <a:solidFill>
                <a:srgbClr val="8064A2">
                  <a:lumMod val="50000"/>
                </a:srgbClr>
              </a:solidFill>
            </a:endParaRPr>
          </a:p>
        </p:txBody>
      </p:sp>
      <p:sp>
        <p:nvSpPr>
          <p:cNvPr id="19" name="Rectangle 18"/>
          <p:cNvSpPr/>
          <p:nvPr/>
        </p:nvSpPr>
        <p:spPr>
          <a:xfrm>
            <a:off x="4876800" y="4299713"/>
            <a:ext cx="3810000" cy="338554"/>
          </a:xfrm>
          <a:prstGeom prst="rect">
            <a:avLst/>
          </a:prstGeom>
        </p:spPr>
        <p:txBody>
          <a:bodyPr wrap="square">
            <a:spAutoFit/>
          </a:bodyPr>
          <a:lstStyle/>
          <a:p>
            <a:r>
              <a:rPr lang="en-US" sz="1600" dirty="0" smtClean="0">
                <a:solidFill>
                  <a:srgbClr val="8064A2">
                    <a:lumMod val="50000"/>
                  </a:srgbClr>
                </a:solidFill>
              </a:rPr>
              <a:t>Make sure the customer was satisfied.</a:t>
            </a:r>
            <a:endParaRPr lang="en-US" sz="1600" dirty="0">
              <a:solidFill>
                <a:srgbClr val="8064A2">
                  <a:lumMod val="50000"/>
                </a:srgbClr>
              </a:solidFill>
            </a:endParaRPr>
          </a:p>
        </p:txBody>
      </p:sp>
      <p:sp>
        <p:nvSpPr>
          <p:cNvPr id="20" name="Rectangle 19"/>
          <p:cNvSpPr/>
          <p:nvPr/>
        </p:nvSpPr>
        <p:spPr>
          <a:xfrm>
            <a:off x="4876800" y="5761714"/>
            <a:ext cx="3733800" cy="584775"/>
          </a:xfrm>
          <a:prstGeom prst="rect">
            <a:avLst/>
          </a:prstGeom>
        </p:spPr>
        <p:txBody>
          <a:bodyPr wrap="square">
            <a:spAutoFit/>
          </a:bodyPr>
          <a:lstStyle/>
          <a:p>
            <a:r>
              <a:rPr lang="en-US" sz="1600" dirty="0" smtClean="0">
                <a:solidFill>
                  <a:srgbClr val="8064A2">
                    <a:lumMod val="50000"/>
                  </a:srgbClr>
                </a:solidFill>
              </a:rPr>
              <a:t>Be real. Make it genuine.  Thank them for stopping by.  </a:t>
            </a:r>
            <a:endParaRPr lang="en-US" sz="1600" dirty="0">
              <a:solidFill>
                <a:srgbClr val="8064A2">
                  <a:lumMod val="50000"/>
                </a:srgbClr>
              </a:solidFill>
            </a:endParaRPr>
          </a:p>
        </p:txBody>
      </p:sp>
      <p:sp>
        <p:nvSpPr>
          <p:cNvPr id="21" name="TextBox 20"/>
          <p:cNvSpPr txBox="1"/>
          <p:nvPr/>
        </p:nvSpPr>
        <p:spPr>
          <a:xfrm>
            <a:off x="4894618" y="1886545"/>
            <a:ext cx="3810000" cy="707886"/>
          </a:xfrm>
          <a:prstGeom prst="rect">
            <a:avLst/>
          </a:prstGeom>
          <a:solidFill>
            <a:srgbClr val="B2B2B2"/>
          </a:solidFill>
        </p:spPr>
        <p:txBody>
          <a:bodyPr wrap="square" rtlCol="0">
            <a:spAutoFit/>
          </a:bodyPr>
          <a:lstStyle/>
          <a:p>
            <a:pPr algn="ctr"/>
            <a:r>
              <a:rPr lang="en-US" sz="4000" b="1" dirty="0" smtClean="0">
                <a:latin typeface="Arial" panose="020B0604020202020204" pitchFamily="34" charset="0"/>
                <a:cs typeface="Arial" panose="020B0604020202020204" pitchFamily="34" charset="0"/>
              </a:rPr>
              <a:t>Just Do it</a:t>
            </a:r>
            <a:endParaRPr lang="en-US" sz="4000" b="1" dirty="0">
              <a:latin typeface="Arial" panose="020B0604020202020204" pitchFamily="34" charset="0"/>
              <a:cs typeface="Arial" panose="020B0604020202020204" pitchFamily="34" charset="0"/>
            </a:endParaRPr>
          </a:p>
        </p:txBody>
      </p:sp>
      <p:sp>
        <p:nvSpPr>
          <p:cNvPr id="22" name="Rectangle 21"/>
          <p:cNvSpPr/>
          <p:nvPr/>
        </p:nvSpPr>
        <p:spPr>
          <a:xfrm>
            <a:off x="4876800" y="2660928"/>
            <a:ext cx="3810000" cy="584775"/>
          </a:xfrm>
          <a:prstGeom prst="rect">
            <a:avLst/>
          </a:prstGeom>
        </p:spPr>
        <p:txBody>
          <a:bodyPr wrap="square">
            <a:spAutoFit/>
          </a:bodyPr>
          <a:lstStyle/>
          <a:p>
            <a:r>
              <a:rPr lang="en-US" sz="1600" dirty="0" smtClean="0">
                <a:solidFill>
                  <a:srgbClr val="8064A2">
                    <a:lumMod val="50000"/>
                  </a:srgbClr>
                </a:solidFill>
              </a:rPr>
              <a:t>Manage the process of planning, doing, measuring and monitoring well.</a:t>
            </a:r>
            <a:endParaRPr lang="en-US" sz="1600" dirty="0">
              <a:solidFill>
                <a:srgbClr val="8064A2">
                  <a:lumMod val="50000"/>
                </a:srgbClr>
              </a:solidFill>
            </a:endParaRPr>
          </a:p>
        </p:txBody>
      </p:sp>
      <p:sp>
        <p:nvSpPr>
          <p:cNvPr id="23" name="TextBox 22"/>
          <p:cNvSpPr txBox="1"/>
          <p:nvPr/>
        </p:nvSpPr>
        <p:spPr>
          <a:xfrm>
            <a:off x="4900863" y="3550540"/>
            <a:ext cx="3785937" cy="707886"/>
          </a:xfrm>
          <a:prstGeom prst="rect">
            <a:avLst/>
          </a:prstGeom>
          <a:solidFill>
            <a:srgbClr val="0099CC"/>
          </a:solidFill>
        </p:spPr>
        <p:txBody>
          <a:bodyPr wrap="square" rtlCol="0">
            <a:spAutoFit/>
          </a:bodyPr>
          <a:lstStyle/>
          <a:p>
            <a:r>
              <a:rPr lang="en-US" sz="4000" b="1" dirty="0" smtClean="0">
                <a:latin typeface="Arial" panose="020B0604020202020204" pitchFamily="34" charset="0"/>
                <a:cs typeface="Arial" panose="020B0604020202020204" pitchFamily="34" charset="0"/>
              </a:rPr>
              <a:t>Follow-up</a:t>
            </a:r>
            <a:endParaRPr lang="en-US" sz="4000" b="1" dirty="0">
              <a:latin typeface="Arial" panose="020B0604020202020204" pitchFamily="34" charset="0"/>
              <a:cs typeface="Arial" panose="020B0604020202020204" pitchFamily="34" charset="0"/>
            </a:endParaRPr>
          </a:p>
        </p:txBody>
      </p:sp>
      <p:sp>
        <p:nvSpPr>
          <p:cNvPr id="24" name="TextBox 23"/>
          <p:cNvSpPr txBox="1"/>
          <p:nvPr/>
        </p:nvSpPr>
        <p:spPr>
          <a:xfrm>
            <a:off x="4900863" y="4894998"/>
            <a:ext cx="3819521" cy="800219"/>
          </a:xfrm>
          <a:prstGeom prst="rect">
            <a:avLst/>
          </a:prstGeom>
          <a:solidFill>
            <a:srgbClr val="B3B3FF"/>
          </a:solidFill>
        </p:spPr>
        <p:txBody>
          <a:bodyPr wrap="square" rtlCol="0">
            <a:spAutoFit/>
          </a:bodyPr>
          <a:lstStyle/>
          <a:p>
            <a:pPr algn="ctr"/>
            <a:r>
              <a:rPr lang="en-US" sz="3800" b="1" dirty="0" smtClean="0">
                <a:latin typeface="Arial" panose="020B0604020202020204" pitchFamily="34" charset="0"/>
                <a:cs typeface="Arial" panose="020B0604020202020204" pitchFamily="34" charset="0"/>
              </a:rPr>
              <a:t>Thank You</a:t>
            </a:r>
          </a:p>
          <a:p>
            <a:endParaRPr lang="en-US" sz="800" b="1" dirty="0">
              <a:latin typeface="Arial" panose="020B0604020202020204" pitchFamily="34" charset="0"/>
              <a:cs typeface="Arial" panose="020B0604020202020204" pitchFamily="34" charset="0"/>
            </a:endParaRPr>
          </a:p>
        </p:txBody>
      </p:sp>
      <p:sp>
        <p:nvSpPr>
          <p:cNvPr id="5" name="Rectangle 4"/>
          <p:cNvSpPr/>
          <p:nvPr/>
        </p:nvSpPr>
        <p:spPr>
          <a:xfrm>
            <a:off x="444654" y="1899446"/>
            <a:ext cx="3822546" cy="777294"/>
          </a:xfrm>
          <a:prstGeom prst="rect">
            <a:avLst/>
          </a:prstGeom>
          <a:solidFill>
            <a:srgbClr val="B7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Trust</a:t>
            </a:r>
            <a:endParaRPr lang="en-US" sz="4000" b="1" dirty="0">
              <a:latin typeface="Arial" panose="020B0604020202020204" pitchFamily="34" charset="0"/>
              <a:cs typeface="Arial" panose="020B0604020202020204" pitchFamily="34" charset="0"/>
            </a:endParaRPr>
          </a:p>
        </p:txBody>
      </p:sp>
      <p:sp>
        <p:nvSpPr>
          <p:cNvPr id="25" name="Rectangle 24"/>
          <p:cNvSpPr/>
          <p:nvPr/>
        </p:nvSpPr>
        <p:spPr>
          <a:xfrm>
            <a:off x="444654" y="3582497"/>
            <a:ext cx="3822546" cy="7772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Be Attentive</a:t>
            </a:r>
            <a:endParaRPr lang="en-US" sz="4000" b="1" dirty="0">
              <a:latin typeface="Arial" panose="020B0604020202020204" pitchFamily="34" charset="0"/>
              <a:cs typeface="Arial" panose="020B0604020202020204" pitchFamily="34" charset="0"/>
            </a:endParaRPr>
          </a:p>
        </p:txBody>
      </p:sp>
      <p:sp>
        <p:nvSpPr>
          <p:cNvPr id="26" name="Rectangle 25"/>
          <p:cNvSpPr/>
          <p:nvPr/>
        </p:nvSpPr>
        <p:spPr>
          <a:xfrm>
            <a:off x="444654" y="4935136"/>
            <a:ext cx="3822546" cy="77729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Deliver</a:t>
            </a:r>
            <a:endParaRPr lang="en-US" sz="4000" b="1" dirty="0">
              <a:latin typeface="Arial" panose="020B0604020202020204" pitchFamily="34" charset="0"/>
              <a:cs typeface="Arial" panose="020B0604020202020204" pitchFamily="34" charset="0"/>
            </a:endParaRPr>
          </a:p>
        </p:txBody>
      </p:sp>
      <p:sp>
        <p:nvSpPr>
          <p:cNvPr id="27" name="Rectangle 26"/>
          <p:cNvSpPr/>
          <p:nvPr/>
        </p:nvSpPr>
        <p:spPr>
          <a:xfrm>
            <a:off x="4874029" y="3535457"/>
            <a:ext cx="3822546" cy="777294"/>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Follow-up</a:t>
            </a:r>
            <a:endParaRPr lang="en-US" sz="4000" b="1" dirty="0">
              <a:latin typeface="Arial" panose="020B0604020202020204" pitchFamily="34" charset="0"/>
              <a:cs typeface="Arial" panose="020B0604020202020204" pitchFamily="34" charset="0"/>
            </a:endParaRPr>
          </a:p>
        </p:txBody>
      </p:sp>
      <p:sp>
        <p:nvSpPr>
          <p:cNvPr id="28" name="TextBox 27"/>
          <p:cNvSpPr txBox="1"/>
          <p:nvPr/>
        </p:nvSpPr>
        <p:spPr>
          <a:xfrm>
            <a:off x="2629" y="2875"/>
            <a:ext cx="9143999" cy="1754326"/>
          </a:xfrm>
          <a:prstGeom prst="rect">
            <a:avLst/>
          </a:prstGeom>
          <a:solidFill>
            <a:srgbClr val="5600AC"/>
          </a:solidFill>
        </p:spPr>
        <p:txBody>
          <a:bodyPr wrap="square" rtlCol="0">
            <a:spAutoFit/>
          </a:bodyPr>
          <a:lstStyle/>
          <a:p>
            <a:pPr algn="ctr">
              <a:spcBef>
                <a:spcPts val="600"/>
              </a:spcBef>
              <a:spcAft>
                <a:spcPts val="600"/>
              </a:spcAft>
            </a:pPr>
            <a:r>
              <a:rPr lang="en-US" sz="5400" cap="all" spc="2000" dirty="0" err="1" smtClean="0">
                <a:solidFill>
                  <a:srgbClr val="92D050"/>
                </a:solidFill>
                <a:latin typeface="Berlin Sans FB" panose="020E0602020502020306" pitchFamily="34" charset="0"/>
              </a:rPr>
              <a:t>BacK</a:t>
            </a:r>
            <a:r>
              <a:rPr lang="en-US" sz="5400" cap="all" spc="2000" dirty="0" smtClean="0">
                <a:solidFill>
                  <a:srgbClr val="92D050"/>
                </a:solidFill>
                <a:latin typeface="Berlin Sans FB" panose="020E0602020502020306" pitchFamily="34" charset="0"/>
              </a:rPr>
              <a:t> </a:t>
            </a:r>
            <a:r>
              <a:rPr lang="en-US" sz="5400" cap="all" spc="2000" dirty="0" smtClean="0">
                <a:solidFill>
                  <a:srgbClr val="FF66FF"/>
                </a:solidFill>
                <a:latin typeface="Berlin Sans FB" panose="020E0602020502020306" pitchFamily="34" charset="0"/>
              </a:rPr>
              <a:t>To </a:t>
            </a:r>
            <a:r>
              <a:rPr lang="en-US" sz="5400" cap="all" spc="2000" dirty="0" smtClean="0">
                <a:solidFill>
                  <a:srgbClr val="FFFF66"/>
                </a:solidFill>
                <a:latin typeface="Berlin Sans FB" panose="020E0602020502020306" pitchFamily="34" charset="0"/>
              </a:rPr>
              <a:t>The</a:t>
            </a:r>
            <a:r>
              <a:rPr lang="en-US" sz="5400" cap="all" spc="2000" dirty="0" smtClean="0">
                <a:solidFill>
                  <a:srgbClr val="990099"/>
                </a:solidFill>
                <a:latin typeface="Berlin Sans FB" panose="020E0602020502020306" pitchFamily="34" charset="0"/>
              </a:rPr>
              <a:t> </a:t>
            </a:r>
            <a:r>
              <a:rPr lang="en-US" sz="5400" cap="all" spc="2000" dirty="0" smtClean="0">
                <a:solidFill>
                  <a:srgbClr val="00FFFF"/>
                </a:solidFill>
                <a:latin typeface="Berlin Sans FB" panose="020E0602020502020306" pitchFamily="34" charset="0"/>
              </a:rPr>
              <a:t>Basics</a:t>
            </a:r>
            <a:endParaRPr lang="en-US" sz="5400" cap="all" spc="2000" dirty="0">
              <a:solidFill>
                <a:srgbClr val="00FFFF"/>
              </a:solidFill>
              <a:latin typeface="Berlin Sans FB" panose="020E0602020502020306" pitchFamily="34" charset="0"/>
            </a:endParaRPr>
          </a:p>
        </p:txBody>
      </p:sp>
    </p:spTree>
    <p:extLst>
      <p:ext uri="{BB962C8B-B14F-4D97-AF65-F5344CB8AC3E}">
        <p14:creationId xmlns:p14="http://schemas.microsoft.com/office/powerpoint/2010/main" val="1887906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268354"/>
            <a:ext cx="1947256" cy="205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Image result for ques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762000"/>
            <a:ext cx="4533900" cy="45339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12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52883"/>
            <a:ext cx="1752600" cy="184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782441" cy="13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82441" y="0"/>
            <a:ext cx="7361559" cy="1308050"/>
          </a:xfrm>
          <a:prstGeom prst="rect">
            <a:avLst/>
          </a:prstGeom>
          <a:solidFill>
            <a:srgbClr val="82C836"/>
          </a:solidFill>
        </p:spPr>
        <p:txBody>
          <a:bodyPr wrap="square" rtlCol="0">
            <a:spAutoFit/>
          </a:bodyPr>
          <a:lstStyle/>
          <a:p>
            <a:pPr algn="ctr"/>
            <a:r>
              <a:rPr lang="en-US" sz="7900" dirty="0" smtClean="0">
                <a:latin typeface="Berlin Sans FB" panose="020E0602020502020306" pitchFamily="34" charset="0"/>
              </a:rPr>
              <a:t>Customer Service</a:t>
            </a:r>
            <a:endParaRPr lang="en-US" sz="7900" dirty="0">
              <a:latin typeface="Berlin Sans FB" panose="020E0602020502020306" pitchFamily="34" charset="0"/>
            </a:endParaRPr>
          </a:p>
        </p:txBody>
      </p:sp>
      <p:pic>
        <p:nvPicPr>
          <p:cNvPr id="7"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857500" y="1518133"/>
            <a:ext cx="3276600" cy="557783"/>
          </a:xfrm>
          <a:prstGeom prst="rect">
            <a:avLst/>
          </a:prstGeom>
          <a:solidFill>
            <a:srgbClr val="007400"/>
          </a:solidFill>
          <a:ln>
            <a:noFill/>
          </a:ln>
          <a:effectLst/>
        </p:spPr>
      </p:pic>
      <p:sp>
        <p:nvSpPr>
          <p:cNvPr id="8" name="Rectangle 7"/>
          <p:cNvSpPr/>
          <p:nvPr/>
        </p:nvSpPr>
        <p:spPr>
          <a:xfrm>
            <a:off x="609600" y="2178654"/>
            <a:ext cx="7924800" cy="4339650"/>
          </a:xfrm>
          <a:prstGeom prst="rect">
            <a:avLst/>
          </a:prstGeom>
          <a:noFill/>
        </p:spPr>
        <p:txBody>
          <a:bodyPr wrap="square" lIns="91440" tIns="45720" rIns="91440" bIns="45720">
            <a:spAutoFit/>
          </a:bodyPr>
          <a:lstStyle/>
          <a:p>
            <a:r>
              <a:rPr lang="en-US" sz="4400" b="1" cap="none" spc="0" dirty="0" smtClean="0">
                <a:ln w="19050">
                  <a:solidFill>
                    <a:schemeClr val="tx2">
                      <a:tint val="1000"/>
                    </a:schemeClr>
                  </a:solidFill>
                  <a:prstDash val="solid"/>
                </a:ln>
                <a:solidFill>
                  <a:srgbClr val="A40000"/>
                </a:solidFill>
                <a:effectLst>
                  <a:outerShdw blurRad="38100" dist="38100" dir="2700000" algn="tl">
                    <a:srgbClr val="000000">
                      <a:alpha val="43137"/>
                    </a:srgbClr>
                  </a:outerShdw>
                </a:effectLst>
                <a:latin typeface="Berlin Sans FB" panose="020E0602020502020306" pitchFamily="34" charset="0"/>
              </a:rPr>
              <a:t>Who is the customer?</a:t>
            </a:r>
          </a:p>
          <a:p>
            <a:endParaRPr lang="en-US" sz="2000" b="1" dirty="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endParaRPr>
          </a:p>
          <a:p>
            <a:pPr marL="685800" indent="-685800">
              <a:buFont typeface="Arial" panose="020B0604020202020204" pitchFamily="34" charset="0"/>
              <a:buChar char="•"/>
            </a:pP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Students</a:t>
            </a:r>
          </a:p>
          <a:p>
            <a:pPr marL="685800" indent="-685800">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Visitors </a:t>
            </a:r>
            <a:r>
              <a:rPr lang="en-US" sz="24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(of all ages and purposes for visiting)</a:t>
            </a:r>
            <a:endParaRPr lang="en-US" sz="24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endParaRPr>
          </a:p>
          <a:p>
            <a:pPr marL="685800" indent="-685800">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Staff</a:t>
            </a:r>
          </a:p>
          <a:p>
            <a:pPr marL="685800" indent="-685800">
              <a:buFont typeface="Arial" panose="020B0604020202020204" pitchFamily="34" charset="0"/>
              <a:buChar char="•"/>
            </a:pP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Faculty</a:t>
            </a:r>
          </a:p>
          <a:p>
            <a:pPr marL="685800" indent="-685800">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Not only external but internal</a:t>
            </a:r>
            <a:endPar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endParaRPr>
          </a:p>
          <a:p>
            <a:endParaRPr lang="en-US" sz="2000" b="1" dirty="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endParaRPr>
          </a:p>
          <a:p>
            <a:r>
              <a:rPr lang="en-US" sz="3200" b="1" i="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Is the customer always “right?”</a:t>
            </a:r>
            <a:endParaRPr lang="en-US" sz="3200" b="1" i="1" cap="none" spc="0" dirty="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540610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52883"/>
            <a:ext cx="1752600" cy="184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782441" cy="13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82441" y="0"/>
            <a:ext cx="7361559" cy="1107996"/>
          </a:xfrm>
          <a:prstGeom prst="rect">
            <a:avLst/>
          </a:prstGeom>
          <a:solidFill>
            <a:srgbClr val="82C836"/>
          </a:solidFill>
        </p:spPr>
        <p:txBody>
          <a:bodyPr wrap="square" rtlCol="0">
            <a:spAutoFit/>
          </a:bodyPr>
          <a:lstStyle/>
          <a:p>
            <a:pPr algn="ctr"/>
            <a:r>
              <a:rPr lang="en-US" sz="6600" dirty="0" smtClean="0">
                <a:latin typeface="Berlin Sans FB" panose="020E0602020502020306" pitchFamily="34" charset="0"/>
              </a:rPr>
              <a:t>The First Impression</a:t>
            </a:r>
            <a:endParaRPr lang="en-US" sz="6600" dirty="0">
              <a:latin typeface="Berlin Sans FB" panose="020E0602020502020306" pitchFamily="34" charset="0"/>
            </a:endParaRPr>
          </a:p>
        </p:txBody>
      </p:sp>
      <p:pic>
        <p:nvPicPr>
          <p:cNvPr id="7"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895600" y="1380006"/>
            <a:ext cx="3276600" cy="557783"/>
          </a:xfrm>
          <a:prstGeom prst="rect">
            <a:avLst/>
          </a:prstGeom>
          <a:solidFill>
            <a:srgbClr val="007400"/>
          </a:solidFill>
          <a:ln>
            <a:noFill/>
          </a:ln>
          <a:effectLst/>
        </p:spPr>
      </p:pic>
      <p:sp>
        <p:nvSpPr>
          <p:cNvPr id="8" name="Rectangle 7"/>
          <p:cNvSpPr/>
          <p:nvPr/>
        </p:nvSpPr>
        <p:spPr>
          <a:xfrm>
            <a:off x="880710" y="2435688"/>
            <a:ext cx="7729890" cy="3354765"/>
          </a:xfrm>
          <a:prstGeom prst="rect">
            <a:avLst/>
          </a:prstGeom>
          <a:noFill/>
        </p:spPr>
        <p:txBody>
          <a:bodyPr wrap="square" lIns="91440" tIns="45720" rIns="91440" bIns="45720">
            <a:spAutoFit/>
          </a:bodyPr>
          <a:lstStyle/>
          <a:p>
            <a:pPr marL="461963" indent="-461963">
              <a:spcBef>
                <a:spcPts val="300"/>
              </a:spcBef>
              <a:spcAft>
                <a:spcPts val="300"/>
              </a:spcAft>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Hello, how may I help You? </a:t>
            </a:r>
          </a:p>
          <a:p>
            <a:pPr marL="461963" indent="-461963">
              <a:spcBef>
                <a:spcPts val="300"/>
              </a:spcBef>
              <a:spcAft>
                <a:spcPts val="300"/>
              </a:spcAft>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Meaningful Involvement</a:t>
            </a:r>
          </a:p>
          <a:p>
            <a:pPr marL="461963" indent="-461963">
              <a:spcBef>
                <a:spcPts val="300"/>
              </a:spcBef>
              <a:spcAft>
                <a:spcPts val="300"/>
              </a:spcAft>
              <a:buFont typeface="Arial" panose="020B0604020202020204" pitchFamily="34" charset="0"/>
              <a:buChar char="•"/>
            </a:pP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Clear Goals</a:t>
            </a:r>
          </a:p>
          <a:p>
            <a:pPr marL="461963" indent="-461963">
              <a:spcBef>
                <a:spcPts val="300"/>
              </a:spcBef>
              <a:spcAft>
                <a:spcPts val="300"/>
              </a:spcAft>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A sense of urgency to attend to the customer</a:t>
            </a:r>
          </a:p>
          <a:p>
            <a:pPr marL="461963" indent="-461963">
              <a:spcBef>
                <a:spcPts val="300"/>
              </a:spcBef>
              <a:spcAft>
                <a:spcPts val="300"/>
              </a:spcAft>
              <a:buFont typeface="Arial" panose="020B0604020202020204" pitchFamily="34" charset="0"/>
              <a:buChar char="•"/>
            </a:pP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Confidentiality</a:t>
            </a:r>
            <a:endParaRPr lang="en-US" sz="3200" b="1" i="1" cap="none" spc="0" dirty="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497820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782441" cy="13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82441" y="0"/>
            <a:ext cx="7361559" cy="1323439"/>
          </a:xfrm>
          <a:prstGeom prst="rect">
            <a:avLst/>
          </a:prstGeom>
          <a:solidFill>
            <a:srgbClr val="82C836"/>
          </a:solidFill>
        </p:spPr>
        <p:txBody>
          <a:bodyPr wrap="square" rtlCol="0">
            <a:spAutoFit/>
          </a:bodyPr>
          <a:lstStyle/>
          <a:p>
            <a:pPr algn="ctr"/>
            <a:r>
              <a:rPr lang="en-US" sz="8000" dirty="0" smtClean="0">
                <a:latin typeface="Berlin Sans FB" panose="020E0602020502020306" pitchFamily="34" charset="0"/>
              </a:rPr>
              <a:t>Ethic of Care</a:t>
            </a:r>
            <a:endParaRPr lang="en-US" sz="8000" dirty="0">
              <a:latin typeface="Berlin Sans FB" panose="020E0602020502020306"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133600"/>
            <a:ext cx="3200400" cy="404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4652883"/>
            <a:ext cx="1752600" cy="184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953000" y="2140974"/>
            <a:ext cx="3276600" cy="557783"/>
          </a:xfrm>
          <a:prstGeom prst="rect">
            <a:avLst/>
          </a:prstGeom>
          <a:solidFill>
            <a:srgbClr val="007400"/>
          </a:solidFill>
          <a:ln>
            <a:noFill/>
          </a:ln>
          <a:effectLst/>
        </p:spPr>
      </p:pic>
    </p:spTree>
    <p:extLst>
      <p:ext uri="{BB962C8B-B14F-4D97-AF65-F5344CB8AC3E}">
        <p14:creationId xmlns:p14="http://schemas.microsoft.com/office/powerpoint/2010/main" val="3113844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782441" cy="13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82441" y="0"/>
            <a:ext cx="7361559" cy="1323439"/>
          </a:xfrm>
          <a:prstGeom prst="rect">
            <a:avLst/>
          </a:prstGeom>
          <a:solidFill>
            <a:srgbClr val="82C836"/>
          </a:solidFill>
        </p:spPr>
        <p:txBody>
          <a:bodyPr wrap="square" rtlCol="0">
            <a:spAutoFit/>
          </a:bodyPr>
          <a:lstStyle/>
          <a:p>
            <a:pPr algn="ctr"/>
            <a:r>
              <a:rPr lang="en-US" sz="8000" dirty="0" smtClean="0">
                <a:latin typeface="Berlin Sans FB" panose="020E0602020502020306" pitchFamily="34" charset="0"/>
              </a:rPr>
              <a:t>Expectations</a:t>
            </a:r>
            <a:endParaRPr lang="en-US" sz="8000" dirty="0">
              <a:latin typeface="Berlin Sans FB" panose="020E0602020502020306" pitchFamily="34" charset="0"/>
            </a:endParaRPr>
          </a:p>
        </p:txBody>
      </p:sp>
      <p:sp>
        <p:nvSpPr>
          <p:cNvPr id="3" name="Rectangle 2"/>
          <p:cNvSpPr/>
          <p:nvPr/>
        </p:nvSpPr>
        <p:spPr>
          <a:xfrm>
            <a:off x="685800" y="2554297"/>
            <a:ext cx="7924800" cy="1446550"/>
          </a:xfrm>
          <a:prstGeom prst="rect">
            <a:avLst/>
          </a:prstGeom>
          <a:noFill/>
        </p:spPr>
        <p:txBody>
          <a:bodyPr wrap="square" lIns="91440" tIns="45720" rIns="91440" bIns="45720">
            <a:spAutoFit/>
          </a:bodyPr>
          <a:lstStyle/>
          <a:p>
            <a:pPr algn="ctr"/>
            <a:r>
              <a:rPr lang="en-US" sz="88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latin typeface="Berlin Sans FB" panose="020E0602020502020306" pitchFamily="34" charset="0"/>
              </a:rPr>
              <a:t>“Frogs First”</a:t>
            </a:r>
            <a:endParaRPr lang="en-US" sz="8800" b="1" cap="none" spc="0" dirty="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latin typeface="Berlin Sans FB" panose="020E0602020502020306" pitchFamily="34" charset="0"/>
            </a:endParaRPr>
          </a:p>
        </p:txBody>
      </p:sp>
      <p:sp>
        <p:nvSpPr>
          <p:cNvPr id="7" name="TextBox 6"/>
          <p:cNvSpPr txBox="1"/>
          <p:nvPr/>
        </p:nvSpPr>
        <p:spPr>
          <a:xfrm>
            <a:off x="685800" y="5116046"/>
            <a:ext cx="5964821" cy="923330"/>
          </a:xfrm>
          <a:prstGeom prst="rect">
            <a:avLst/>
          </a:prstGeom>
          <a:noFill/>
        </p:spPr>
        <p:txBody>
          <a:bodyPr wrap="square" rtlCol="0">
            <a:spAutoFit/>
          </a:bodyPr>
          <a:lstStyle/>
          <a:p>
            <a:r>
              <a:rPr lang="en-US" i="1" dirty="0" smtClean="0">
                <a:solidFill>
                  <a:srgbClr val="008000"/>
                </a:solidFill>
                <a:latin typeface="Palatino Linotype" panose="02040502050505030304" pitchFamily="18" charset="0"/>
              </a:rPr>
              <a:t>“If the worst thing you have to do all day is eat a frog, then the best thing you can do is eat it first thing in the morning.”</a:t>
            </a:r>
          </a:p>
          <a:p>
            <a:pPr algn="ctr"/>
            <a:r>
              <a:rPr lang="en-US" i="1" dirty="0" smtClean="0">
                <a:solidFill>
                  <a:srgbClr val="008000"/>
                </a:solidFill>
                <a:latin typeface="Palatino Linotype" panose="02040502050505030304" pitchFamily="18" charset="0"/>
              </a:rPr>
              <a:t>-Mark Twain</a:t>
            </a:r>
          </a:p>
        </p:txBody>
      </p:sp>
      <p:sp>
        <p:nvSpPr>
          <p:cNvPr id="8" name="Rectangle 7"/>
          <p:cNvSpPr/>
          <p:nvPr/>
        </p:nvSpPr>
        <p:spPr>
          <a:xfrm>
            <a:off x="2209800" y="4000847"/>
            <a:ext cx="5144818" cy="369332"/>
          </a:xfrm>
          <a:prstGeom prst="rect">
            <a:avLst/>
          </a:prstGeom>
        </p:spPr>
        <p:txBody>
          <a:bodyPr wrap="square">
            <a:spAutoFit/>
          </a:bodyPr>
          <a:lstStyle/>
          <a:p>
            <a:r>
              <a:rPr lang="en-US" dirty="0">
                <a:solidFill>
                  <a:schemeClr val="accent2">
                    <a:lumMod val="75000"/>
                  </a:schemeClr>
                </a:solidFill>
                <a:latin typeface="Berlin Sans FB" panose="020E0602020502020306" pitchFamily="34" charset="0"/>
              </a:rPr>
              <a:t>http://</a:t>
            </a:r>
            <a:r>
              <a:rPr lang="en-US" dirty="0" smtClean="0">
                <a:solidFill>
                  <a:schemeClr val="accent2">
                    <a:lumMod val="75000"/>
                  </a:schemeClr>
                </a:solidFill>
                <a:latin typeface="Berlin Sans FB" panose="020E0602020502020306" pitchFamily="34" charset="0"/>
              </a:rPr>
              <a:t>www.youtube.com/watch?v=0W7GB5Fh2XM </a:t>
            </a:r>
            <a:endParaRPr lang="en-US" dirty="0">
              <a:solidFill>
                <a:schemeClr val="accent2">
                  <a:lumMod val="75000"/>
                </a:schemeClr>
              </a:solidFill>
              <a:latin typeface="Berlin Sans FB" panose="020E0602020502020306" pitchFamily="34"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652883"/>
            <a:ext cx="1752600" cy="184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895600" y="1713837"/>
            <a:ext cx="3276600" cy="557783"/>
          </a:xfrm>
          <a:prstGeom prst="rect">
            <a:avLst/>
          </a:prstGeom>
          <a:solidFill>
            <a:srgbClr val="007400"/>
          </a:solidFill>
          <a:ln>
            <a:noFill/>
          </a:ln>
          <a:effectLst/>
        </p:spPr>
      </p:pic>
    </p:spTree>
    <p:extLst>
      <p:ext uri="{BB962C8B-B14F-4D97-AF65-F5344CB8AC3E}">
        <p14:creationId xmlns:p14="http://schemas.microsoft.com/office/powerpoint/2010/main" val="2710549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782441" cy="13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82441" y="0"/>
            <a:ext cx="7361559" cy="1323439"/>
          </a:xfrm>
          <a:prstGeom prst="rect">
            <a:avLst/>
          </a:prstGeom>
          <a:solidFill>
            <a:srgbClr val="82C836"/>
          </a:solidFill>
        </p:spPr>
        <p:txBody>
          <a:bodyPr wrap="square" rtlCol="0">
            <a:spAutoFit/>
          </a:bodyPr>
          <a:lstStyle/>
          <a:p>
            <a:pPr algn="ctr"/>
            <a:r>
              <a:rPr lang="en-US" sz="8000" dirty="0" smtClean="0">
                <a:latin typeface="Berlin Sans FB" panose="020E0602020502020306" pitchFamily="34" charset="0"/>
              </a:rPr>
              <a:t>Expectations</a:t>
            </a:r>
            <a:endParaRPr lang="en-US" sz="8000" dirty="0">
              <a:latin typeface="Berlin Sans FB" panose="020E0602020502020306" pitchFamily="34"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652883"/>
            <a:ext cx="1752600" cy="184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2191542"/>
            <a:ext cx="8458200" cy="4031873"/>
          </a:xfrm>
          <a:prstGeom prst="rect">
            <a:avLst/>
          </a:prstGeom>
          <a:noFill/>
        </p:spPr>
        <p:txBody>
          <a:bodyPr wrap="square" lIns="91440" tIns="45720" rIns="91440" bIns="45720">
            <a:spAutoFit/>
          </a:bodyPr>
          <a:lstStyle/>
          <a:p>
            <a:pPr marL="511175" indent="-511175">
              <a:buFont typeface="Arial" panose="020B0604020202020204" pitchFamily="34" charset="0"/>
              <a:buChar char="•"/>
            </a:pP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What does the customer expect?</a:t>
            </a:r>
          </a:p>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What is everyone’s role to Customer Service?</a:t>
            </a:r>
          </a:p>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Performance and Excellent Customer Service go hand in hand.</a:t>
            </a:r>
          </a:p>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Change direction and focus on quicker, better and efficient quality customer service</a:t>
            </a:r>
          </a:p>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Degree of excellent, customer service has a long term impact.</a:t>
            </a:r>
            <a:endParaRPr lang="en-US" sz="3200" b="1" cap="none" spc="0" dirty="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endParaRPr>
          </a:p>
        </p:txBody>
      </p:sp>
      <p:pic>
        <p:nvPicPr>
          <p:cNvPr id="8"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352800" y="1524000"/>
            <a:ext cx="2743200" cy="466981"/>
          </a:xfrm>
          <a:prstGeom prst="rect">
            <a:avLst/>
          </a:prstGeom>
          <a:solidFill>
            <a:srgbClr val="007400"/>
          </a:solidFill>
          <a:ln>
            <a:noFill/>
          </a:ln>
          <a:effectLst/>
        </p:spPr>
      </p:pic>
    </p:spTree>
    <p:extLst>
      <p:ext uri="{BB962C8B-B14F-4D97-AF65-F5344CB8AC3E}">
        <p14:creationId xmlns:p14="http://schemas.microsoft.com/office/powerpoint/2010/main" val="3924587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782441" cy="13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82441" y="0"/>
            <a:ext cx="7361559" cy="1323439"/>
          </a:xfrm>
          <a:prstGeom prst="rect">
            <a:avLst/>
          </a:prstGeom>
          <a:solidFill>
            <a:srgbClr val="82C836"/>
          </a:solidFill>
        </p:spPr>
        <p:txBody>
          <a:bodyPr wrap="square" rtlCol="0">
            <a:spAutoFit/>
          </a:bodyPr>
          <a:lstStyle/>
          <a:p>
            <a:pPr algn="ctr"/>
            <a:r>
              <a:rPr lang="en-US" sz="8000" dirty="0" smtClean="0">
                <a:latin typeface="Berlin Sans FB" panose="020E0602020502020306" pitchFamily="34" charset="0"/>
              </a:rPr>
              <a:t>Expectations</a:t>
            </a:r>
            <a:endParaRPr lang="en-US" sz="8000" dirty="0">
              <a:latin typeface="Berlin Sans FB" panose="020E0602020502020306" pitchFamily="34" charset="0"/>
            </a:endParaRPr>
          </a:p>
        </p:txBody>
      </p:sp>
      <p:sp>
        <p:nvSpPr>
          <p:cNvPr id="3" name="Rectangle 2"/>
          <p:cNvSpPr/>
          <p:nvPr/>
        </p:nvSpPr>
        <p:spPr>
          <a:xfrm>
            <a:off x="533400" y="2286000"/>
            <a:ext cx="7924800" cy="3785652"/>
          </a:xfrm>
          <a:prstGeom prst="rect">
            <a:avLst/>
          </a:prstGeom>
          <a:noFill/>
        </p:spPr>
        <p:txBody>
          <a:bodyPr wrap="square" lIns="91440" tIns="45720" rIns="91440" bIns="45720">
            <a:spAutoFit/>
          </a:bodyPr>
          <a:lstStyle/>
          <a:p>
            <a:pPr marL="511175" indent="-511175">
              <a:buFont typeface="Arial" panose="020B0604020202020204" pitchFamily="34" charset="0"/>
              <a:buChar char="•"/>
            </a:pP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Support One </a:t>
            </a: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A</a:t>
            </a: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nother – </a:t>
            </a:r>
            <a:r>
              <a:rPr lang="en-US" sz="24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a broken team provides poor service</a:t>
            </a:r>
          </a:p>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Be a Role </a:t>
            </a:r>
            <a:r>
              <a:rPr lang="en-US" sz="3200" b="1" dirty="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M</a:t>
            </a: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odel – </a:t>
            </a:r>
            <a:r>
              <a:rPr lang="en-US" sz="24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your actions give others permission to act in the same manner</a:t>
            </a:r>
          </a:p>
          <a:p>
            <a:pPr marL="511175" indent="-511175">
              <a:buFont typeface="Arial" panose="020B0604020202020204" pitchFamily="34" charset="0"/>
              <a:buChar char="•"/>
            </a:pP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Positive Attitude – </a:t>
            </a:r>
            <a:r>
              <a:rPr lang="en-US" sz="24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your</a:t>
            </a: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 </a:t>
            </a:r>
            <a:r>
              <a:rPr lang="en-US" sz="24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behavior should not affect others performance</a:t>
            </a:r>
          </a:p>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Pitch in – </a:t>
            </a:r>
            <a:r>
              <a:rPr lang="en-US" sz="24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if others need help…help!</a:t>
            </a:r>
          </a:p>
          <a:p>
            <a:pPr marL="511175" indent="-511175">
              <a:buFont typeface="Arial" panose="020B0604020202020204" pitchFamily="34" charset="0"/>
              <a:buChar char="•"/>
            </a:pP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Work Hard / Play Hard</a:t>
            </a:r>
            <a:endParaRPr lang="en-US" sz="3200" b="1" cap="none" spc="0" dirty="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652883"/>
            <a:ext cx="1752600" cy="184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124200" y="1621622"/>
            <a:ext cx="2743200" cy="466981"/>
          </a:xfrm>
          <a:prstGeom prst="rect">
            <a:avLst/>
          </a:prstGeom>
          <a:solidFill>
            <a:srgbClr val="007400"/>
          </a:solidFill>
          <a:ln>
            <a:noFill/>
          </a:ln>
          <a:effectLst/>
        </p:spPr>
      </p:pic>
    </p:spTree>
    <p:extLst>
      <p:ext uri="{BB962C8B-B14F-4D97-AF65-F5344CB8AC3E}">
        <p14:creationId xmlns:p14="http://schemas.microsoft.com/office/powerpoint/2010/main" val="2598196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52883"/>
            <a:ext cx="1752600" cy="184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782441" cy="13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82441" y="0"/>
            <a:ext cx="7361559" cy="1323439"/>
          </a:xfrm>
          <a:prstGeom prst="rect">
            <a:avLst/>
          </a:prstGeom>
          <a:solidFill>
            <a:srgbClr val="82C836"/>
          </a:solidFill>
        </p:spPr>
        <p:txBody>
          <a:bodyPr wrap="square" rtlCol="0">
            <a:spAutoFit/>
          </a:bodyPr>
          <a:lstStyle/>
          <a:p>
            <a:pPr algn="ctr"/>
            <a:r>
              <a:rPr lang="en-US" sz="8000" dirty="0" smtClean="0">
                <a:latin typeface="Berlin Sans FB" panose="020E0602020502020306" pitchFamily="34" charset="0"/>
              </a:rPr>
              <a:t>Expectations</a:t>
            </a:r>
            <a:endParaRPr lang="en-US" sz="8000" dirty="0">
              <a:latin typeface="Berlin Sans FB" panose="020E0602020502020306" pitchFamily="34" charset="0"/>
            </a:endParaRPr>
          </a:p>
        </p:txBody>
      </p:sp>
      <p:sp>
        <p:nvSpPr>
          <p:cNvPr id="3" name="Rectangle 2"/>
          <p:cNvSpPr/>
          <p:nvPr/>
        </p:nvSpPr>
        <p:spPr>
          <a:xfrm>
            <a:off x="457200" y="1941314"/>
            <a:ext cx="8305800" cy="4401205"/>
          </a:xfrm>
          <a:prstGeom prst="rect">
            <a:avLst/>
          </a:prstGeom>
          <a:noFill/>
        </p:spPr>
        <p:txBody>
          <a:bodyPr wrap="square" lIns="91440" tIns="45720" rIns="91440" bIns="45720">
            <a:spAutoFit/>
          </a:bodyPr>
          <a:lstStyle/>
          <a:p>
            <a:pPr marL="511175" indent="-511175">
              <a:buFont typeface="Arial" panose="020B0604020202020204" pitchFamily="34" charset="0"/>
              <a:buChar char="•"/>
            </a:pP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Help others learn what you do – </a:t>
            </a:r>
            <a:r>
              <a:rPr lang="en-US" sz="24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your job (and you) are important</a:t>
            </a:r>
          </a:p>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Be a Generalist – </a:t>
            </a:r>
            <a:r>
              <a:rPr lang="en-US" sz="24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know all that you can about campus and be able to refer when you are not able to help</a:t>
            </a:r>
          </a:p>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Support the UW Parkside Mission and Vision Statements</a:t>
            </a:r>
          </a:p>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Be </a:t>
            </a:r>
            <a:r>
              <a:rPr lang="en-US" sz="3200" b="1" dirty="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Productive – </a:t>
            </a:r>
            <a:r>
              <a:rPr lang="en-US" sz="2400" b="1" dirty="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there is always something to do.  Customers recognize unproductive behavior and develop a negative impression</a:t>
            </a:r>
          </a:p>
          <a:p>
            <a:pPr marL="685800" indent="-685800">
              <a:buFont typeface="Arial" panose="020B0604020202020204" pitchFamily="34" charset="0"/>
              <a:buChar char="•"/>
            </a:pPr>
            <a:endParaRPr lang="en-US" sz="24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endParaRPr>
          </a:p>
        </p:txBody>
      </p:sp>
      <p:pic>
        <p:nvPicPr>
          <p:cNvPr id="8"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352800" y="1515543"/>
            <a:ext cx="2362200" cy="402123"/>
          </a:xfrm>
          <a:prstGeom prst="rect">
            <a:avLst/>
          </a:prstGeom>
          <a:solidFill>
            <a:srgbClr val="007400"/>
          </a:solidFill>
          <a:ln>
            <a:noFill/>
          </a:ln>
          <a:effectLst/>
        </p:spPr>
      </p:pic>
    </p:spTree>
    <p:extLst>
      <p:ext uri="{BB962C8B-B14F-4D97-AF65-F5344CB8AC3E}">
        <p14:creationId xmlns:p14="http://schemas.microsoft.com/office/powerpoint/2010/main" val="1748494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52883"/>
            <a:ext cx="1752600" cy="184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782441" cy="13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82441" y="0"/>
            <a:ext cx="7361559" cy="1323439"/>
          </a:xfrm>
          <a:prstGeom prst="rect">
            <a:avLst/>
          </a:prstGeom>
          <a:solidFill>
            <a:srgbClr val="82C836"/>
          </a:solidFill>
        </p:spPr>
        <p:txBody>
          <a:bodyPr wrap="square" rtlCol="0">
            <a:spAutoFit/>
          </a:bodyPr>
          <a:lstStyle/>
          <a:p>
            <a:pPr algn="ctr"/>
            <a:r>
              <a:rPr lang="en-US" sz="8000" dirty="0" smtClean="0">
                <a:latin typeface="Berlin Sans FB" panose="020E0602020502020306" pitchFamily="34" charset="0"/>
              </a:rPr>
              <a:t>Expectations</a:t>
            </a:r>
            <a:endParaRPr lang="en-US" sz="8000" dirty="0">
              <a:latin typeface="Berlin Sans FB" panose="020E0602020502020306" pitchFamily="34" charset="0"/>
            </a:endParaRPr>
          </a:p>
        </p:txBody>
      </p:sp>
      <p:sp>
        <p:nvSpPr>
          <p:cNvPr id="3" name="Rectangle 2"/>
          <p:cNvSpPr/>
          <p:nvPr/>
        </p:nvSpPr>
        <p:spPr>
          <a:xfrm>
            <a:off x="457200" y="2133600"/>
            <a:ext cx="8153400" cy="4031873"/>
          </a:xfrm>
          <a:prstGeom prst="rect">
            <a:avLst/>
          </a:prstGeom>
          <a:noFill/>
        </p:spPr>
        <p:txBody>
          <a:bodyPr wrap="square" lIns="91440" tIns="45720" rIns="91440" bIns="45720">
            <a:spAutoFit/>
          </a:bodyPr>
          <a:lstStyle/>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Decision Making – </a:t>
            </a:r>
            <a:r>
              <a:rPr lang="en-US" sz="24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be positive about decisions made out of your control – it affects customers view</a:t>
            </a:r>
          </a:p>
          <a:p>
            <a:pPr marL="511175" indent="-511175">
              <a:buFont typeface="Arial" panose="020B0604020202020204" pitchFamily="34" charset="0"/>
              <a:buChar char="•"/>
            </a:pP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Know the facts – </a:t>
            </a:r>
            <a:r>
              <a:rPr lang="en-US" sz="24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do not guess – it destroys credibility. </a:t>
            </a:r>
          </a:p>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Know Your Audience </a:t>
            </a:r>
            <a:r>
              <a:rPr lang="en-US" sz="24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 Address the customer professionally and accordingly.</a:t>
            </a:r>
          </a:p>
          <a:p>
            <a:pPr marL="511175" indent="-511175">
              <a:buFont typeface="Arial" panose="020B0604020202020204" pitchFamily="34" charset="0"/>
              <a:buChar char="•"/>
            </a:pPr>
            <a:r>
              <a:rPr lang="en-US" sz="32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24 hours turnaround time or less </a:t>
            </a:r>
            <a:r>
              <a:rPr lang="en-US" sz="24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 </a:t>
            </a:r>
            <a:r>
              <a:rPr lang="en-US" sz="2400" b="1" dirty="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Address </a:t>
            </a:r>
            <a:r>
              <a:rPr lang="en-US" sz="2400" b="1"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by phone, email, </a:t>
            </a:r>
            <a:r>
              <a:rPr lang="en-US" sz="2400" b="1" dirty="0" err="1"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etc</a:t>
            </a:r>
            <a:endParaRPr lang="en-US" sz="24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endParaRPr>
          </a:p>
          <a:p>
            <a:pPr marL="511175" indent="-511175">
              <a:buFont typeface="Arial" panose="020B0604020202020204" pitchFamily="34" charset="0"/>
              <a:buChar char="•"/>
            </a:pPr>
            <a:r>
              <a:rPr lang="en-US" sz="3200" b="1" cap="none" spc="0" dirty="0" smtClean="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rPr>
              <a:t>ULTIMATELY - We are here for the Students!</a:t>
            </a:r>
            <a:endParaRPr lang="en-US" sz="3200" b="1" cap="none" spc="0" dirty="0">
              <a:ln w="19050">
                <a:solidFill>
                  <a:schemeClr val="tx2">
                    <a:tint val="1000"/>
                  </a:schemeClr>
                </a:solidFill>
                <a:prstDash val="solid"/>
              </a:ln>
              <a:solidFill>
                <a:srgbClr val="A40000"/>
              </a:solidFill>
              <a:effectLst>
                <a:outerShdw blurRad="50000" dist="50800" dir="7500000" algn="tl">
                  <a:srgbClr val="000000">
                    <a:shade val="5000"/>
                    <a:alpha val="35000"/>
                  </a:srgbClr>
                </a:outerShdw>
              </a:effectLst>
            </a:endParaRPr>
          </a:p>
        </p:txBody>
      </p:sp>
      <p:pic>
        <p:nvPicPr>
          <p:cNvPr id="8"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429000" y="1447800"/>
            <a:ext cx="2628900" cy="447524"/>
          </a:xfrm>
          <a:prstGeom prst="rect">
            <a:avLst/>
          </a:prstGeom>
          <a:solidFill>
            <a:srgbClr val="007400"/>
          </a:solidFill>
          <a:ln>
            <a:noFill/>
          </a:ln>
          <a:effectLst/>
        </p:spPr>
      </p:pic>
    </p:spTree>
    <p:extLst>
      <p:ext uri="{BB962C8B-B14F-4D97-AF65-F5344CB8AC3E}">
        <p14:creationId xmlns:p14="http://schemas.microsoft.com/office/powerpoint/2010/main" val="2415596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889</Words>
  <Application>Microsoft Office PowerPoint</Application>
  <PresentationFormat>On-screen Show (4:3)</PresentationFormat>
  <Paragraphs>126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Berlin Sans FB</vt:lpstr>
      <vt:lpstr>Calibri</vt:lpstr>
      <vt:lpstr>Comic Sans MS</vt:lpstr>
      <vt:lpstr>Lucida Sans</vt:lpstr>
      <vt:lpstr>Palatino Linotype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UW-Whitewater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Moldenhauer, Troy</dc:creator>
  <cp:lastModifiedBy>Jarapko, Jill E</cp:lastModifiedBy>
  <cp:revision>102</cp:revision>
  <cp:lastPrinted>2018-03-05T18:20:54Z</cp:lastPrinted>
  <dcterms:created xsi:type="dcterms:W3CDTF">2014-06-13T03:48:40Z</dcterms:created>
  <dcterms:modified xsi:type="dcterms:W3CDTF">2018-03-15T16:10:07Z</dcterms:modified>
</cp:coreProperties>
</file>