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2"/>
  </p:sldMasterIdLst>
  <p:notesMasterIdLst>
    <p:notesMasterId r:id="rId42"/>
  </p:notesMasterIdLst>
  <p:handoutMasterIdLst>
    <p:handoutMasterId r:id="rId43"/>
  </p:handoutMasterIdLst>
  <p:sldIdLst>
    <p:sldId id="280" r:id="rId3"/>
    <p:sldId id="381" r:id="rId4"/>
    <p:sldId id="382" r:id="rId5"/>
    <p:sldId id="297" r:id="rId6"/>
    <p:sldId id="298" r:id="rId7"/>
    <p:sldId id="383" r:id="rId8"/>
    <p:sldId id="264" r:id="rId9"/>
    <p:sldId id="284" r:id="rId10"/>
    <p:sldId id="285" r:id="rId11"/>
    <p:sldId id="375" r:id="rId12"/>
    <p:sldId id="379" r:id="rId13"/>
    <p:sldId id="281" r:id="rId14"/>
    <p:sldId id="369" r:id="rId15"/>
    <p:sldId id="373" r:id="rId16"/>
    <p:sldId id="372" r:id="rId17"/>
    <p:sldId id="368" r:id="rId18"/>
    <p:sldId id="355" r:id="rId19"/>
    <p:sldId id="357" r:id="rId20"/>
    <p:sldId id="358" r:id="rId21"/>
    <p:sldId id="360" r:id="rId22"/>
    <p:sldId id="361" r:id="rId23"/>
    <p:sldId id="363" r:id="rId24"/>
    <p:sldId id="364" r:id="rId25"/>
    <p:sldId id="344" r:id="rId26"/>
    <p:sldId id="348" r:id="rId27"/>
    <p:sldId id="349" r:id="rId28"/>
    <p:sldId id="351" r:id="rId29"/>
    <p:sldId id="352" r:id="rId30"/>
    <p:sldId id="376" r:id="rId31"/>
    <p:sldId id="323" r:id="rId32"/>
    <p:sldId id="327" r:id="rId33"/>
    <p:sldId id="336" r:id="rId34"/>
    <p:sldId id="329" r:id="rId35"/>
    <p:sldId id="328" r:id="rId36"/>
    <p:sldId id="330" r:id="rId37"/>
    <p:sldId id="332" r:id="rId38"/>
    <p:sldId id="335" r:id="rId39"/>
    <p:sldId id="380" r:id="rId40"/>
    <p:sldId id="279" r:id="rId41"/>
  </p:sldIdLst>
  <p:sldSz cx="9144000" cy="6858000" type="screen4x3"/>
  <p:notesSz cx="7008813" cy="9294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E0000"/>
    <a:srgbClr val="996633"/>
    <a:srgbClr val="990000"/>
    <a:srgbClr val="D8670A"/>
    <a:srgbClr val="009900"/>
    <a:srgbClr val="E60000"/>
    <a:srgbClr val="F5801F"/>
    <a:srgbClr val="7DFF7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54" autoAdjust="0"/>
    <p:restoredTop sz="84123" autoAdjust="0"/>
  </p:normalViewPr>
  <p:slideViewPr>
    <p:cSldViewPr>
      <p:cViewPr varScale="1">
        <p:scale>
          <a:sx n="91" d="100"/>
          <a:sy n="91" d="100"/>
        </p:scale>
        <p:origin x="414"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28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EF591-DFD5-4370-A64B-5B7FE4812222}" type="doc">
      <dgm:prSet loTypeId="urn:microsoft.com/office/officeart/2005/8/layout/radial1" loCatId="relationship" qsTypeId="urn:microsoft.com/office/officeart/2005/8/quickstyle/simple1" qsCatId="simple" csTypeId="urn:microsoft.com/office/officeart/2005/8/colors/accent1_2" csCatId="accent1" phldr="1"/>
      <dgm:spPr/>
    </dgm:pt>
    <dgm:pt modelId="{82E34954-19CA-40A4-9D13-F2D672B30689}">
      <dgm:prSet custT="1"/>
      <dgm:spPr>
        <a:solidFill>
          <a:srgbClr val="C0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smtClean="0">
            <a:ln>
              <a:noFill/>
            </a:ln>
            <a:solidFill>
              <a:srgbClr val="000000"/>
            </a:solidFill>
            <a:effectLst/>
            <a:latin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smtClean="0">
            <a:ln>
              <a:noFill/>
            </a:ln>
            <a:solidFill>
              <a:srgbClr val="000000"/>
            </a:solidFill>
            <a:effectLst/>
            <a:latin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chemeClr val="bg1"/>
              </a:solidFill>
              <a:effectLst/>
              <a:latin typeface="Palatino Linotype" panose="02040502050505030304" pitchFamily="18" charset="0"/>
            </a:rPr>
            <a:t>The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chemeClr val="bg1"/>
              </a:solidFill>
              <a:effectLst/>
              <a:latin typeface="Palatino Linotype" panose="02040502050505030304" pitchFamily="18" charset="0"/>
            </a:rPr>
            <a:t>Value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chemeClr val="bg1"/>
              </a:solidFill>
              <a:effectLst/>
              <a:latin typeface="Palatino Linotype" panose="02040502050505030304" pitchFamily="18" charset="0"/>
            </a:rPr>
            <a:t>System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smtClean="0">
            <a:ln>
              <a:noFill/>
            </a:ln>
            <a:solidFill>
              <a:srgbClr val="000000"/>
            </a:solidFill>
            <a:effectLst/>
            <a:latin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smtClean="0">
            <a:ln>
              <a:noFill/>
            </a:ln>
            <a:solidFill>
              <a:srgbClr val="000000"/>
            </a:solidFill>
            <a:effectLst/>
            <a:latin typeface="Tahoma" panose="020B0604030504040204" pitchFamily="34" charset="0"/>
          </a:endParaRPr>
        </a:p>
      </dgm:t>
    </dgm:pt>
    <dgm:pt modelId="{8BD78C68-2F49-448F-A077-13B073C55CFB}" type="parTrans" cxnId="{412C3611-757A-4682-87C0-11695B5320F2}">
      <dgm:prSet/>
      <dgm:spPr/>
      <dgm:t>
        <a:bodyPr/>
        <a:lstStyle/>
        <a:p>
          <a:endParaRPr lang="en-US"/>
        </a:p>
      </dgm:t>
    </dgm:pt>
    <dgm:pt modelId="{004F9D1F-6693-455D-AF32-77BE55F5CA8F}" type="sibTrans" cxnId="{412C3611-757A-4682-87C0-11695B5320F2}">
      <dgm:prSet/>
      <dgm:spPr/>
      <dgm:t>
        <a:bodyPr/>
        <a:lstStyle/>
        <a:p>
          <a:endParaRPr lang="en-US"/>
        </a:p>
      </dgm:t>
    </dgm:pt>
    <dgm:pt modelId="{93689AAD-AB07-4FD9-AAA3-A0A33B2B7503}">
      <dgm:prSet custT="1"/>
      <dgm:spPr>
        <a:solidFill>
          <a:srgbClr val="C0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Palatino Linotype" panose="02040502050505030304" pitchFamily="18" charset="0"/>
            </a:rPr>
            <a:t>Family</a:t>
          </a:r>
        </a:p>
      </dgm:t>
    </dgm:pt>
    <dgm:pt modelId="{ED804567-F7A3-46E3-B741-4E9DA2846383}" type="parTrans" cxnId="{F14B8C83-CE3B-4AFD-9125-9BC689EA3324}">
      <dgm:prSet>
        <dgm:style>
          <a:lnRef idx="1">
            <a:schemeClr val="accent2"/>
          </a:lnRef>
          <a:fillRef idx="0">
            <a:schemeClr val="accent2"/>
          </a:fillRef>
          <a:effectRef idx="0">
            <a:schemeClr val="accent2"/>
          </a:effectRef>
          <a:fontRef idx="minor">
            <a:schemeClr val="tx1"/>
          </a:fontRef>
        </dgm:style>
      </dgm:prSet>
      <dgm:spPr/>
      <dgm:t>
        <a:bodyPr/>
        <a:lstStyle/>
        <a:p>
          <a:endParaRPr lang="en-US"/>
        </a:p>
      </dgm:t>
    </dgm:pt>
    <dgm:pt modelId="{21CDB8BE-4FCF-49ED-BCB8-8D9BA396D3BF}" type="sibTrans" cxnId="{F14B8C83-CE3B-4AFD-9125-9BC689EA3324}">
      <dgm:prSet/>
      <dgm:spPr/>
      <dgm:t>
        <a:bodyPr/>
        <a:lstStyle/>
        <a:p>
          <a:endParaRPr lang="en-US"/>
        </a:p>
      </dgm:t>
    </dgm:pt>
    <dgm:pt modelId="{FE1D6A41-034F-4E53-A098-AF334541389E}">
      <dgm:prSet custT="1"/>
      <dgm:spPr>
        <a:solidFill>
          <a:srgbClr val="C0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Palatino Linotype" panose="02040502050505030304" pitchFamily="18" charset="0"/>
            </a:rPr>
            <a:t>School</a:t>
          </a:r>
        </a:p>
      </dgm:t>
    </dgm:pt>
    <dgm:pt modelId="{007785F1-7566-4D6A-98C5-4F81BB4DF3DE}" type="parTrans" cxnId="{E51E3B5D-15D2-443A-9CAA-346F14EDAB65}">
      <dgm:prSet>
        <dgm:style>
          <a:lnRef idx="1">
            <a:schemeClr val="accent2"/>
          </a:lnRef>
          <a:fillRef idx="0">
            <a:schemeClr val="accent2"/>
          </a:fillRef>
          <a:effectRef idx="0">
            <a:schemeClr val="accent2"/>
          </a:effectRef>
          <a:fontRef idx="minor">
            <a:schemeClr val="tx1"/>
          </a:fontRef>
        </dgm:style>
      </dgm:prSet>
      <dgm:spPr/>
      <dgm:t>
        <a:bodyPr/>
        <a:lstStyle/>
        <a:p>
          <a:endParaRPr lang="en-US"/>
        </a:p>
      </dgm:t>
    </dgm:pt>
    <dgm:pt modelId="{F8B4B443-66B7-471D-83C3-F9A2F3883AE6}" type="sibTrans" cxnId="{E51E3B5D-15D2-443A-9CAA-346F14EDAB65}">
      <dgm:prSet/>
      <dgm:spPr/>
      <dgm:t>
        <a:bodyPr/>
        <a:lstStyle/>
        <a:p>
          <a:endParaRPr lang="en-US"/>
        </a:p>
      </dgm:t>
    </dgm:pt>
    <dgm:pt modelId="{4B402413-E1B3-467B-9469-7A9CA54A953F}">
      <dgm:prSet custT="1"/>
      <dgm:spPr>
        <a:solidFill>
          <a:srgbClr val="C0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bg1"/>
              </a:solidFill>
              <a:effectLst/>
              <a:latin typeface="Palatino Linotype" panose="02040502050505030304" pitchFamily="18" charset="0"/>
            </a:rPr>
            <a:t>Neighborhood</a:t>
          </a:r>
        </a:p>
      </dgm:t>
    </dgm:pt>
    <dgm:pt modelId="{3562A804-4AF7-4836-9A7F-13DFA2ADB74F}" type="parTrans" cxnId="{393279AE-9F25-4F3B-887A-44441B8D8706}">
      <dgm:prSet>
        <dgm:style>
          <a:lnRef idx="1">
            <a:schemeClr val="accent2"/>
          </a:lnRef>
          <a:fillRef idx="0">
            <a:schemeClr val="accent2"/>
          </a:fillRef>
          <a:effectRef idx="0">
            <a:schemeClr val="accent2"/>
          </a:effectRef>
          <a:fontRef idx="minor">
            <a:schemeClr val="tx1"/>
          </a:fontRef>
        </dgm:style>
      </dgm:prSet>
      <dgm:spPr/>
      <dgm:t>
        <a:bodyPr/>
        <a:lstStyle/>
        <a:p>
          <a:endParaRPr lang="en-US"/>
        </a:p>
      </dgm:t>
    </dgm:pt>
    <dgm:pt modelId="{27D656B3-1740-4CC6-BDAF-B665DD442A3B}" type="sibTrans" cxnId="{393279AE-9F25-4F3B-887A-44441B8D8706}">
      <dgm:prSet/>
      <dgm:spPr/>
      <dgm:t>
        <a:bodyPr/>
        <a:lstStyle/>
        <a:p>
          <a:endParaRPr lang="en-US"/>
        </a:p>
      </dgm:t>
    </dgm:pt>
    <dgm:pt modelId="{CA6C52CB-5418-4075-975B-89B9203A5B7B}">
      <dgm:prSet custT="1"/>
      <dgm:spPr>
        <a:solidFill>
          <a:srgbClr val="C0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Georgia" panose="02040502050405020303" pitchFamily="18" charset="0"/>
            </a:rPr>
            <a:t> </a:t>
          </a:r>
          <a:r>
            <a:rPr kumimoji="0" lang="en-US" altLang="en-US" sz="1200" b="1" i="0" u="none" strike="noStrike" cap="none" normalizeH="0" baseline="0" dirty="0" smtClean="0">
              <a:ln>
                <a:noFill/>
              </a:ln>
              <a:solidFill>
                <a:schemeClr val="bg1"/>
              </a:solidFill>
              <a:effectLst/>
              <a:latin typeface="Palatino Linotype" panose="02040502050505030304" pitchFamily="18" charset="0"/>
            </a:rPr>
            <a:t>Friends</a:t>
          </a:r>
        </a:p>
      </dgm:t>
    </dgm:pt>
    <dgm:pt modelId="{F8ECB8EA-63E9-4C0F-885D-46C7B1CF8351}" type="parTrans" cxnId="{0CC97A1E-BFA2-4558-9F97-923DFB896537}">
      <dgm:prSet>
        <dgm:style>
          <a:lnRef idx="1">
            <a:schemeClr val="accent2"/>
          </a:lnRef>
          <a:fillRef idx="0">
            <a:schemeClr val="accent2"/>
          </a:fillRef>
          <a:effectRef idx="0">
            <a:schemeClr val="accent2"/>
          </a:effectRef>
          <a:fontRef idx="minor">
            <a:schemeClr val="tx1"/>
          </a:fontRef>
        </dgm:style>
      </dgm:prSet>
      <dgm:spPr/>
      <dgm:t>
        <a:bodyPr/>
        <a:lstStyle/>
        <a:p>
          <a:endParaRPr lang="en-US"/>
        </a:p>
      </dgm:t>
    </dgm:pt>
    <dgm:pt modelId="{BF0CD2CF-2438-43F3-865C-49E78C06907A}" type="sibTrans" cxnId="{0CC97A1E-BFA2-4558-9F97-923DFB896537}">
      <dgm:prSet/>
      <dgm:spPr/>
      <dgm:t>
        <a:bodyPr/>
        <a:lstStyle/>
        <a:p>
          <a:endParaRPr lang="en-US"/>
        </a:p>
      </dgm:t>
    </dgm:pt>
    <dgm:pt modelId="{BC6EABD3-6974-4C73-9798-22389D6C9DCF}">
      <dgm:prSet custT="1"/>
      <dgm:spPr>
        <a:solidFill>
          <a:srgbClr val="C0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Palatino Linotype" panose="02040502050505030304" pitchFamily="18" charset="0"/>
            </a:rPr>
            <a:t>Prejudices</a:t>
          </a:r>
          <a:endParaRPr kumimoji="0" lang="en-US" altLang="en-US" sz="1000" b="0" i="0" u="none" strike="noStrike" cap="none" normalizeH="0" baseline="0" dirty="0" smtClean="0">
            <a:ln>
              <a:noFill/>
            </a:ln>
            <a:solidFill>
              <a:schemeClr val="bg1"/>
            </a:solidFill>
            <a:effectLst/>
            <a:latin typeface="Palatino Linotype" panose="02040502050505030304" pitchFamily="18" charset="0"/>
          </a:endParaRPr>
        </a:p>
      </dgm:t>
    </dgm:pt>
    <dgm:pt modelId="{823E8012-CB3F-4047-B92C-F1419101FFAD}" type="parTrans" cxnId="{3396D9F8-F5E7-451B-A404-97B085A95BE2}">
      <dgm:prSet>
        <dgm:style>
          <a:lnRef idx="1">
            <a:schemeClr val="accent2"/>
          </a:lnRef>
          <a:fillRef idx="0">
            <a:schemeClr val="accent2"/>
          </a:fillRef>
          <a:effectRef idx="0">
            <a:schemeClr val="accent2"/>
          </a:effectRef>
          <a:fontRef idx="minor">
            <a:schemeClr val="tx1"/>
          </a:fontRef>
        </dgm:style>
      </dgm:prSet>
      <dgm:spPr/>
      <dgm:t>
        <a:bodyPr/>
        <a:lstStyle/>
        <a:p>
          <a:endParaRPr lang="en-US"/>
        </a:p>
      </dgm:t>
    </dgm:pt>
    <dgm:pt modelId="{12F2513B-28D4-4F6B-A1A8-021EB3AFE5B8}" type="sibTrans" cxnId="{3396D9F8-F5E7-451B-A404-97B085A95BE2}">
      <dgm:prSet/>
      <dgm:spPr/>
      <dgm:t>
        <a:bodyPr/>
        <a:lstStyle/>
        <a:p>
          <a:endParaRPr lang="en-US"/>
        </a:p>
      </dgm:t>
    </dgm:pt>
    <dgm:pt modelId="{81174587-D5D0-4F7B-9BAF-B5BDB1EE7638}">
      <dgm:prSet custT="1"/>
      <dgm:spPr>
        <a:solidFill>
          <a:srgbClr val="C0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chemeClr val="bg1"/>
              </a:solidFill>
              <a:effectLst/>
              <a:latin typeface="Palatino Linotype" panose="02040502050505030304" pitchFamily="18" charset="0"/>
            </a:rPr>
            <a:t>Media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chemeClr val="bg1"/>
              </a:solidFill>
              <a:effectLst/>
              <a:latin typeface="Palatino Linotype" panose="02040502050505030304" pitchFamily="18" charset="0"/>
            </a:rPr>
            <a:t>TV</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chemeClr val="bg1"/>
              </a:solidFill>
              <a:effectLst/>
              <a:latin typeface="Palatino Linotype" panose="02040502050505030304" pitchFamily="18" charset="0"/>
            </a:rPr>
            <a:t>Internet</a:t>
          </a:r>
        </a:p>
      </dgm:t>
    </dgm:pt>
    <dgm:pt modelId="{D48B5D37-4391-461F-815F-BDC8BF87A8E0}" type="parTrans" cxnId="{D9594CC6-7AD5-4660-969D-3D89AD91C413}">
      <dgm:prSet>
        <dgm:style>
          <a:lnRef idx="1">
            <a:schemeClr val="accent2"/>
          </a:lnRef>
          <a:fillRef idx="0">
            <a:schemeClr val="accent2"/>
          </a:fillRef>
          <a:effectRef idx="0">
            <a:schemeClr val="accent2"/>
          </a:effectRef>
          <a:fontRef idx="minor">
            <a:schemeClr val="tx1"/>
          </a:fontRef>
        </dgm:style>
      </dgm:prSet>
      <dgm:spPr/>
      <dgm:t>
        <a:bodyPr/>
        <a:lstStyle/>
        <a:p>
          <a:endParaRPr lang="en-US"/>
        </a:p>
      </dgm:t>
    </dgm:pt>
    <dgm:pt modelId="{BA05AE00-42F2-4A20-BE88-CA782122EB31}" type="sibTrans" cxnId="{D9594CC6-7AD5-4660-969D-3D89AD91C413}">
      <dgm:prSet/>
      <dgm:spPr/>
      <dgm:t>
        <a:bodyPr/>
        <a:lstStyle/>
        <a:p>
          <a:endParaRPr lang="en-US"/>
        </a:p>
      </dgm:t>
    </dgm:pt>
    <dgm:pt modelId="{B7B18ACD-A9F0-4E96-B868-4FA4ABC79111}">
      <dgm:prSet custT="1"/>
      <dgm:spPr>
        <a:solidFill>
          <a:srgbClr val="C0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Palatino Linotype" panose="02040502050505030304" pitchFamily="18" charset="0"/>
            </a:rPr>
            <a:t>Music</a:t>
          </a:r>
        </a:p>
      </dgm:t>
    </dgm:pt>
    <dgm:pt modelId="{CFDADBDD-3653-4994-9BFA-E5A1A5CBBF38}" type="parTrans" cxnId="{10BC7432-B608-4B44-8411-1E6F1A434766}">
      <dgm:prSet>
        <dgm:style>
          <a:lnRef idx="1">
            <a:schemeClr val="accent2"/>
          </a:lnRef>
          <a:fillRef idx="0">
            <a:schemeClr val="accent2"/>
          </a:fillRef>
          <a:effectRef idx="0">
            <a:schemeClr val="accent2"/>
          </a:effectRef>
          <a:fontRef idx="minor">
            <a:schemeClr val="tx1"/>
          </a:fontRef>
        </dgm:style>
      </dgm:prSet>
      <dgm:spPr/>
      <dgm:t>
        <a:bodyPr/>
        <a:lstStyle/>
        <a:p>
          <a:endParaRPr lang="en-US"/>
        </a:p>
      </dgm:t>
    </dgm:pt>
    <dgm:pt modelId="{31CE4985-CC5E-4B9A-AB23-5A3C3AE32597}" type="sibTrans" cxnId="{10BC7432-B608-4B44-8411-1E6F1A434766}">
      <dgm:prSet/>
      <dgm:spPr/>
      <dgm:t>
        <a:bodyPr/>
        <a:lstStyle/>
        <a:p>
          <a:endParaRPr lang="en-US"/>
        </a:p>
      </dgm:t>
    </dgm:pt>
    <dgm:pt modelId="{84C84E66-CA36-462E-B635-943709FBA135}">
      <dgm:prSet custT="1"/>
      <dgm:spPr>
        <a:solidFill>
          <a:srgbClr val="C0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Palatino Linotype" panose="02040502050505030304" pitchFamily="18" charset="0"/>
            </a:rPr>
            <a:t>Religion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Palatino Linotype" panose="02040502050505030304" pitchFamily="18" charset="0"/>
            </a:rPr>
            <a:t>Church</a:t>
          </a:r>
        </a:p>
      </dgm:t>
    </dgm:pt>
    <dgm:pt modelId="{1FFEAD71-E0F5-433E-98DA-7E9BA1053380}" type="parTrans" cxnId="{B69D6E3F-A756-46EB-8780-50705E99C59C}">
      <dgm:prSet>
        <dgm:style>
          <a:lnRef idx="1">
            <a:schemeClr val="accent2"/>
          </a:lnRef>
          <a:fillRef idx="0">
            <a:schemeClr val="accent2"/>
          </a:fillRef>
          <a:effectRef idx="0">
            <a:schemeClr val="accent2"/>
          </a:effectRef>
          <a:fontRef idx="minor">
            <a:schemeClr val="tx1"/>
          </a:fontRef>
        </dgm:style>
      </dgm:prSet>
      <dgm:spPr/>
      <dgm:t>
        <a:bodyPr/>
        <a:lstStyle/>
        <a:p>
          <a:endParaRPr lang="en-US"/>
        </a:p>
      </dgm:t>
    </dgm:pt>
    <dgm:pt modelId="{B47AAECC-090F-4D9F-AF5B-CFB0F7E0AB59}" type="sibTrans" cxnId="{B69D6E3F-A756-46EB-8780-50705E99C59C}">
      <dgm:prSet/>
      <dgm:spPr/>
      <dgm:t>
        <a:bodyPr/>
        <a:lstStyle/>
        <a:p>
          <a:endParaRPr lang="en-US"/>
        </a:p>
      </dgm:t>
    </dgm:pt>
    <dgm:pt modelId="{8B408BC6-0A8A-47BB-88AC-82EF5A50B319}" type="pres">
      <dgm:prSet presAssocID="{A32EF591-DFD5-4370-A64B-5B7FE4812222}" presName="cycle" presStyleCnt="0">
        <dgm:presLayoutVars>
          <dgm:chMax val="1"/>
          <dgm:dir/>
          <dgm:animLvl val="ctr"/>
          <dgm:resizeHandles val="exact"/>
        </dgm:presLayoutVars>
      </dgm:prSet>
      <dgm:spPr/>
    </dgm:pt>
    <dgm:pt modelId="{CCAD6A3B-1CB0-48AA-A6FB-A350C5A84445}" type="pres">
      <dgm:prSet presAssocID="{82E34954-19CA-40A4-9D13-F2D672B30689}" presName="centerShape" presStyleLbl="node0" presStyleIdx="0" presStyleCnt="1"/>
      <dgm:spPr/>
      <dgm:t>
        <a:bodyPr/>
        <a:lstStyle/>
        <a:p>
          <a:endParaRPr lang="en-US"/>
        </a:p>
      </dgm:t>
    </dgm:pt>
    <dgm:pt modelId="{4B28E3A5-B323-4233-BBC2-9E14532C4580}" type="pres">
      <dgm:prSet presAssocID="{ED804567-F7A3-46E3-B741-4E9DA2846383}" presName="Name9" presStyleLbl="parChTrans1D2" presStyleIdx="0" presStyleCnt="8"/>
      <dgm:spPr/>
      <dgm:t>
        <a:bodyPr/>
        <a:lstStyle/>
        <a:p>
          <a:endParaRPr lang="en-US"/>
        </a:p>
      </dgm:t>
    </dgm:pt>
    <dgm:pt modelId="{B635FCC7-0372-4CFB-BF27-4843E8262EEE}" type="pres">
      <dgm:prSet presAssocID="{ED804567-F7A3-46E3-B741-4E9DA2846383}" presName="connTx" presStyleLbl="parChTrans1D2" presStyleIdx="0" presStyleCnt="8"/>
      <dgm:spPr/>
      <dgm:t>
        <a:bodyPr/>
        <a:lstStyle/>
        <a:p>
          <a:endParaRPr lang="en-US"/>
        </a:p>
      </dgm:t>
    </dgm:pt>
    <dgm:pt modelId="{FDB8882D-F794-4A70-99AA-3D5D0CB7D74E}" type="pres">
      <dgm:prSet presAssocID="{93689AAD-AB07-4FD9-AAA3-A0A33B2B7503}" presName="node" presStyleLbl="node1" presStyleIdx="0" presStyleCnt="8">
        <dgm:presLayoutVars>
          <dgm:bulletEnabled val="1"/>
        </dgm:presLayoutVars>
      </dgm:prSet>
      <dgm:spPr/>
      <dgm:t>
        <a:bodyPr/>
        <a:lstStyle/>
        <a:p>
          <a:endParaRPr lang="en-US"/>
        </a:p>
      </dgm:t>
    </dgm:pt>
    <dgm:pt modelId="{686EE82C-FEC6-4620-8E69-E1B53591ADD5}" type="pres">
      <dgm:prSet presAssocID="{007785F1-7566-4D6A-98C5-4F81BB4DF3DE}" presName="Name9" presStyleLbl="parChTrans1D2" presStyleIdx="1" presStyleCnt="8"/>
      <dgm:spPr/>
      <dgm:t>
        <a:bodyPr/>
        <a:lstStyle/>
        <a:p>
          <a:endParaRPr lang="en-US"/>
        </a:p>
      </dgm:t>
    </dgm:pt>
    <dgm:pt modelId="{4F331193-B6E6-4292-8F13-20DB76CBEDA8}" type="pres">
      <dgm:prSet presAssocID="{007785F1-7566-4D6A-98C5-4F81BB4DF3DE}" presName="connTx" presStyleLbl="parChTrans1D2" presStyleIdx="1" presStyleCnt="8"/>
      <dgm:spPr/>
      <dgm:t>
        <a:bodyPr/>
        <a:lstStyle/>
        <a:p>
          <a:endParaRPr lang="en-US"/>
        </a:p>
      </dgm:t>
    </dgm:pt>
    <dgm:pt modelId="{7F75F745-2FD7-4B5E-BBDF-36AEBD195DB9}" type="pres">
      <dgm:prSet presAssocID="{FE1D6A41-034F-4E53-A098-AF334541389E}" presName="node" presStyleLbl="node1" presStyleIdx="1" presStyleCnt="8">
        <dgm:presLayoutVars>
          <dgm:bulletEnabled val="1"/>
        </dgm:presLayoutVars>
      </dgm:prSet>
      <dgm:spPr/>
      <dgm:t>
        <a:bodyPr/>
        <a:lstStyle/>
        <a:p>
          <a:endParaRPr lang="en-US"/>
        </a:p>
      </dgm:t>
    </dgm:pt>
    <dgm:pt modelId="{E0D04AC1-A82E-44AF-B3C1-68DC6847795C}" type="pres">
      <dgm:prSet presAssocID="{3562A804-4AF7-4836-9A7F-13DFA2ADB74F}" presName="Name9" presStyleLbl="parChTrans1D2" presStyleIdx="2" presStyleCnt="8"/>
      <dgm:spPr/>
      <dgm:t>
        <a:bodyPr/>
        <a:lstStyle/>
        <a:p>
          <a:endParaRPr lang="en-US"/>
        </a:p>
      </dgm:t>
    </dgm:pt>
    <dgm:pt modelId="{BB0B9317-FF19-4F26-BDC6-8CB7893D6514}" type="pres">
      <dgm:prSet presAssocID="{3562A804-4AF7-4836-9A7F-13DFA2ADB74F}" presName="connTx" presStyleLbl="parChTrans1D2" presStyleIdx="2" presStyleCnt="8"/>
      <dgm:spPr/>
      <dgm:t>
        <a:bodyPr/>
        <a:lstStyle/>
        <a:p>
          <a:endParaRPr lang="en-US"/>
        </a:p>
      </dgm:t>
    </dgm:pt>
    <dgm:pt modelId="{2314D705-FB19-4946-8F88-5579E44A29A7}" type="pres">
      <dgm:prSet presAssocID="{4B402413-E1B3-467B-9469-7A9CA54A953F}" presName="node" presStyleLbl="node1" presStyleIdx="2" presStyleCnt="8" custScaleX="128815" custScaleY="125657">
        <dgm:presLayoutVars>
          <dgm:bulletEnabled val="1"/>
        </dgm:presLayoutVars>
      </dgm:prSet>
      <dgm:spPr/>
      <dgm:t>
        <a:bodyPr/>
        <a:lstStyle/>
        <a:p>
          <a:endParaRPr lang="en-US"/>
        </a:p>
      </dgm:t>
    </dgm:pt>
    <dgm:pt modelId="{D411E4AD-61DF-4BDD-A492-D2BEE4C10C05}" type="pres">
      <dgm:prSet presAssocID="{F8ECB8EA-63E9-4C0F-885D-46C7B1CF8351}" presName="Name9" presStyleLbl="parChTrans1D2" presStyleIdx="3" presStyleCnt="8"/>
      <dgm:spPr/>
      <dgm:t>
        <a:bodyPr/>
        <a:lstStyle/>
        <a:p>
          <a:endParaRPr lang="en-US"/>
        </a:p>
      </dgm:t>
    </dgm:pt>
    <dgm:pt modelId="{732BA306-F8F0-4FAD-B3B2-800B6F5F9F62}" type="pres">
      <dgm:prSet presAssocID="{F8ECB8EA-63E9-4C0F-885D-46C7B1CF8351}" presName="connTx" presStyleLbl="parChTrans1D2" presStyleIdx="3" presStyleCnt="8"/>
      <dgm:spPr/>
      <dgm:t>
        <a:bodyPr/>
        <a:lstStyle/>
        <a:p>
          <a:endParaRPr lang="en-US"/>
        </a:p>
      </dgm:t>
    </dgm:pt>
    <dgm:pt modelId="{14BE0228-B65C-4702-BB63-239DA167533E}" type="pres">
      <dgm:prSet presAssocID="{CA6C52CB-5418-4075-975B-89B9203A5B7B}" presName="node" presStyleLbl="node1" presStyleIdx="3" presStyleCnt="8">
        <dgm:presLayoutVars>
          <dgm:bulletEnabled val="1"/>
        </dgm:presLayoutVars>
      </dgm:prSet>
      <dgm:spPr/>
      <dgm:t>
        <a:bodyPr/>
        <a:lstStyle/>
        <a:p>
          <a:endParaRPr lang="en-US"/>
        </a:p>
      </dgm:t>
    </dgm:pt>
    <dgm:pt modelId="{25BDCA8C-3DA8-4FFF-B619-61E51EDA1922}" type="pres">
      <dgm:prSet presAssocID="{823E8012-CB3F-4047-B92C-F1419101FFAD}" presName="Name9" presStyleLbl="parChTrans1D2" presStyleIdx="4" presStyleCnt="8"/>
      <dgm:spPr/>
      <dgm:t>
        <a:bodyPr/>
        <a:lstStyle/>
        <a:p>
          <a:endParaRPr lang="en-US"/>
        </a:p>
      </dgm:t>
    </dgm:pt>
    <dgm:pt modelId="{9D8E87A8-BDB6-4C1F-899D-D5D8E8D5D479}" type="pres">
      <dgm:prSet presAssocID="{823E8012-CB3F-4047-B92C-F1419101FFAD}" presName="connTx" presStyleLbl="parChTrans1D2" presStyleIdx="4" presStyleCnt="8"/>
      <dgm:spPr/>
      <dgm:t>
        <a:bodyPr/>
        <a:lstStyle/>
        <a:p>
          <a:endParaRPr lang="en-US"/>
        </a:p>
      </dgm:t>
    </dgm:pt>
    <dgm:pt modelId="{50FAA93C-5836-4CD5-9E64-F2101FF539DB}" type="pres">
      <dgm:prSet presAssocID="{BC6EABD3-6974-4C73-9798-22389D6C9DCF}" presName="node" presStyleLbl="node1" presStyleIdx="4" presStyleCnt="8">
        <dgm:presLayoutVars>
          <dgm:bulletEnabled val="1"/>
        </dgm:presLayoutVars>
      </dgm:prSet>
      <dgm:spPr/>
      <dgm:t>
        <a:bodyPr/>
        <a:lstStyle/>
        <a:p>
          <a:endParaRPr lang="en-US"/>
        </a:p>
      </dgm:t>
    </dgm:pt>
    <dgm:pt modelId="{08553AC6-1880-4420-9757-2BD385184714}" type="pres">
      <dgm:prSet presAssocID="{D48B5D37-4391-461F-815F-BDC8BF87A8E0}" presName="Name9" presStyleLbl="parChTrans1D2" presStyleIdx="5" presStyleCnt="8"/>
      <dgm:spPr/>
      <dgm:t>
        <a:bodyPr/>
        <a:lstStyle/>
        <a:p>
          <a:endParaRPr lang="en-US"/>
        </a:p>
      </dgm:t>
    </dgm:pt>
    <dgm:pt modelId="{3E25F490-B244-4C52-B4E9-0D3FB46A6B4D}" type="pres">
      <dgm:prSet presAssocID="{D48B5D37-4391-461F-815F-BDC8BF87A8E0}" presName="connTx" presStyleLbl="parChTrans1D2" presStyleIdx="5" presStyleCnt="8"/>
      <dgm:spPr/>
      <dgm:t>
        <a:bodyPr/>
        <a:lstStyle/>
        <a:p>
          <a:endParaRPr lang="en-US"/>
        </a:p>
      </dgm:t>
    </dgm:pt>
    <dgm:pt modelId="{FBAD5DF2-EBB9-4C4A-B604-499A7A1DE964}" type="pres">
      <dgm:prSet presAssocID="{81174587-D5D0-4F7B-9BAF-B5BDB1EE7638}" presName="node" presStyleLbl="node1" presStyleIdx="5" presStyleCnt="8">
        <dgm:presLayoutVars>
          <dgm:bulletEnabled val="1"/>
        </dgm:presLayoutVars>
      </dgm:prSet>
      <dgm:spPr/>
      <dgm:t>
        <a:bodyPr/>
        <a:lstStyle/>
        <a:p>
          <a:endParaRPr lang="en-US"/>
        </a:p>
      </dgm:t>
    </dgm:pt>
    <dgm:pt modelId="{B63655FA-C6C4-48AD-AA90-071545695C64}" type="pres">
      <dgm:prSet presAssocID="{CFDADBDD-3653-4994-9BFA-E5A1A5CBBF38}" presName="Name9" presStyleLbl="parChTrans1D2" presStyleIdx="6" presStyleCnt="8"/>
      <dgm:spPr/>
      <dgm:t>
        <a:bodyPr/>
        <a:lstStyle/>
        <a:p>
          <a:endParaRPr lang="en-US"/>
        </a:p>
      </dgm:t>
    </dgm:pt>
    <dgm:pt modelId="{0332FAEA-98C1-4C5D-9664-0F61758043DC}" type="pres">
      <dgm:prSet presAssocID="{CFDADBDD-3653-4994-9BFA-E5A1A5CBBF38}" presName="connTx" presStyleLbl="parChTrans1D2" presStyleIdx="6" presStyleCnt="8"/>
      <dgm:spPr/>
      <dgm:t>
        <a:bodyPr/>
        <a:lstStyle/>
        <a:p>
          <a:endParaRPr lang="en-US"/>
        </a:p>
      </dgm:t>
    </dgm:pt>
    <dgm:pt modelId="{E121BF68-BD10-480A-B02C-11D72D9997A7}" type="pres">
      <dgm:prSet presAssocID="{B7B18ACD-A9F0-4E96-B868-4FA4ABC79111}" presName="node" presStyleLbl="node1" presStyleIdx="6" presStyleCnt="8">
        <dgm:presLayoutVars>
          <dgm:bulletEnabled val="1"/>
        </dgm:presLayoutVars>
      </dgm:prSet>
      <dgm:spPr/>
      <dgm:t>
        <a:bodyPr/>
        <a:lstStyle/>
        <a:p>
          <a:endParaRPr lang="en-US"/>
        </a:p>
      </dgm:t>
    </dgm:pt>
    <dgm:pt modelId="{67A0FAC1-8C89-4B0F-9040-88921E93EF12}" type="pres">
      <dgm:prSet presAssocID="{1FFEAD71-E0F5-433E-98DA-7E9BA1053380}" presName="Name9" presStyleLbl="parChTrans1D2" presStyleIdx="7" presStyleCnt="8"/>
      <dgm:spPr/>
      <dgm:t>
        <a:bodyPr/>
        <a:lstStyle/>
        <a:p>
          <a:endParaRPr lang="en-US"/>
        </a:p>
      </dgm:t>
    </dgm:pt>
    <dgm:pt modelId="{E9B60440-F629-4D09-AF42-8F35C9EDDACA}" type="pres">
      <dgm:prSet presAssocID="{1FFEAD71-E0F5-433E-98DA-7E9BA1053380}" presName="connTx" presStyleLbl="parChTrans1D2" presStyleIdx="7" presStyleCnt="8"/>
      <dgm:spPr/>
      <dgm:t>
        <a:bodyPr/>
        <a:lstStyle/>
        <a:p>
          <a:endParaRPr lang="en-US"/>
        </a:p>
      </dgm:t>
    </dgm:pt>
    <dgm:pt modelId="{3D6A5AE6-960E-4262-9B4D-F6D2E37637D8}" type="pres">
      <dgm:prSet presAssocID="{84C84E66-CA36-462E-B635-943709FBA135}" presName="node" presStyleLbl="node1" presStyleIdx="7" presStyleCnt="8">
        <dgm:presLayoutVars>
          <dgm:bulletEnabled val="1"/>
        </dgm:presLayoutVars>
      </dgm:prSet>
      <dgm:spPr/>
      <dgm:t>
        <a:bodyPr/>
        <a:lstStyle/>
        <a:p>
          <a:endParaRPr lang="en-US"/>
        </a:p>
      </dgm:t>
    </dgm:pt>
  </dgm:ptLst>
  <dgm:cxnLst>
    <dgm:cxn modelId="{4D7B3A3A-D5AA-466E-A3CD-02AA9D8ACE01}" type="presOf" srcId="{CA6C52CB-5418-4075-975B-89B9203A5B7B}" destId="{14BE0228-B65C-4702-BB63-239DA167533E}" srcOrd="0" destOrd="0" presId="urn:microsoft.com/office/officeart/2005/8/layout/radial1"/>
    <dgm:cxn modelId="{097FED3E-1093-4135-B107-6CDEBFEFF1D3}" type="presOf" srcId="{D48B5D37-4391-461F-815F-BDC8BF87A8E0}" destId="{08553AC6-1880-4420-9757-2BD385184714}" srcOrd="0" destOrd="0" presId="urn:microsoft.com/office/officeart/2005/8/layout/radial1"/>
    <dgm:cxn modelId="{24691075-FC51-4F52-8527-5E27CC42698E}" type="presOf" srcId="{81174587-D5D0-4F7B-9BAF-B5BDB1EE7638}" destId="{FBAD5DF2-EBB9-4C4A-B604-499A7A1DE964}" srcOrd="0" destOrd="0" presId="urn:microsoft.com/office/officeart/2005/8/layout/radial1"/>
    <dgm:cxn modelId="{F2E9FE3A-2290-4D0C-8D9F-F36FD01CBB14}" type="presOf" srcId="{D48B5D37-4391-461F-815F-BDC8BF87A8E0}" destId="{3E25F490-B244-4C52-B4E9-0D3FB46A6B4D}" srcOrd="1" destOrd="0" presId="urn:microsoft.com/office/officeart/2005/8/layout/radial1"/>
    <dgm:cxn modelId="{AA25D03A-DB96-4079-9006-9A989C405717}" type="presOf" srcId="{ED804567-F7A3-46E3-B741-4E9DA2846383}" destId="{B635FCC7-0372-4CFB-BF27-4843E8262EEE}" srcOrd="1" destOrd="0" presId="urn:microsoft.com/office/officeart/2005/8/layout/radial1"/>
    <dgm:cxn modelId="{A3056151-C744-4C57-B59E-7F5110188CC5}" type="presOf" srcId="{4B402413-E1B3-467B-9469-7A9CA54A953F}" destId="{2314D705-FB19-4946-8F88-5579E44A29A7}" srcOrd="0" destOrd="0" presId="urn:microsoft.com/office/officeart/2005/8/layout/radial1"/>
    <dgm:cxn modelId="{E8256D9B-6F69-4CBC-B03D-09B1628D5C1C}" type="presOf" srcId="{B7B18ACD-A9F0-4E96-B868-4FA4ABC79111}" destId="{E121BF68-BD10-480A-B02C-11D72D9997A7}" srcOrd="0" destOrd="0" presId="urn:microsoft.com/office/officeart/2005/8/layout/radial1"/>
    <dgm:cxn modelId="{3306336F-AD38-4A38-A343-48626F8F0973}" type="presOf" srcId="{BC6EABD3-6974-4C73-9798-22389D6C9DCF}" destId="{50FAA93C-5836-4CD5-9E64-F2101FF539DB}" srcOrd="0" destOrd="0" presId="urn:microsoft.com/office/officeart/2005/8/layout/radial1"/>
    <dgm:cxn modelId="{6437EABB-E06B-42DC-B99F-4FBA5087F88C}" type="presOf" srcId="{1FFEAD71-E0F5-433E-98DA-7E9BA1053380}" destId="{E9B60440-F629-4D09-AF42-8F35C9EDDACA}" srcOrd="1" destOrd="0" presId="urn:microsoft.com/office/officeart/2005/8/layout/radial1"/>
    <dgm:cxn modelId="{E51E3B5D-15D2-443A-9CAA-346F14EDAB65}" srcId="{82E34954-19CA-40A4-9D13-F2D672B30689}" destId="{FE1D6A41-034F-4E53-A098-AF334541389E}" srcOrd="1" destOrd="0" parTransId="{007785F1-7566-4D6A-98C5-4F81BB4DF3DE}" sibTransId="{F8B4B443-66B7-471D-83C3-F9A2F3883AE6}"/>
    <dgm:cxn modelId="{66C9C867-C767-47C3-A1C7-FA7739A9BAC1}" type="presOf" srcId="{3562A804-4AF7-4836-9A7F-13DFA2ADB74F}" destId="{BB0B9317-FF19-4F26-BDC6-8CB7893D6514}" srcOrd="1" destOrd="0" presId="urn:microsoft.com/office/officeart/2005/8/layout/radial1"/>
    <dgm:cxn modelId="{A25544EA-EFB5-4681-8F1C-A3EC66F991C6}" type="presOf" srcId="{A32EF591-DFD5-4370-A64B-5B7FE4812222}" destId="{8B408BC6-0A8A-47BB-88AC-82EF5A50B319}" srcOrd="0" destOrd="0" presId="urn:microsoft.com/office/officeart/2005/8/layout/radial1"/>
    <dgm:cxn modelId="{393279AE-9F25-4F3B-887A-44441B8D8706}" srcId="{82E34954-19CA-40A4-9D13-F2D672B30689}" destId="{4B402413-E1B3-467B-9469-7A9CA54A953F}" srcOrd="2" destOrd="0" parTransId="{3562A804-4AF7-4836-9A7F-13DFA2ADB74F}" sibTransId="{27D656B3-1740-4CC6-BDAF-B665DD442A3B}"/>
    <dgm:cxn modelId="{4A33DC2C-4500-459D-8686-825C2030C3F4}" type="presOf" srcId="{CFDADBDD-3653-4994-9BFA-E5A1A5CBBF38}" destId="{B63655FA-C6C4-48AD-AA90-071545695C64}" srcOrd="0" destOrd="0" presId="urn:microsoft.com/office/officeart/2005/8/layout/radial1"/>
    <dgm:cxn modelId="{82C13D0D-7BF5-4BB2-956F-0E73DF7F340A}" type="presOf" srcId="{F8ECB8EA-63E9-4C0F-885D-46C7B1CF8351}" destId="{D411E4AD-61DF-4BDD-A492-D2BEE4C10C05}" srcOrd="0" destOrd="0" presId="urn:microsoft.com/office/officeart/2005/8/layout/radial1"/>
    <dgm:cxn modelId="{F1E8B010-846B-46A3-A41B-8405E5DD85F7}" type="presOf" srcId="{823E8012-CB3F-4047-B92C-F1419101FFAD}" destId="{9D8E87A8-BDB6-4C1F-899D-D5D8E8D5D479}" srcOrd="1" destOrd="0" presId="urn:microsoft.com/office/officeart/2005/8/layout/radial1"/>
    <dgm:cxn modelId="{9216666D-15B1-4866-8360-311E24563885}" type="presOf" srcId="{007785F1-7566-4D6A-98C5-4F81BB4DF3DE}" destId="{4F331193-B6E6-4292-8F13-20DB76CBEDA8}" srcOrd="1" destOrd="0" presId="urn:microsoft.com/office/officeart/2005/8/layout/radial1"/>
    <dgm:cxn modelId="{0DEA844D-9447-4C3C-B272-560C5D2C8ECD}" type="presOf" srcId="{1FFEAD71-E0F5-433E-98DA-7E9BA1053380}" destId="{67A0FAC1-8C89-4B0F-9040-88921E93EF12}" srcOrd="0" destOrd="0" presId="urn:microsoft.com/office/officeart/2005/8/layout/radial1"/>
    <dgm:cxn modelId="{ABA331EA-1A2F-415D-97ED-F6ED8C8B7838}" type="presOf" srcId="{007785F1-7566-4D6A-98C5-4F81BB4DF3DE}" destId="{686EE82C-FEC6-4620-8E69-E1B53591ADD5}" srcOrd="0" destOrd="0" presId="urn:microsoft.com/office/officeart/2005/8/layout/radial1"/>
    <dgm:cxn modelId="{6A962980-447C-43D7-9D77-DB5F66D15546}" type="presOf" srcId="{823E8012-CB3F-4047-B92C-F1419101FFAD}" destId="{25BDCA8C-3DA8-4FFF-B619-61E51EDA1922}" srcOrd="0" destOrd="0" presId="urn:microsoft.com/office/officeart/2005/8/layout/radial1"/>
    <dgm:cxn modelId="{9FBC753E-3FA9-4992-AB58-CB0A2F61DE64}" type="presOf" srcId="{F8ECB8EA-63E9-4C0F-885D-46C7B1CF8351}" destId="{732BA306-F8F0-4FAD-B3B2-800B6F5F9F62}" srcOrd="1" destOrd="0" presId="urn:microsoft.com/office/officeart/2005/8/layout/radial1"/>
    <dgm:cxn modelId="{88759FE5-C551-4731-8BE5-41004893F660}" type="presOf" srcId="{CFDADBDD-3653-4994-9BFA-E5A1A5CBBF38}" destId="{0332FAEA-98C1-4C5D-9664-0F61758043DC}" srcOrd="1" destOrd="0" presId="urn:microsoft.com/office/officeart/2005/8/layout/radial1"/>
    <dgm:cxn modelId="{23255809-F448-44C6-B321-98BA98804D0B}" type="presOf" srcId="{3562A804-4AF7-4836-9A7F-13DFA2ADB74F}" destId="{E0D04AC1-A82E-44AF-B3C1-68DC6847795C}" srcOrd="0" destOrd="0" presId="urn:microsoft.com/office/officeart/2005/8/layout/radial1"/>
    <dgm:cxn modelId="{0CC97A1E-BFA2-4558-9F97-923DFB896537}" srcId="{82E34954-19CA-40A4-9D13-F2D672B30689}" destId="{CA6C52CB-5418-4075-975B-89B9203A5B7B}" srcOrd="3" destOrd="0" parTransId="{F8ECB8EA-63E9-4C0F-885D-46C7B1CF8351}" sibTransId="{BF0CD2CF-2438-43F3-865C-49E78C06907A}"/>
    <dgm:cxn modelId="{F14B8C83-CE3B-4AFD-9125-9BC689EA3324}" srcId="{82E34954-19CA-40A4-9D13-F2D672B30689}" destId="{93689AAD-AB07-4FD9-AAA3-A0A33B2B7503}" srcOrd="0" destOrd="0" parTransId="{ED804567-F7A3-46E3-B741-4E9DA2846383}" sibTransId="{21CDB8BE-4FCF-49ED-BCB8-8D9BA396D3BF}"/>
    <dgm:cxn modelId="{65B7DD74-9D81-4F54-92CC-66F398C32472}" type="presOf" srcId="{82E34954-19CA-40A4-9D13-F2D672B30689}" destId="{CCAD6A3B-1CB0-48AA-A6FB-A350C5A84445}" srcOrd="0" destOrd="0" presId="urn:microsoft.com/office/officeart/2005/8/layout/radial1"/>
    <dgm:cxn modelId="{D595EAC0-4135-4D17-B9AF-AB555BED3C0F}" type="presOf" srcId="{ED804567-F7A3-46E3-B741-4E9DA2846383}" destId="{4B28E3A5-B323-4233-BBC2-9E14532C4580}" srcOrd="0" destOrd="0" presId="urn:microsoft.com/office/officeart/2005/8/layout/radial1"/>
    <dgm:cxn modelId="{C598C6F8-F326-4ED8-9ABE-937CBA5C4BA0}" type="presOf" srcId="{FE1D6A41-034F-4E53-A098-AF334541389E}" destId="{7F75F745-2FD7-4B5E-BBDF-36AEBD195DB9}" srcOrd="0" destOrd="0" presId="urn:microsoft.com/office/officeart/2005/8/layout/radial1"/>
    <dgm:cxn modelId="{B69D6E3F-A756-46EB-8780-50705E99C59C}" srcId="{82E34954-19CA-40A4-9D13-F2D672B30689}" destId="{84C84E66-CA36-462E-B635-943709FBA135}" srcOrd="7" destOrd="0" parTransId="{1FFEAD71-E0F5-433E-98DA-7E9BA1053380}" sibTransId="{B47AAECC-090F-4D9F-AF5B-CFB0F7E0AB59}"/>
    <dgm:cxn modelId="{D9594CC6-7AD5-4660-969D-3D89AD91C413}" srcId="{82E34954-19CA-40A4-9D13-F2D672B30689}" destId="{81174587-D5D0-4F7B-9BAF-B5BDB1EE7638}" srcOrd="5" destOrd="0" parTransId="{D48B5D37-4391-461F-815F-BDC8BF87A8E0}" sibTransId="{BA05AE00-42F2-4A20-BE88-CA782122EB31}"/>
    <dgm:cxn modelId="{412C3611-757A-4682-87C0-11695B5320F2}" srcId="{A32EF591-DFD5-4370-A64B-5B7FE4812222}" destId="{82E34954-19CA-40A4-9D13-F2D672B30689}" srcOrd="0" destOrd="0" parTransId="{8BD78C68-2F49-448F-A077-13B073C55CFB}" sibTransId="{004F9D1F-6693-455D-AF32-77BE55F5CA8F}"/>
    <dgm:cxn modelId="{3396D9F8-F5E7-451B-A404-97B085A95BE2}" srcId="{82E34954-19CA-40A4-9D13-F2D672B30689}" destId="{BC6EABD3-6974-4C73-9798-22389D6C9DCF}" srcOrd="4" destOrd="0" parTransId="{823E8012-CB3F-4047-B92C-F1419101FFAD}" sibTransId="{12F2513B-28D4-4F6B-A1A8-021EB3AFE5B8}"/>
    <dgm:cxn modelId="{A539AC2A-D35C-4BAD-B6E8-0FF9F3CF08B5}" type="presOf" srcId="{93689AAD-AB07-4FD9-AAA3-A0A33B2B7503}" destId="{FDB8882D-F794-4A70-99AA-3D5D0CB7D74E}" srcOrd="0" destOrd="0" presId="urn:microsoft.com/office/officeart/2005/8/layout/radial1"/>
    <dgm:cxn modelId="{AE335671-3222-4475-8499-D26DDE514C63}" type="presOf" srcId="{84C84E66-CA36-462E-B635-943709FBA135}" destId="{3D6A5AE6-960E-4262-9B4D-F6D2E37637D8}" srcOrd="0" destOrd="0" presId="urn:microsoft.com/office/officeart/2005/8/layout/radial1"/>
    <dgm:cxn modelId="{10BC7432-B608-4B44-8411-1E6F1A434766}" srcId="{82E34954-19CA-40A4-9D13-F2D672B30689}" destId="{B7B18ACD-A9F0-4E96-B868-4FA4ABC79111}" srcOrd="6" destOrd="0" parTransId="{CFDADBDD-3653-4994-9BFA-E5A1A5CBBF38}" sibTransId="{31CE4985-CC5E-4B9A-AB23-5A3C3AE32597}"/>
    <dgm:cxn modelId="{47AF9358-0947-4E8B-983C-8904D5ADB7DD}" type="presParOf" srcId="{8B408BC6-0A8A-47BB-88AC-82EF5A50B319}" destId="{CCAD6A3B-1CB0-48AA-A6FB-A350C5A84445}" srcOrd="0" destOrd="0" presId="urn:microsoft.com/office/officeart/2005/8/layout/radial1"/>
    <dgm:cxn modelId="{4F3057F9-7557-4BBB-AF9A-FA90B3334E06}" type="presParOf" srcId="{8B408BC6-0A8A-47BB-88AC-82EF5A50B319}" destId="{4B28E3A5-B323-4233-BBC2-9E14532C4580}" srcOrd="1" destOrd="0" presId="urn:microsoft.com/office/officeart/2005/8/layout/radial1"/>
    <dgm:cxn modelId="{6AD820A2-051D-4F3C-A9D6-E6E3B851A5A9}" type="presParOf" srcId="{4B28E3A5-B323-4233-BBC2-9E14532C4580}" destId="{B635FCC7-0372-4CFB-BF27-4843E8262EEE}" srcOrd="0" destOrd="0" presId="urn:microsoft.com/office/officeart/2005/8/layout/radial1"/>
    <dgm:cxn modelId="{51275383-B10F-490C-B27C-5487C94834FA}" type="presParOf" srcId="{8B408BC6-0A8A-47BB-88AC-82EF5A50B319}" destId="{FDB8882D-F794-4A70-99AA-3D5D0CB7D74E}" srcOrd="2" destOrd="0" presId="urn:microsoft.com/office/officeart/2005/8/layout/radial1"/>
    <dgm:cxn modelId="{F90B9505-6C8E-4783-9A07-77AD716FC83B}" type="presParOf" srcId="{8B408BC6-0A8A-47BB-88AC-82EF5A50B319}" destId="{686EE82C-FEC6-4620-8E69-E1B53591ADD5}" srcOrd="3" destOrd="0" presId="urn:microsoft.com/office/officeart/2005/8/layout/radial1"/>
    <dgm:cxn modelId="{6D1D84EA-10F3-420B-8DB5-C3E113D82195}" type="presParOf" srcId="{686EE82C-FEC6-4620-8E69-E1B53591ADD5}" destId="{4F331193-B6E6-4292-8F13-20DB76CBEDA8}" srcOrd="0" destOrd="0" presId="urn:microsoft.com/office/officeart/2005/8/layout/radial1"/>
    <dgm:cxn modelId="{D73FCB47-9E68-43C6-A124-8BF35D37320D}" type="presParOf" srcId="{8B408BC6-0A8A-47BB-88AC-82EF5A50B319}" destId="{7F75F745-2FD7-4B5E-BBDF-36AEBD195DB9}" srcOrd="4" destOrd="0" presId="urn:microsoft.com/office/officeart/2005/8/layout/radial1"/>
    <dgm:cxn modelId="{604FD36B-0926-4FF8-969C-C56042FF0A2F}" type="presParOf" srcId="{8B408BC6-0A8A-47BB-88AC-82EF5A50B319}" destId="{E0D04AC1-A82E-44AF-B3C1-68DC6847795C}" srcOrd="5" destOrd="0" presId="urn:microsoft.com/office/officeart/2005/8/layout/radial1"/>
    <dgm:cxn modelId="{F6EE9A0D-DBD4-49E3-8A94-C898C22364B1}" type="presParOf" srcId="{E0D04AC1-A82E-44AF-B3C1-68DC6847795C}" destId="{BB0B9317-FF19-4F26-BDC6-8CB7893D6514}" srcOrd="0" destOrd="0" presId="urn:microsoft.com/office/officeart/2005/8/layout/radial1"/>
    <dgm:cxn modelId="{398A993F-B93C-4BBF-86F9-A0FD6DA2375C}" type="presParOf" srcId="{8B408BC6-0A8A-47BB-88AC-82EF5A50B319}" destId="{2314D705-FB19-4946-8F88-5579E44A29A7}" srcOrd="6" destOrd="0" presId="urn:microsoft.com/office/officeart/2005/8/layout/radial1"/>
    <dgm:cxn modelId="{E1D0A4C7-E318-4588-9205-3B69DDFA83E4}" type="presParOf" srcId="{8B408BC6-0A8A-47BB-88AC-82EF5A50B319}" destId="{D411E4AD-61DF-4BDD-A492-D2BEE4C10C05}" srcOrd="7" destOrd="0" presId="urn:microsoft.com/office/officeart/2005/8/layout/radial1"/>
    <dgm:cxn modelId="{825EFFE3-9275-4C89-B705-8109BB5C5EFB}" type="presParOf" srcId="{D411E4AD-61DF-4BDD-A492-D2BEE4C10C05}" destId="{732BA306-F8F0-4FAD-B3B2-800B6F5F9F62}" srcOrd="0" destOrd="0" presId="urn:microsoft.com/office/officeart/2005/8/layout/radial1"/>
    <dgm:cxn modelId="{795A5401-E522-43F6-B6EA-08079B000BC6}" type="presParOf" srcId="{8B408BC6-0A8A-47BB-88AC-82EF5A50B319}" destId="{14BE0228-B65C-4702-BB63-239DA167533E}" srcOrd="8" destOrd="0" presId="urn:microsoft.com/office/officeart/2005/8/layout/radial1"/>
    <dgm:cxn modelId="{C8FF7A94-1016-4BD2-8B37-0852A5E826B6}" type="presParOf" srcId="{8B408BC6-0A8A-47BB-88AC-82EF5A50B319}" destId="{25BDCA8C-3DA8-4FFF-B619-61E51EDA1922}" srcOrd="9" destOrd="0" presId="urn:microsoft.com/office/officeart/2005/8/layout/radial1"/>
    <dgm:cxn modelId="{B77AAF75-9FFC-47B5-BA7F-535B15E590D0}" type="presParOf" srcId="{25BDCA8C-3DA8-4FFF-B619-61E51EDA1922}" destId="{9D8E87A8-BDB6-4C1F-899D-D5D8E8D5D479}" srcOrd="0" destOrd="0" presId="urn:microsoft.com/office/officeart/2005/8/layout/radial1"/>
    <dgm:cxn modelId="{CADBA1FF-24A4-4F07-9D32-6F280A5358ED}" type="presParOf" srcId="{8B408BC6-0A8A-47BB-88AC-82EF5A50B319}" destId="{50FAA93C-5836-4CD5-9E64-F2101FF539DB}" srcOrd="10" destOrd="0" presId="urn:microsoft.com/office/officeart/2005/8/layout/radial1"/>
    <dgm:cxn modelId="{EF85C997-620F-4328-9175-BB24520E5632}" type="presParOf" srcId="{8B408BC6-0A8A-47BB-88AC-82EF5A50B319}" destId="{08553AC6-1880-4420-9757-2BD385184714}" srcOrd="11" destOrd="0" presId="urn:microsoft.com/office/officeart/2005/8/layout/radial1"/>
    <dgm:cxn modelId="{B82424CD-356D-4CE4-9822-5A1A952CC74C}" type="presParOf" srcId="{08553AC6-1880-4420-9757-2BD385184714}" destId="{3E25F490-B244-4C52-B4E9-0D3FB46A6B4D}" srcOrd="0" destOrd="0" presId="urn:microsoft.com/office/officeart/2005/8/layout/radial1"/>
    <dgm:cxn modelId="{D831107F-85F7-4A77-AB28-2C08E0B4FD79}" type="presParOf" srcId="{8B408BC6-0A8A-47BB-88AC-82EF5A50B319}" destId="{FBAD5DF2-EBB9-4C4A-B604-499A7A1DE964}" srcOrd="12" destOrd="0" presId="urn:microsoft.com/office/officeart/2005/8/layout/radial1"/>
    <dgm:cxn modelId="{E6E6BF7C-A9EC-4DF4-9BCD-4AE5AB7E6142}" type="presParOf" srcId="{8B408BC6-0A8A-47BB-88AC-82EF5A50B319}" destId="{B63655FA-C6C4-48AD-AA90-071545695C64}" srcOrd="13" destOrd="0" presId="urn:microsoft.com/office/officeart/2005/8/layout/radial1"/>
    <dgm:cxn modelId="{5D0DE802-0916-4E45-9DBA-9C2F842AEDD9}" type="presParOf" srcId="{B63655FA-C6C4-48AD-AA90-071545695C64}" destId="{0332FAEA-98C1-4C5D-9664-0F61758043DC}" srcOrd="0" destOrd="0" presId="urn:microsoft.com/office/officeart/2005/8/layout/radial1"/>
    <dgm:cxn modelId="{3CC077AD-9001-43EF-9BE1-18DB781909C4}" type="presParOf" srcId="{8B408BC6-0A8A-47BB-88AC-82EF5A50B319}" destId="{E121BF68-BD10-480A-B02C-11D72D9997A7}" srcOrd="14" destOrd="0" presId="urn:microsoft.com/office/officeart/2005/8/layout/radial1"/>
    <dgm:cxn modelId="{98EF6E6B-4033-4CE8-8436-5D9F2F7039A6}" type="presParOf" srcId="{8B408BC6-0A8A-47BB-88AC-82EF5A50B319}" destId="{67A0FAC1-8C89-4B0F-9040-88921E93EF12}" srcOrd="15" destOrd="0" presId="urn:microsoft.com/office/officeart/2005/8/layout/radial1"/>
    <dgm:cxn modelId="{EE24C7A6-F2F3-4430-AF28-098299249C88}" type="presParOf" srcId="{67A0FAC1-8C89-4B0F-9040-88921E93EF12}" destId="{E9B60440-F629-4D09-AF42-8F35C9EDDACA}" srcOrd="0" destOrd="0" presId="urn:microsoft.com/office/officeart/2005/8/layout/radial1"/>
    <dgm:cxn modelId="{57F04206-69CD-432E-82B5-9690A2EA6EBD}" type="presParOf" srcId="{8B408BC6-0A8A-47BB-88AC-82EF5A50B319}" destId="{3D6A5AE6-960E-4262-9B4D-F6D2E37637D8}"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6354"/>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sz="quarter" idx="1"/>
          </p:nvPr>
        </p:nvSpPr>
        <p:spPr>
          <a:xfrm>
            <a:off x="3970039" y="0"/>
            <a:ext cx="3037152" cy="466354"/>
          </a:xfrm>
          <a:prstGeom prst="rect">
            <a:avLst/>
          </a:prstGeom>
        </p:spPr>
        <p:txBody>
          <a:bodyPr vert="horz" lIns="93158" tIns="46580" rIns="93158" bIns="46580" rtlCol="0"/>
          <a:lstStyle>
            <a:lvl1pPr algn="r">
              <a:defRPr sz="1200"/>
            </a:lvl1pPr>
          </a:lstStyle>
          <a:p>
            <a:fld id="{CCC324BF-3B01-4C25-B837-07C694A3EB43}" type="datetimeFigureOut">
              <a:rPr lang="en-US" smtClean="0"/>
              <a:t>3/15/2018</a:t>
            </a:fld>
            <a:endParaRPr lang="en-US"/>
          </a:p>
        </p:txBody>
      </p:sp>
      <p:sp>
        <p:nvSpPr>
          <p:cNvPr id="4" name="Footer Placeholder 3"/>
          <p:cNvSpPr>
            <a:spLocks noGrp="1"/>
          </p:cNvSpPr>
          <p:nvPr>
            <p:ph type="ftr" sz="quarter" idx="2"/>
          </p:nvPr>
        </p:nvSpPr>
        <p:spPr>
          <a:xfrm>
            <a:off x="0" y="8828460"/>
            <a:ext cx="3037152" cy="466353"/>
          </a:xfrm>
          <a:prstGeom prst="rect">
            <a:avLst/>
          </a:prstGeom>
        </p:spPr>
        <p:txBody>
          <a:bodyPr vert="horz" lIns="93158" tIns="46580" rIns="93158"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3970039" y="8828460"/>
            <a:ext cx="3037152" cy="466353"/>
          </a:xfrm>
          <a:prstGeom prst="rect">
            <a:avLst/>
          </a:prstGeom>
        </p:spPr>
        <p:txBody>
          <a:bodyPr vert="horz" lIns="93158" tIns="46580" rIns="93158" bIns="46580" rtlCol="0" anchor="b"/>
          <a:lstStyle>
            <a:lvl1pPr algn="r">
              <a:defRPr sz="1200"/>
            </a:lvl1pPr>
          </a:lstStyle>
          <a:p>
            <a:fld id="{8466B2BA-ECF6-42A6-8045-C1BAB9945638}" type="slidenum">
              <a:rPr lang="en-US" smtClean="0"/>
              <a:t>‹#›</a:t>
            </a:fld>
            <a:endParaRPr lang="en-US"/>
          </a:p>
        </p:txBody>
      </p:sp>
    </p:spTree>
    <p:extLst>
      <p:ext uri="{BB962C8B-B14F-4D97-AF65-F5344CB8AC3E}">
        <p14:creationId xmlns:p14="http://schemas.microsoft.com/office/powerpoint/2010/main" val="964235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4741"/>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039" y="0"/>
            <a:ext cx="3037152" cy="464741"/>
          </a:xfrm>
          <a:prstGeom prst="rect">
            <a:avLst/>
          </a:prstGeom>
        </p:spPr>
        <p:txBody>
          <a:bodyPr vert="horz" lIns="93158" tIns="46580" rIns="93158" bIns="46580" rtlCol="0"/>
          <a:lstStyle>
            <a:lvl1pPr algn="r">
              <a:defRPr sz="1200"/>
            </a:lvl1pPr>
          </a:lstStyle>
          <a:p>
            <a:fld id="{31EABA4C-4756-4486-A800-9F749C43BFC1}" type="datetimeFigureOut">
              <a:rPr lang="en-US" smtClean="0"/>
              <a:t>3/15/2018</a:t>
            </a:fld>
            <a:endParaRPr lang="en-US"/>
          </a:p>
        </p:txBody>
      </p:sp>
      <p:sp>
        <p:nvSpPr>
          <p:cNvPr id="4" name="Slide Image Placeholder 3"/>
          <p:cNvSpPr>
            <a:spLocks noGrp="1" noRot="1" noChangeAspect="1"/>
          </p:cNvSpPr>
          <p:nvPr>
            <p:ph type="sldImg" idx="2"/>
          </p:nvPr>
        </p:nvSpPr>
        <p:spPr>
          <a:xfrm>
            <a:off x="1181100" y="696913"/>
            <a:ext cx="4646613"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0882" y="4415036"/>
            <a:ext cx="5607050" cy="4182666"/>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8459"/>
            <a:ext cx="3037152" cy="464741"/>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039" y="8828459"/>
            <a:ext cx="3037152" cy="464741"/>
          </a:xfrm>
          <a:prstGeom prst="rect">
            <a:avLst/>
          </a:prstGeom>
        </p:spPr>
        <p:txBody>
          <a:bodyPr vert="horz" lIns="93158" tIns="46580" rIns="93158" bIns="46580" rtlCol="0" anchor="b"/>
          <a:lstStyle>
            <a:lvl1pPr algn="r">
              <a:defRPr sz="1200"/>
            </a:lvl1pPr>
          </a:lstStyle>
          <a:p>
            <a:fld id="{C935717A-2BB9-4939-A777-F9E8A091473F}" type="slidenum">
              <a:rPr lang="en-US" smtClean="0"/>
              <a:t>‹#›</a:t>
            </a:fld>
            <a:endParaRPr lang="en-US"/>
          </a:p>
        </p:txBody>
      </p:sp>
    </p:spTree>
    <p:extLst>
      <p:ext uri="{BB962C8B-B14F-4D97-AF65-F5344CB8AC3E}">
        <p14:creationId xmlns:p14="http://schemas.microsoft.com/office/powerpoint/2010/main" val="244795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dreads.com/author/show/1391130.Shannon_L_Ald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Why did you decide to sign up for this</a:t>
            </a:r>
            <a:r>
              <a:rPr lang="en-US" baseline="0" dirty="0" smtClean="0"/>
              <a:t> class and what are your expectations</a:t>
            </a:r>
            <a:r>
              <a:rPr lang="en-US" dirty="0" smtClean="0"/>
              <a:t>?</a:t>
            </a:r>
            <a:r>
              <a:rPr lang="en-US" baseline="0" dirty="0" smtClean="0"/>
              <a:t>  </a:t>
            </a:r>
          </a:p>
          <a:p>
            <a:pPr marL="171450" indent="-171450">
              <a:buFont typeface="Arial" panose="020B0604020202020204" pitchFamily="34" charset="0"/>
              <a:buChar char="•"/>
            </a:pPr>
            <a:r>
              <a:rPr lang="en-US" baseline="0" dirty="0" smtClean="0"/>
              <a:t>What are you expected to learn about yourself?</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“When you are no longer afraid is when you can be yourself.” </a:t>
            </a:r>
            <a:r>
              <a:rPr lang="en-US" dirty="0" smtClean="0"/>
              <a:t/>
            </a:r>
            <a:br>
              <a:rPr lang="en-US" dirty="0" smtClean="0"/>
            </a:br>
            <a:r>
              <a:rPr lang="en-US" sz="1200" b="0" i="0"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hlinkClick r:id="rId3"/>
              </a:rPr>
              <a:t>Shannon L. Alder</a:t>
            </a:r>
            <a:endParaRPr lang="en-US" sz="1200" b="1"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I want to emphasize today</a:t>
            </a:r>
            <a:r>
              <a:rPr lang="en-US" baseline="0" dirty="0" smtClean="0"/>
              <a:t> in this training how you can incorporate your ideas and self into society and be respected and valued for your ideas?  It’s not just embracing diversity (the concepts) is embracing YOUR diversity.  </a:t>
            </a:r>
            <a:endParaRPr lang="en-US" dirty="0" smtClean="0"/>
          </a:p>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a:t>
            </a:fld>
            <a:endParaRPr lang="en-US"/>
          </a:p>
        </p:txBody>
      </p:sp>
    </p:spTree>
    <p:extLst>
      <p:ext uri="{BB962C8B-B14F-4D97-AF65-F5344CB8AC3E}">
        <p14:creationId xmlns:p14="http://schemas.microsoft.com/office/powerpoint/2010/main" val="6516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Read the slide then … read below … </a:t>
            </a:r>
          </a:p>
          <a:p>
            <a:endParaRPr lang="en-US" b="1" dirty="0" smtClean="0"/>
          </a:p>
          <a:p>
            <a:r>
              <a:rPr lang="en-US" b="1" dirty="0" smtClean="0"/>
              <a:t>Diversity </a:t>
            </a:r>
            <a:r>
              <a:rPr lang="en-US" b="1" dirty="0"/>
              <a:t>and Inclusion</a:t>
            </a:r>
            <a:r>
              <a:rPr lang="en-US" dirty="0"/>
              <a:t/>
            </a:r>
            <a:br>
              <a:rPr lang="en-US" dirty="0"/>
            </a:br>
            <a:r>
              <a:rPr lang="en-US" dirty="0"/>
              <a:t>The words “Diversity” and “Inclusion” are often used in the same sentence as if they are inseparably linked, but, in fact, diversity is the mix and inclusion is the effort that it takes to make the mix work. </a:t>
            </a:r>
          </a:p>
        </p:txBody>
      </p:sp>
      <p:sp>
        <p:nvSpPr>
          <p:cNvPr id="4" name="Slide Number Placeholder 3"/>
          <p:cNvSpPr>
            <a:spLocks noGrp="1"/>
          </p:cNvSpPr>
          <p:nvPr>
            <p:ph type="sldNum" sz="quarter" idx="10"/>
          </p:nvPr>
        </p:nvSpPr>
        <p:spPr/>
        <p:txBody>
          <a:bodyPr/>
          <a:lstStyle/>
          <a:p>
            <a:fld id="{C935717A-2BB9-4939-A777-F9E8A091473F}" type="slidenum">
              <a:rPr lang="en-US" smtClean="0"/>
              <a:t>10</a:t>
            </a:fld>
            <a:endParaRPr lang="en-US"/>
          </a:p>
        </p:txBody>
      </p:sp>
    </p:spTree>
    <p:extLst>
      <p:ext uri="{BB962C8B-B14F-4D97-AF65-F5344CB8AC3E}">
        <p14:creationId xmlns:p14="http://schemas.microsoft.com/office/powerpoint/2010/main" val="2179337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Diversity</a:t>
            </a:r>
            <a:r>
              <a:rPr lang="en-US" baseline="0" dirty="0" smtClean="0"/>
              <a:t> is the mix.  Inclusion is making the mix work. </a:t>
            </a:r>
          </a:p>
          <a:p>
            <a:endParaRPr lang="en-US" dirty="0" smtClean="0"/>
          </a:p>
          <a:p>
            <a:r>
              <a:rPr lang="en-US" dirty="0" smtClean="0"/>
              <a:t>If you look at this picture, what do you see?  </a:t>
            </a:r>
          </a:p>
          <a:p>
            <a:r>
              <a:rPr lang="en-US" dirty="0" smtClean="0"/>
              <a:t>So you have</a:t>
            </a:r>
            <a:r>
              <a:rPr lang="en-US" baseline="0" dirty="0" smtClean="0"/>
              <a:t> a few ingredients, boring … but when you put them all together … what do you get? L</a:t>
            </a:r>
            <a:r>
              <a:rPr lang="en-US" dirty="0" smtClean="0"/>
              <a:t>ikewise</a:t>
            </a:r>
            <a:r>
              <a:rPr lang="en-US" dirty="0"/>
              <a:t>, having a diverse workforce does not guarantee that you understand how to make that mix work or how to unlock its full potential.</a:t>
            </a:r>
          </a:p>
          <a:p>
            <a:r>
              <a:rPr lang="en-US" dirty="0"/>
              <a:t>Creating an inclusive environment is complex. It requires effort and that we first unpack the complexity before we can begin</a:t>
            </a:r>
            <a:r>
              <a:rPr lang="en-US" dirty="0" smtClean="0"/>
              <a:t>.</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11</a:t>
            </a:fld>
            <a:endParaRPr lang="en-US"/>
          </a:p>
        </p:txBody>
      </p:sp>
    </p:spTree>
    <p:extLst>
      <p:ext uri="{BB962C8B-B14F-4D97-AF65-F5344CB8AC3E}">
        <p14:creationId xmlns:p14="http://schemas.microsoft.com/office/powerpoint/2010/main" val="342654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Bacon, Lettuce</a:t>
            </a:r>
            <a:r>
              <a:rPr lang="en-US" baseline="0" dirty="0" smtClean="0"/>
              <a:t> &amp; Tomato Sandwich</a:t>
            </a:r>
            <a:endParaRPr lang="en-US" dirty="0" smtClean="0"/>
          </a:p>
          <a:p>
            <a:endParaRPr lang="en-US" dirty="0" smtClean="0"/>
          </a:p>
          <a:p>
            <a:pPr defTabSz="914217">
              <a:defRPr/>
            </a:pPr>
            <a:r>
              <a:rPr lang="en-US" dirty="0" smtClean="0"/>
              <a:t>Let’s return to my sandwich. If I hand you a two pieces of bread,</a:t>
            </a:r>
            <a:r>
              <a:rPr lang="en-US" baseline="0" dirty="0" smtClean="0"/>
              <a:t> bacon, lettuce, tomato and mayonnaise (or in my case Miracle Whip) </a:t>
            </a:r>
            <a:r>
              <a:rPr lang="en-US" dirty="0" smtClean="0"/>
              <a:t>you may intuitively figure out it was a bacon,</a:t>
            </a:r>
            <a:r>
              <a:rPr lang="en-US" baseline="0" dirty="0" smtClean="0"/>
              <a:t> lettuce and tomato sandwich.  </a:t>
            </a:r>
            <a:r>
              <a:rPr lang="en-US" dirty="0" smtClean="0"/>
              <a:t>On the other hand, they may stay in your mind as separate and disparate objects with no vision that a sandwich is possible. If I hand you an</a:t>
            </a:r>
            <a:r>
              <a:rPr lang="en-US" baseline="0" dirty="0" smtClean="0"/>
              <a:t> avocado, grilled chicken </a:t>
            </a:r>
            <a:r>
              <a:rPr lang="en-US" dirty="0" smtClean="0"/>
              <a:t>I suspect it would not be so intuitively obvious that you could make a bacon</a:t>
            </a:r>
            <a:r>
              <a:rPr lang="en-US" baseline="0" dirty="0" smtClean="0"/>
              <a:t> and chicken sandwich</a:t>
            </a:r>
            <a:r>
              <a:rPr lang="en-US" dirty="0" smtClean="0"/>
              <a:t>. If I then added several slices of jalapenos, sweet and spicy sauce, my guess is that you would look at me strange, and would never be able to imagine that these ingredients would make a divine Sweet and Spicy BLT Club</a:t>
            </a:r>
          </a:p>
          <a:p>
            <a:pPr defTabSz="914217">
              <a:defRPr/>
            </a:pPr>
            <a:endParaRPr lang="en-US" dirty="0" smtClean="0"/>
          </a:p>
          <a:p>
            <a:pPr defTabSz="914217">
              <a:defRPr/>
            </a:pPr>
            <a:r>
              <a:rPr lang="en-US" dirty="0" smtClean="0"/>
              <a:t>These alternative recipes offer new and exciting possibilities for creativity, but only if we are open to allowing differences to flourish. What are we missing when we maintain the status quo…when we remain stuck in old paradigms…when we operate from a mode of assimilation…when we allow our blind spots and unconscious biases to block our vision of a more inclusive organization?</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12</a:t>
            </a:fld>
            <a:endParaRPr lang="en-US"/>
          </a:p>
        </p:txBody>
      </p:sp>
    </p:spTree>
    <p:extLst>
      <p:ext uri="{BB962C8B-B14F-4D97-AF65-F5344CB8AC3E}">
        <p14:creationId xmlns:p14="http://schemas.microsoft.com/office/powerpoint/2010/main" val="420638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7">
              <a:defRPr/>
            </a:pPr>
            <a:r>
              <a:rPr lang="en-US" dirty="0" smtClean="0"/>
              <a:t>A study by Dr. Helen Turnbull,</a:t>
            </a:r>
            <a:r>
              <a:rPr lang="en-US" baseline="0" dirty="0" smtClean="0"/>
              <a:t> CEO of Human Facets LLC states the following.  Her findings were the following </a:t>
            </a:r>
            <a:r>
              <a:rPr lang="en-US" dirty="0"/>
              <a:t>working in the field of global inclusion, diversity, and unconscious bias, she noticed an interesting phenomenon. When she asked people if their leaders contribute to creating an inclusive environment, the results typically look like this … </a:t>
            </a:r>
            <a:r>
              <a:rPr lang="en-US" i="1" dirty="0"/>
              <a:t>review the charts … </a:t>
            </a:r>
            <a:endParaRPr lang="en-US" dirty="0"/>
          </a:p>
          <a:p>
            <a:pPr defTabSz="914217">
              <a:defRPr/>
            </a:pPr>
            <a:endParaRPr lang="en-US" dirty="0"/>
          </a:p>
          <a:p>
            <a:r>
              <a:rPr lang="en-US" dirty="0"/>
              <a:t>It seems that we all think we are doing better than everyone else at being inclusive. That is our first blind spot. If we believe it is other people and not us, we will always be waiting for others to see the light, while not seeing the impact of our own unconscious biases and shortcomings. Controlling our ego needs, admitting our resistance to change, and managing our own blind spots are all part of the journey. </a:t>
            </a:r>
            <a:r>
              <a:rPr lang="en-US" dirty="0" smtClean="0"/>
              <a:t>There is no exception</a:t>
            </a:r>
            <a:r>
              <a:rPr lang="en-US" dirty="0"/>
              <a:t>; we all have a piece of the story. </a:t>
            </a:r>
            <a:endParaRPr lang="en-US"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t>13</a:t>
            </a:fld>
            <a:endParaRPr lang="en-US"/>
          </a:p>
        </p:txBody>
      </p:sp>
    </p:spTree>
    <p:extLst>
      <p:ext uri="{BB962C8B-B14F-4D97-AF65-F5344CB8AC3E}">
        <p14:creationId xmlns:p14="http://schemas.microsoft.com/office/powerpoint/2010/main" val="35154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7">
              <a:defRPr/>
            </a:pPr>
            <a:r>
              <a:rPr lang="en-US" b="1" dirty="0" smtClean="0"/>
              <a:t>ASK THE AUDIENCE:</a:t>
            </a:r>
            <a:r>
              <a:rPr lang="en-US" b="1" baseline="0" dirty="0" smtClean="0"/>
              <a:t>  </a:t>
            </a:r>
            <a:r>
              <a:rPr lang="en-US" dirty="0" smtClean="0"/>
              <a:t>We </a:t>
            </a:r>
            <a:r>
              <a:rPr lang="en-US" dirty="0"/>
              <a:t>all have a piece of the story. So let me leave you with a few questions to </a:t>
            </a:r>
            <a:r>
              <a:rPr lang="en-US" dirty="0" smtClean="0"/>
              <a:t>ask yourself.</a:t>
            </a:r>
            <a:r>
              <a:rPr lang="en-US" baseline="0" dirty="0" smtClean="0"/>
              <a:t>  </a:t>
            </a:r>
            <a:r>
              <a:rPr lang="en-US" b="1" baseline="0" dirty="0" smtClean="0"/>
              <a:t>Exercise for groups of 3. </a:t>
            </a:r>
            <a:endParaRPr lang="en-US" b="1" dirty="0"/>
          </a:p>
          <a:p>
            <a:r>
              <a:rPr lang="en-US" dirty="0"/>
              <a:t>• How inclusive are you really?</a:t>
            </a:r>
            <a:br>
              <a:rPr lang="en-US" dirty="0"/>
            </a:br>
            <a:r>
              <a:rPr lang="en-US" dirty="0"/>
              <a:t>• How do your personal biases impact your ability to be inclusive?</a:t>
            </a:r>
            <a:br>
              <a:rPr lang="en-US" dirty="0"/>
            </a:br>
            <a:r>
              <a:rPr lang="en-US" dirty="0"/>
              <a:t>• How do your blind spots impact the quality of your day-to-day decisions?</a:t>
            </a:r>
            <a:br>
              <a:rPr lang="en-US" dirty="0"/>
            </a:br>
            <a:r>
              <a:rPr lang="en-US" dirty="0"/>
              <a:t>• How do you know that you are really being objective?</a:t>
            </a:r>
            <a:br>
              <a:rPr lang="en-US" dirty="0"/>
            </a:br>
            <a:r>
              <a:rPr lang="en-US" dirty="0"/>
              <a:t>• Who is in your In-Group?</a:t>
            </a:r>
            <a:br>
              <a:rPr lang="en-US" dirty="0"/>
            </a:br>
            <a:r>
              <a:rPr lang="en-US" dirty="0"/>
              <a:t>• Who do you not notice at work?</a:t>
            </a:r>
            <a:br>
              <a:rPr lang="en-US" dirty="0"/>
            </a:br>
            <a:r>
              <a:rPr lang="en-US" dirty="0"/>
              <a:t>• How do you know when someone is a “good fit”?</a:t>
            </a:r>
            <a:br>
              <a:rPr lang="en-US" dirty="0"/>
            </a:br>
            <a:r>
              <a:rPr lang="en-US" dirty="0"/>
              <a:t>• What criteria are you using</a:t>
            </a:r>
            <a:r>
              <a:rPr lang="en-US" dirty="0" smtClean="0"/>
              <a:t>?</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14</a:t>
            </a:fld>
            <a:endParaRPr lang="en-US"/>
          </a:p>
        </p:txBody>
      </p:sp>
    </p:spTree>
    <p:extLst>
      <p:ext uri="{BB962C8B-B14F-4D97-AF65-F5344CB8AC3E}">
        <p14:creationId xmlns:p14="http://schemas.microsoft.com/office/powerpoint/2010/main" val="7885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15</a:t>
            </a:fld>
            <a:endParaRPr lang="en-US"/>
          </a:p>
        </p:txBody>
      </p:sp>
    </p:spTree>
    <p:extLst>
      <p:ext uri="{BB962C8B-B14F-4D97-AF65-F5344CB8AC3E}">
        <p14:creationId xmlns:p14="http://schemas.microsoft.com/office/powerpoint/2010/main" val="69695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16</a:t>
            </a:fld>
            <a:endParaRPr lang="en-US"/>
          </a:p>
        </p:txBody>
      </p:sp>
    </p:spTree>
    <p:extLst>
      <p:ext uri="{BB962C8B-B14F-4D97-AF65-F5344CB8AC3E}">
        <p14:creationId xmlns:p14="http://schemas.microsoft.com/office/powerpoint/2010/main" val="507718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09" indent="-457109">
              <a:spcBef>
                <a:spcPts val="600"/>
              </a:spcBef>
              <a:spcAft>
                <a:spcPts val="600"/>
              </a:spcAft>
              <a:buFont typeface="Wingdings" panose="05000000000000000000" pitchFamily="2" charset="2"/>
              <a:buChar char="§"/>
            </a:pPr>
            <a:r>
              <a:rPr lang="en-US" dirty="0">
                <a:latin typeface="Palatino Linotype" panose="02040502050505030304" pitchFamily="18" charset="0"/>
              </a:rPr>
              <a:t>College atmosphere provides the opportunity to have real interaction with people from diverse groups. </a:t>
            </a:r>
          </a:p>
          <a:p>
            <a:pPr marL="457109" indent="-457109">
              <a:spcBef>
                <a:spcPts val="600"/>
              </a:spcBef>
              <a:spcAft>
                <a:spcPts val="600"/>
              </a:spcAft>
              <a:buFont typeface="Wingdings" panose="05000000000000000000" pitchFamily="2" charset="2"/>
              <a:buChar char="§"/>
            </a:pPr>
            <a:r>
              <a:rPr lang="en-US" dirty="0">
                <a:latin typeface="Palatino Linotype" panose="02040502050505030304" pitchFamily="18" charset="0"/>
              </a:rPr>
              <a:t>You will find a diverse workforce with different cultural backgrounds. </a:t>
            </a:r>
          </a:p>
          <a:p>
            <a:pPr marL="457109" indent="-457109">
              <a:spcBef>
                <a:spcPts val="600"/>
              </a:spcBef>
              <a:spcAft>
                <a:spcPts val="600"/>
              </a:spcAft>
              <a:buFont typeface="Wingdings" panose="05000000000000000000" pitchFamily="2" charset="2"/>
              <a:buChar char="§"/>
            </a:pPr>
            <a:r>
              <a:rPr lang="en-US" dirty="0">
                <a:latin typeface="Palatino Linotype" panose="02040502050505030304" pitchFamily="18" charset="0"/>
              </a:rPr>
              <a:t>No matter what profession you are in, you'll find yourself working with employers, employees, coworkers, </a:t>
            </a:r>
            <a:r>
              <a:rPr lang="en-US" dirty="0" smtClean="0">
                <a:latin typeface="Palatino Linotype" panose="02040502050505030304" pitchFamily="18" charset="0"/>
              </a:rPr>
              <a:t>and customers from </a:t>
            </a:r>
            <a:r>
              <a:rPr lang="en-US" dirty="0">
                <a:latin typeface="Palatino Linotype" panose="02040502050505030304" pitchFamily="18" charset="0"/>
              </a:rPr>
              <a:t>diverse backgrounds—worldwide. </a:t>
            </a:r>
          </a:p>
          <a:p>
            <a:pPr marL="457109" indent="-457109">
              <a:spcBef>
                <a:spcPts val="600"/>
              </a:spcBef>
              <a:spcAft>
                <a:spcPts val="600"/>
              </a:spcAft>
              <a:buFont typeface="Wingdings" panose="05000000000000000000" pitchFamily="2" charset="2"/>
              <a:buChar char="§"/>
            </a:pPr>
            <a:r>
              <a:rPr lang="en-US" dirty="0">
                <a:solidFill>
                  <a:srgbClr val="000000"/>
                </a:solidFill>
                <a:latin typeface="Palatino Linotype" panose="02040502050505030304" pitchFamily="18" charset="0"/>
              </a:rPr>
              <a:t>Interactions with people different from ourselves </a:t>
            </a:r>
            <a:r>
              <a:rPr lang="en-US" b="1" dirty="0">
                <a:solidFill>
                  <a:srgbClr val="000000"/>
                </a:solidFill>
                <a:latin typeface="Palatino Linotype" panose="02040502050505030304" pitchFamily="18" charset="0"/>
              </a:rPr>
              <a:t>increase our knowledge</a:t>
            </a:r>
            <a:r>
              <a:rPr lang="en-US" dirty="0">
                <a:solidFill>
                  <a:srgbClr val="000000"/>
                </a:solidFill>
                <a:latin typeface="Palatino Linotype" panose="02040502050505030304" pitchFamily="18" charset="0"/>
              </a:rPr>
              <a:t> </a:t>
            </a:r>
            <a:r>
              <a:rPr lang="en-US" b="1" dirty="0">
                <a:solidFill>
                  <a:srgbClr val="000000"/>
                </a:solidFill>
                <a:latin typeface="Palatino Linotype" panose="02040502050505030304" pitchFamily="18" charset="0"/>
              </a:rPr>
              <a:t>base</a:t>
            </a:r>
            <a:r>
              <a:rPr lang="en-US" dirty="0">
                <a:solidFill>
                  <a:srgbClr val="000000"/>
                </a:solidFill>
                <a:latin typeface="Palatino Linotype" panose="02040502050505030304" pitchFamily="18" charset="0"/>
              </a:rPr>
              <a:t>. </a:t>
            </a:r>
          </a:p>
          <a:p>
            <a:pPr marL="457109" indent="-457109">
              <a:spcBef>
                <a:spcPts val="600"/>
              </a:spcBef>
              <a:spcAft>
                <a:spcPts val="600"/>
              </a:spcAft>
              <a:buFont typeface="Wingdings" panose="05000000000000000000" pitchFamily="2" charset="2"/>
              <a:buChar char="§"/>
            </a:pPr>
            <a:r>
              <a:rPr lang="en-US" sz="1400" dirty="0">
                <a:solidFill>
                  <a:srgbClr val="000000"/>
                </a:solidFill>
                <a:latin typeface="Palatino Linotype" panose="02040502050505030304" pitchFamily="18" charset="0"/>
              </a:rPr>
              <a:t>Diversity</a:t>
            </a:r>
            <a:r>
              <a:rPr lang="en-US" sz="1400" b="1" dirty="0">
                <a:solidFill>
                  <a:srgbClr val="000000"/>
                </a:solidFill>
                <a:latin typeface="Palatino Linotype" panose="02040502050505030304" pitchFamily="18" charset="0"/>
              </a:rPr>
              <a:t> promotes creative thinking</a:t>
            </a:r>
            <a:r>
              <a:rPr lang="en-US" sz="1400" dirty="0">
                <a:solidFill>
                  <a:srgbClr val="000000"/>
                </a:solidFill>
                <a:latin typeface="Palatino Linotype" panose="02040502050505030304" pitchFamily="18" charset="0"/>
              </a:rPr>
              <a:t>. Diversity expands your capacity for viewing issues or problems from multiple perspectives, angles, and vantage points. </a:t>
            </a:r>
          </a:p>
          <a:p>
            <a:pPr marL="457109" indent="-457109">
              <a:spcBef>
                <a:spcPts val="600"/>
              </a:spcBef>
              <a:spcAft>
                <a:spcPts val="600"/>
              </a:spcAft>
              <a:buFont typeface="Wingdings" panose="05000000000000000000" pitchFamily="2" charset="2"/>
              <a:buChar char="§"/>
            </a:pPr>
            <a:r>
              <a:rPr lang="en-US" sz="1400" dirty="0">
                <a:solidFill>
                  <a:srgbClr val="000000"/>
                </a:solidFill>
                <a:latin typeface="Palatino Linotype" panose="02040502050505030304" pitchFamily="18" charset="0"/>
              </a:rPr>
              <a:t>Diversity </a:t>
            </a:r>
            <a:r>
              <a:rPr lang="en-US" sz="1400" b="1" dirty="0">
                <a:solidFill>
                  <a:srgbClr val="000000"/>
                </a:solidFill>
                <a:latin typeface="Palatino Linotype" panose="02040502050505030304" pitchFamily="18" charset="0"/>
              </a:rPr>
              <a:t>enhances self-awareness</a:t>
            </a:r>
            <a:r>
              <a:rPr lang="en-US" sz="1400" dirty="0">
                <a:solidFill>
                  <a:srgbClr val="000000"/>
                </a:solidFill>
                <a:latin typeface="Palatino Linotype" panose="02040502050505030304" pitchFamily="18" charset="0"/>
              </a:rPr>
              <a:t>. Learning from people whose backgrounds and experiences differ from your own sharpens your self-knowledge and self-insight by allowing you to compare and contrast your life experiences with others whose life experiences differ sharply from your own. </a:t>
            </a:r>
          </a:p>
          <a:p>
            <a:pPr marL="457109" indent="-457109">
              <a:spcBef>
                <a:spcPts val="600"/>
              </a:spcBef>
              <a:spcAft>
                <a:spcPts val="600"/>
              </a:spcAft>
              <a:buFont typeface="Wingdings" panose="05000000000000000000" pitchFamily="2" charset="2"/>
              <a:buChar char="§"/>
            </a:pPr>
            <a:r>
              <a:rPr lang="en-US" sz="1400" dirty="0">
                <a:solidFill>
                  <a:srgbClr val="000000"/>
                </a:solidFill>
                <a:latin typeface="Palatino Linotype" panose="02040502050505030304" pitchFamily="18" charset="0"/>
              </a:rPr>
              <a:t>Diversity </a:t>
            </a:r>
            <a:r>
              <a:rPr lang="en-US" sz="1400" b="1" dirty="0">
                <a:solidFill>
                  <a:srgbClr val="000000"/>
                </a:solidFill>
                <a:latin typeface="Palatino Linotype" panose="02040502050505030304" pitchFamily="18" charset="0"/>
              </a:rPr>
              <a:t>enriches the multiple </a:t>
            </a:r>
            <a:r>
              <a:rPr lang="en-US" sz="1400" b="1" dirty="0" smtClean="0">
                <a:solidFill>
                  <a:srgbClr val="000000"/>
                </a:solidFill>
                <a:latin typeface="Palatino Linotype" panose="02040502050505030304" pitchFamily="18" charset="0"/>
              </a:rPr>
              <a:t>perspectives</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17</a:t>
            </a:fld>
            <a:endParaRPr lang="en-US"/>
          </a:p>
        </p:txBody>
      </p:sp>
    </p:spTree>
    <p:extLst>
      <p:ext uri="{BB962C8B-B14F-4D97-AF65-F5344CB8AC3E}">
        <p14:creationId xmlns:p14="http://schemas.microsoft.com/office/powerpoint/2010/main" val="22918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09" indent="-457109">
              <a:spcBef>
                <a:spcPts val="600"/>
              </a:spcBef>
              <a:spcAft>
                <a:spcPts val="600"/>
              </a:spcAft>
              <a:buFont typeface="+mj-lt"/>
              <a:buAutoNum type="arabicPeriod"/>
            </a:pPr>
            <a:r>
              <a:rPr lang="en-US" b="1" dirty="0">
                <a:latin typeface="Palatino Linotype" panose="02040502050505030304" pitchFamily="18" charset="0"/>
              </a:rPr>
              <a:t>Everyone’s Narrative -</a:t>
            </a:r>
            <a:r>
              <a:rPr lang="en-US" dirty="0">
                <a:latin typeface="Palatino Linotype" panose="02040502050505030304" pitchFamily="18" charset="0"/>
              </a:rPr>
              <a:t> Consider your own life, and everything that has shaped your beliefs. Realize that each of the 7 billion people on this planet has their own narrative. Not one is the same.</a:t>
            </a:r>
          </a:p>
          <a:p>
            <a:pPr marL="457109" indent="-457109">
              <a:spcBef>
                <a:spcPts val="600"/>
              </a:spcBef>
              <a:spcAft>
                <a:spcPts val="600"/>
              </a:spcAft>
              <a:buFont typeface="+mj-lt"/>
              <a:buAutoNum type="arabicPeriod"/>
            </a:pPr>
            <a:r>
              <a:rPr lang="en-US" b="1" dirty="0">
                <a:latin typeface="Palatino Linotype" panose="02040502050505030304" pitchFamily="18" charset="0"/>
              </a:rPr>
              <a:t>Where are you coming from? -</a:t>
            </a:r>
            <a:r>
              <a:rPr lang="en-US" dirty="0">
                <a:latin typeface="Palatino Linotype" panose="02040502050505030304" pitchFamily="18" charset="0"/>
              </a:rPr>
              <a:t> When you find yourself thinking poorly of someone, stop and consider what influences have created your negative views of that individual.</a:t>
            </a:r>
          </a:p>
          <a:p>
            <a:pPr marL="457109" indent="-457109">
              <a:spcBef>
                <a:spcPts val="600"/>
              </a:spcBef>
              <a:spcAft>
                <a:spcPts val="600"/>
              </a:spcAft>
              <a:buFont typeface="+mj-lt"/>
              <a:buAutoNum type="arabicPeriod"/>
            </a:pPr>
            <a:r>
              <a:rPr lang="en-US" b="1" dirty="0">
                <a:latin typeface="Palatino Linotype" panose="02040502050505030304" pitchFamily="18" charset="0"/>
              </a:rPr>
              <a:t>Befriend all people</a:t>
            </a:r>
            <a:r>
              <a:rPr lang="en-US" dirty="0">
                <a:latin typeface="Palatino Linotype" panose="02040502050505030304" pitchFamily="18" charset="0"/>
              </a:rPr>
              <a:t> – If you know that you tend to avoid befriending certain types of people, go out of your way to find friends of all kinds.</a:t>
            </a:r>
          </a:p>
          <a:p>
            <a:pPr marL="457109" indent="-457109">
              <a:spcBef>
                <a:spcPts val="600"/>
              </a:spcBef>
              <a:spcAft>
                <a:spcPts val="600"/>
              </a:spcAft>
              <a:buFont typeface="+mj-lt"/>
              <a:buAutoNum type="arabicPeriod"/>
            </a:pPr>
            <a:r>
              <a:rPr lang="en-US" b="1" dirty="0">
                <a:latin typeface="Palatino Linotype" panose="02040502050505030304" pitchFamily="18" charset="0"/>
              </a:rPr>
              <a:t>Empathy</a:t>
            </a:r>
            <a:r>
              <a:rPr lang="en-US" dirty="0">
                <a:latin typeface="Palatino Linotype" panose="02040502050505030304" pitchFamily="18" charset="0"/>
              </a:rPr>
              <a:t> – When you encounter anyone, try to imagine, understand, and sympathize with that person’s story, with everything that has made them who they are.</a:t>
            </a:r>
          </a:p>
          <a:p>
            <a:pPr marL="457109" indent="-457109">
              <a:spcBef>
                <a:spcPts val="600"/>
              </a:spcBef>
              <a:spcAft>
                <a:spcPts val="600"/>
              </a:spcAft>
              <a:buFont typeface="+mj-lt"/>
              <a:buAutoNum type="arabicPeriod"/>
            </a:pPr>
            <a:r>
              <a:rPr lang="en-US" b="1" dirty="0">
                <a:latin typeface="Palatino Linotype" panose="02040502050505030304" pitchFamily="18" charset="0"/>
              </a:rPr>
              <a:t>Actively accept</a:t>
            </a:r>
            <a:r>
              <a:rPr lang="en-US" dirty="0">
                <a:latin typeface="Palatino Linotype" panose="02040502050505030304" pitchFamily="18" charset="0"/>
              </a:rPr>
              <a:t> – meditate upon embracing other people, with all of the diversity that comes with them. Don’t allow yourself to define a person based upon </a:t>
            </a:r>
            <a:r>
              <a:rPr lang="en-US" i="1" dirty="0">
                <a:latin typeface="Palatino Linotype" panose="02040502050505030304" pitchFamily="18" charset="0"/>
              </a:rPr>
              <a:t>one </a:t>
            </a:r>
            <a:r>
              <a:rPr lang="en-US" dirty="0">
                <a:latin typeface="Palatino Linotype" panose="02040502050505030304" pitchFamily="18" charset="0"/>
              </a:rPr>
              <a:t>stereotype about </a:t>
            </a:r>
            <a:r>
              <a:rPr lang="en-US" i="1" dirty="0">
                <a:latin typeface="Palatino Linotype" panose="02040502050505030304" pitchFamily="18" charset="0"/>
              </a:rPr>
              <a:t>one </a:t>
            </a:r>
            <a:r>
              <a:rPr lang="en-US" dirty="0">
                <a:latin typeface="Palatino Linotype" panose="02040502050505030304" pitchFamily="18" charset="0"/>
              </a:rPr>
              <a:t>aspect of their complex identity.</a:t>
            </a:r>
          </a:p>
          <a:p>
            <a:pPr marL="457109" indent="-457109">
              <a:spcBef>
                <a:spcPts val="600"/>
              </a:spcBef>
              <a:spcAft>
                <a:spcPts val="600"/>
              </a:spcAft>
              <a:buFont typeface="+mj-lt"/>
              <a:buAutoNum type="arabicPeriod"/>
            </a:pPr>
            <a:r>
              <a:rPr lang="en-US" b="1" dirty="0">
                <a:latin typeface="Palatino Linotype" panose="02040502050505030304" pitchFamily="18" charset="0"/>
              </a:rPr>
              <a:t>Show compassion -</a:t>
            </a:r>
            <a:r>
              <a:rPr lang="en-US" dirty="0">
                <a:latin typeface="Palatino Linotype" panose="02040502050505030304" pitchFamily="18" charset="0"/>
              </a:rPr>
              <a:t> Perform random acts of kindness for all types of people. It can be as simple as a friendly smile or holding open a door.</a:t>
            </a:r>
          </a:p>
          <a:p>
            <a:pPr marL="457109" indent="-457109">
              <a:spcBef>
                <a:spcPts val="600"/>
              </a:spcBef>
              <a:spcAft>
                <a:spcPts val="600"/>
              </a:spcAft>
              <a:buFont typeface="+mj-lt"/>
              <a:buAutoNum type="arabicPeriod"/>
            </a:pPr>
            <a:endParaRPr lang="en-US" dirty="0">
              <a:latin typeface="Palatino Linotype" panose="02040502050505030304" pitchFamily="18" charset="0"/>
            </a:endParaRPr>
          </a:p>
          <a:p>
            <a:pPr>
              <a:spcBef>
                <a:spcPts val="600"/>
              </a:spcBef>
              <a:spcAft>
                <a:spcPts val="600"/>
              </a:spcAft>
            </a:pPr>
            <a:r>
              <a:rPr lang="en-US" dirty="0">
                <a:latin typeface="Palatino Linotype" panose="02040502050505030304" pitchFamily="18" charset="0"/>
              </a:rPr>
              <a:t>*** Practice EMPATHY, don’t be quick to judge, and envision life in another’s person’s shoes before you treat them unfairly</a:t>
            </a:r>
            <a:r>
              <a:rPr lang="en-US" dirty="0" smtClean="0">
                <a:latin typeface="Palatino Linotype" panose="02040502050505030304" pitchFamily="18" charset="0"/>
              </a:rPr>
              <a:t>.</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18</a:t>
            </a:fld>
            <a:endParaRPr lang="en-US"/>
          </a:p>
        </p:txBody>
      </p:sp>
    </p:spTree>
    <p:extLst>
      <p:ext uri="{BB962C8B-B14F-4D97-AF65-F5344CB8AC3E}">
        <p14:creationId xmlns:p14="http://schemas.microsoft.com/office/powerpoint/2010/main" val="4102549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19</a:t>
            </a:fld>
            <a:endParaRPr lang="en-US"/>
          </a:p>
        </p:txBody>
      </p:sp>
    </p:spTree>
    <p:extLst>
      <p:ext uri="{BB962C8B-B14F-4D97-AF65-F5344CB8AC3E}">
        <p14:creationId xmlns:p14="http://schemas.microsoft.com/office/powerpoint/2010/main" val="69034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a:t>
            </a:fld>
            <a:endParaRPr lang="en-US"/>
          </a:p>
        </p:txBody>
      </p:sp>
    </p:spTree>
    <p:extLst>
      <p:ext uri="{BB962C8B-B14F-4D97-AF65-F5344CB8AC3E}">
        <p14:creationId xmlns:p14="http://schemas.microsoft.com/office/powerpoint/2010/main" val="4058333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are introducing another element of diversity which is Culture.  </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20</a:t>
            </a:fld>
            <a:endParaRPr lang="en-US"/>
          </a:p>
        </p:txBody>
      </p:sp>
    </p:spTree>
    <p:extLst>
      <p:ext uri="{BB962C8B-B14F-4D97-AF65-F5344CB8AC3E}">
        <p14:creationId xmlns:p14="http://schemas.microsoft.com/office/powerpoint/2010/main" val="2039790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21</a:t>
            </a:fld>
            <a:endParaRPr lang="en-US"/>
          </a:p>
        </p:txBody>
      </p:sp>
    </p:spTree>
    <p:extLst>
      <p:ext uri="{BB962C8B-B14F-4D97-AF65-F5344CB8AC3E}">
        <p14:creationId xmlns:p14="http://schemas.microsoft.com/office/powerpoint/2010/main" val="1012952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22</a:t>
            </a:fld>
            <a:endParaRPr lang="en-US"/>
          </a:p>
        </p:txBody>
      </p:sp>
    </p:spTree>
    <p:extLst>
      <p:ext uri="{BB962C8B-B14F-4D97-AF65-F5344CB8AC3E}">
        <p14:creationId xmlns:p14="http://schemas.microsoft.com/office/powerpoint/2010/main" val="617616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23</a:t>
            </a:fld>
            <a:endParaRPr lang="en-US"/>
          </a:p>
        </p:txBody>
      </p:sp>
    </p:spTree>
    <p:extLst>
      <p:ext uri="{BB962C8B-B14F-4D97-AF65-F5344CB8AC3E}">
        <p14:creationId xmlns:p14="http://schemas.microsoft.com/office/powerpoint/2010/main" val="1151642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Now here is the challenge … </a:t>
            </a:r>
          </a:p>
          <a:p>
            <a:endParaRPr lang="en-US" dirty="0" smtClean="0"/>
          </a:p>
          <a:p>
            <a:r>
              <a:rPr lang="en-US" dirty="0" smtClean="0"/>
              <a:t>In order to embrace diversity</a:t>
            </a:r>
            <a:r>
              <a:rPr lang="en-US" baseline="0" dirty="0" smtClean="0"/>
              <a:t> and encompass our own diversity, you can start by </a:t>
            </a:r>
            <a:r>
              <a:rPr lang="en-US" dirty="0" smtClean="0"/>
              <a:t>surrounding yourselves with people</a:t>
            </a:r>
            <a:r>
              <a:rPr lang="en-US" baseline="0" dirty="0" smtClean="0"/>
              <a:t> who aren’t like us.  We try constantly to be in the same room with people who challenge not only our day to day thinking but the way we view the world.</a:t>
            </a:r>
          </a:p>
          <a:p>
            <a:endParaRPr lang="en-US" baseline="0" dirty="0" smtClean="0"/>
          </a:p>
          <a:p>
            <a:r>
              <a:rPr lang="en-US" baseline="0" dirty="0" smtClean="0"/>
              <a:t>We put the right people in places and expect them to challenge our dearly held beliefs.  This gets uncomfortable at times.  But we’re not going to generate new ideas with homogenous thinking. </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24</a:t>
            </a:fld>
            <a:endParaRPr lang="en-US"/>
          </a:p>
        </p:txBody>
      </p:sp>
    </p:spTree>
    <p:extLst>
      <p:ext uri="{BB962C8B-B14F-4D97-AF65-F5344CB8AC3E}">
        <p14:creationId xmlns:p14="http://schemas.microsoft.com/office/powerpoint/2010/main" val="2853550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also a way for us to start thinking and not get stuck in the past … because we will not survive in our melting pot of a country. </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25</a:t>
            </a:fld>
            <a:endParaRPr lang="en-US"/>
          </a:p>
        </p:txBody>
      </p:sp>
    </p:spTree>
    <p:extLst>
      <p:ext uri="{BB962C8B-B14F-4D97-AF65-F5344CB8AC3E}">
        <p14:creationId xmlns:p14="http://schemas.microsoft.com/office/powerpoint/2010/main" val="23445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54" indent="-228554">
              <a:buAutoNum type="arabicPeriod"/>
            </a:pPr>
            <a:r>
              <a:rPr lang="en-US" dirty="0" smtClean="0"/>
              <a:t>How are we open to learning and change?  This is a dynamic, life</a:t>
            </a:r>
            <a:r>
              <a:rPr lang="en-US" baseline="0" dirty="0" smtClean="0"/>
              <a:t> long process!</a:t>
            </a:r>
          </a:p>
          <a:p>
            <a:pPr marL="228554" indent="-228554">
              <a:buAutoNum type="arabicPeriod"/>
            </a:pPr>
            <a:r>
              <a:rPr lang="en-US" baseline="0" dirty="0" smtClean="0"/>
              <a:t>Avoid judgements.</a:t>
            </a:r>
          </a:p>
          <a:p>
            <a:pPr marL="228554" indent="-228554">
              <a:buAutoNum type="arabicPeriod"/>
            </a:pPr>
            <a:r>
              <a:rPr lang="en-US" baseline="0" dirty="0" smtClean="0"/>
              <a:t>Being vulnerable when talking about diversity results in open and honest communication.  (Yes, this is hard!)</a:t>
            </a:r>
          </a:p>
          <a:p>
            <a:pPr marL="228554" indent="-228554">
              <a:buAutoNum type="arabicPeriod"/>
            </a:pPr>
            <a:endParaRPr lang="en-US" baseline="0" dirty="0" smtClean="0"/>
          </a:p>
          <a:p>
            <a:pPr marL="228554" indent="-228554">
              <a:buAutoNum type="arabicPeriod"/>
            </a:pP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26</a:t>
            </a:fld>
            <a:endParaRPr lang="en-US"/>
          </a:p>
        </p:txBody>
      </p:sp>
    </p:spTree>
    <p:extLst>
      <p:ext uri="{BB962C8B-B14F-4D97-AF65-F5344CB8AC3E}">
        <p14:creationId xmlns:p14="http://schemas.microsoft.com/office/powerpoint/2010/main" val="199602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really important is being Authentic</a:t>
            </a:r>
            <a:r>
              <a:rPr lang="en-US" baseline="0" dirty="0" smtClean="0"/>
              <a:t> … which means the following. If you don’t people will see it and don’t want to be around you. </a:t>
            </a:r>
          </a:p>
          <a:p>
            <a:endParaRPr lang="en-US" baseline="0" dirty="0" smtClean="0"/>
          </a:p>
          <a:p>
            <a:r>
              <a:rPr lang="en-US" baseline="0" dirty="0" smtClean="0"/>
              <a:t>Now how can we start this process … </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27</a:t>
            </a:fld>
            <a:endParaRPr lang="en-US"/>
          </a:p>
        </p:txBody>
      </p:sp>
    </p:spTree>
    <p:extLst>
      <p:ext uri="{BB962C8B-B14F-4D97-AF65-F5344CB8AC3E}">
        <p14:creationId xmlns:p14="http://schemas.microsoft.com/office/powerpoint/2010/main" val="1671932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Start with this</a:t>
            </a:r>
            <a:r>
              <a:rPr lang="en-US" baseline="0" dirty="0" smtClean="0"/>
              <a:t> and embrace this concept … by putting words around you to remind you and create the environment for others to see.  </a:t>
            </a:r>
            <a:r>
              <a:rPr lang="en-US" i="1" baseline="0" dirty="0" smtClean="0"/>
              <a:t>Actions also speak louder than words.  </a:t>
            </a:r>
            <a:r>
              <a:rPr lang="en-US" i="0" baseline="0" dirty="0" smtClean="0"/>
              <a:t>This was illustrated before the study </a:t>
            </a:r>
            <a:r>
              <a:rPr lang="en-US" sz="1200" i="0" dirty="0" smtClean="0">
                <a:solidFill>
                  <a:schemeClr val="bg1"/>
                </a:solidFill>
                <a:latin typeface="Palatino Linotype" panose="02040502050505030304" pitchFamily="18" charset="0"/>
              </a:rPr>
              <a:t>Dr. Helen Turnbull, CEO Human Facets conducted and demonstrated </a:t>
            </a:r>
            <a:r>
              <a:rPr lang="en-US" i="0" baseline="0" dirty="0" smtClean="0"/>
              <a:t>how they perceived diversity and yet it didn’t reflect on how employees saw their own ability to embrace diversity.</a:t>
            </a:r>
            <a:endParaRPr lang="en-US" i="0" dirty="0"/>
          </a:p>
        </p:txBody>
      </p:sp>
      <p:sp>
        <p:nvSpPr>
          <p:cNvPr id="4" name="Slide Number Placeholder 3"/>
          <p:cNvSpPr>
            <a:spLocks noGrp="1"/>
          </p:cNvSpPr>
          <p:nvPr>
            <p:ph type="sldNum" sz="quarter" idx="10"/>
          </p:nvPr>
        </p:nvSpPr>
        <p:spPr/>
        <p:txBody>
          <a:bodyPr/>
          <a:lstStyle/>
          <a:p>
            <a:fld id="{C935717A-2BB9-4939-A777-F9E8A091473F}" type="slidenum">
              <a:rPr lang="en-US" smtClean="0"/>
              <a:t>28</a:t>
            </a:fld>
            <a:endParaRPr lang="en-US"/>
          </a:p>
        </p:txBody>
      </p:sp>
    </p:spTree>
    <p:extLst>
      <p:ext uri="{BB962C8B-B14F-4D97-AF65-F5344CB8AC3E}">
        <p14:creationId xmlns:p14="http://schemas.microsoft.com/office/powerpoint/2010/main" val="1051840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Here is another quote from Yoland</a:t>
            </a:r>
            <a:r>
              <a:rPr lang="en-US" b="1" i="0" baseline="0" dirty="0" smtClean="0"/>
              <a:t>a King on respect and embracing differences … </a:t>
            </a:r>
            <a:r>
              <a:rPr lang="en-US" b="1" i="1" baseline="0" dirty="0" smtClean="0"/>
              <a:t>read</a:t>
            </a:r>
            <a:endParaRPr lang="en-US" b="1" i="1" dirty="0"/>
          </a:p>
        </p:txBody>
      </p:sp>
      <p:sp>
        <p:nvSpPr>
          <p:cNvPr id="4" name="Slide Number Placeholder 3"/>
          <p:cNvSpPr>
            <a:spLocks noGrp="1"/>
          </p:cNvSpPr>
          <p:nvPr>
            <p:ph type="sldNum" sz="quarter" idx="10"/>
          </p:nvPr>
        </p:nvSpPr>
        <p:spPr/>
        <p:txBody>
          <a:bodyPr/>
          <a:lstStyle/>
          <a:p>
            <a:fld id="{C935717A-2BB9-4939-A777-F9E8A091473F}" type="slidenum">
              <a:rPr lang="en-US" smtClean="0"/>
              <a:t>29</a:t>
            </a:fld>
            <a:endParaRPr lang="en-US"/>
          </a:p>
        </p:txBody>
      </p:sp>
    </p:spTree>
    <p:extLst>
      <p:ext uri="{BB962C8B-B14F-4D97-AF65-F5344CB8AC3E}">
        <p14:creationId xmlns:p14="http://schemas.microsoft.com/office/powerpoint/2010/main" val="425026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 and if you have any questions, please feel free to ask at anytime</a:t>
            </a:r>
            <a:r>
              <a:rPr lang="en-US" baseline="0" dirty="0" smtClean="0"/>
              <a:t> during this presentation. </a:t>
            </a:r>
          </a:p>
          <a:p>
            <a:endParaRPr lang="en-US" dirty="0" smtClean="0"/>
          </a:p>
          <a:p>
            <a:r>
              <a:rPr lang="en-US" dirty="0" smtClean="0"/>
              <a:t>Next,</a:t>
            </a:r>
            <a:r>
              <a:rPr lang="en-US" baseline="0" dirty="0" smtClean="0"/>
              <a:t> it’s important we know the Diversity Statement as well as the Mission, Vision and Values of UW-Parkside. </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a:t>
            </a:fld>
            <a:endParaRPr lang="en-US"/>
          </a:p>
        </p:txBody>
      </p:sp>
    </p:spTree>
    <p:extLst>
      <p:ext uri="{BB962C8B-B14F-4D97-AF65-F5344CB8AC3E}">
        <p14:creationId xmlns:p14="http://schemas.microsoft.com/office/powerpoint/2010/main" val="4173423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30</a:t>
            </a:fld>
            <a:endParaRPr lang="en-US"/>
          </a:p>
        </p:txBody>
      </p:sp>
    </p:spTree>
    <p:extLst>
      <p:ext uri="{BB962C8B-B14F-4D97-AF65-F5344CB8AC3E}">
        <p14:creationId xmlns:p14="http://schemas.microsoft.com/office/powerpoint/2010/main" val="1245323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people resist differences … This is common but I challenge each one of you</a:t>
            </a:r>
            <a:r>
              <a:rPr lang="en-US" baseline="0" dirty="0" smtClean="0"/>
              <a:t> to take that step and learn about others, ask, make a new friend … you will not regret!</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31</a:t>
            </a:fld>
            <a:endParaRPr lang="en-US"/>
          </a:p>
        </p:txBody>
      </p:sp>
    </p:spTree>
    <p:extLst>
      <p:ext uri="{BB962C8B-B14F-4D97-AF65-F5344CB8AC3E}">
        <p14:creationId xmlns:p14="http://schemas.microsoft.com/office/powerpoint/2010/main" val="1049350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32</a:t>
            </a:fld>
            <a:endParaRPr lang="en-US"/>
          </a:p>
        </p:txBody>
      </p:sp>
    </p:spTree>
    <p:extLst>
      <p:ext uri="{BB962C8B-B14F-4D97-AF65-F5344CB8AC3E}">
        <p14:creationId xmlns:p14="http://schemas.microsoft.com/office/powerpoint/2010/main" val="218603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33</a:t>
            </a:fld>
            <a:endParaRPr lang="en-US"/>
          </a:p>
        </p:txBody>
      </p:sp>
    </p:spTree>
    <p:extLst>
      <p:ext uri="{BB962C8B-B14F-4D97-AF65-F5344CB8AC3E}">
        <p14:creationId xmlns:p14="http://schemas.microsoft.com/office/powerpoint/2010/main" val="2542713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34</a:t>
            </a:fld>
            <a:endParaRPr lang="en-US"/>
          </a:p>
        </p:txBody>
      </p:sp>
    </p:spTree>
    <p:extLst>
      <p:ext uri="{BB962C8B-B14F-4D97-AF65-F5344CB8AC3E}">
        <p14:creationId xmlns:p14="http://schemas.microsoft.com/office/powerpoint/2010/main" val="3733498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35</a:t>
            </a:fld>
            <a:endParaRPr lang="en-US"/>
          </a:p>
        </p:txBody>
      </p:sp>
    </p:spTree>
    <p:extLst>
      <p:ext uri="{BB962C8B-B14F-4D97-AF65-F5344CB8AC3E}">
        <p14:creationId xmlns:p14="http://schemas.microsoft.com/office/powerpoint/2010/main" val="3463013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36</a:t>
            </a:fld>
            <a:endParaRPr lang="en-US"/>
          </a:p>
        </p:txBody>
      </p:sp>
    </p:spTree>
    <p:extLst>
      <p:ext uri="{BB962C8B-B14F-4D97-AF65-F5344CB8AC3E}">
        <p14:creationId xmlns:p14="http://schemas.microsoft.com/office/powerpoint/2010/main" val="1359309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37</a:t>
            </a:fld>
            <a:endParaRPr lang="en-US"/>
          </a:p>
        </p:txBody>
      </p:sp>
    </p:spTree>
    <p:extLst>
      <p:ext uri="{BB962C8B-B14F-4D97-AF65-F5344CB8AC3E}">
        <p14:creationId xmlns:p14="http://schemas.microsoft.com/office/powerpoint/2010/main" val="407512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a:t>
            </a:r>
            <a:r>
              <a:rPr lang="en-US" i="1" baseline="0" dirty="0" smtClean="0"/>
              <a:t> wraps up how we are not as different as you think … </a:t>
            </a:r>
            <a:endParaRPr lang="en-US" i="1"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t>38</a:t>
            </a:fld>
            <a:endParaRPr lang="en-US"/>
          </a:p>
        </p:txBody>
      </p:sp>
    </p:spTree>
    <p:extLst>
      <p:ext uri="{BB962C8B-B14F-4D97-AF65-F5344CB8AC3E}">
        <p14:creationId xmlns:p14="http://schemas.microsoft.com/office/powerpoint/2010/main" val="703582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39</a:t>
            </a:fld>
            <a:endParaRPr lang="en-US"/>
          </a:p>
        </p:txBody>
      </p:sp>
    </p:spTree>
    <p:extLst>
      <p:ext uri="{BB962C8B-B14F-4D97-AF65-F5344CB8AC3E}">
        <p14:creationId xmlns:p14="http://schemas.microsoft.com/office/powerpoint/2010/main" val="167237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0" dirty="0" smtClean="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rPr>
              <a:t>Know what</a:t>
            </a:r>
            <a:r>
              <a:rPr lang="en-US" b="0" baseline="0" dirty="0" smtClean="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rPr>
              <a:t> the Diversity Vision, Mission and Values of UW Parkside … </a:t>
            </a:r>
            <a:r>
              <a:rPr lang="en-US" b="0" i="1" baseline="0" dirty="0" smtClean="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rPr>
              <a:t>Read the next page</a:t>
            </a:r>
            <a:endParaRPr lang="en-US" b="1" dirty="0" smtClean="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935717A-2BB9-4939-A777-F9E8A091473F}" type="slidenum">
              <a:rPr lang="en-US" smtClean="0"/>
              <a:t>4</a:t>
            </a:fld>
            <a:endParaRPr lang="en-US"/>
          </a:p>
        </p:txBody>
      </p:sp>
    </p:spTree>
    <p:extLst>
      <p:ext uri="{BB962C8B-B14F-4D97-AF65-F5344CB8AC3E}">
        <p14:creationId xmlns:p14="http://schemas.microsoft.com/office/powerpoint/2010/main" val="343869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b="1" dirty="0" smtClean="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rPr>
              <a:t>Read the Statement and then, ask the audience:</a:t>
            </a:r>
            <a:r>
              <a:rPr lang="en-US" b="1" baseline="0" dirty="0" smtClean="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b="1" dirty="0" smtClean="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dirty="0" smtClean="0"/>
              <a:t>How can we can better see each other as human beings and as well engage society in way we didn’t understand before so.  We ask ourselves,</a:t>
            </a:r>
            <a:r>
              <a:rPr lang="en-US" baseline="0" dirty="0" smtClean="0"/>
              <a:t> how do we describe Diversity in our lives?</a:t>
            </a:r>
          </a:p>
          <a:p>
            <a:pPr algn="l">
              <a:spcAft>
                <a:spcPts val="1200"/>
              </a:spcAft>
            </a:pPr>
            <a:endParaRPr lang="en-US" b="1" dirty="0" smtClean="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ctr">
              <a:spcAft>
                <a:spcPts val="1200"/>
              </a:spcAft>
            </a:pPr>
            <a:r>
              <a:rPr lang="en-US" b="1" dirty="0" smtClean="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rPr>
              <a:t>Diversity Statement</a:t>
            </a:r>
            <a:endParaRPr lang="en-US" b="1" dirty="0" smtClean="0">
              <a:solidFill>
                <a:srgbClr val="008000"/>
              </a:solidFill>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pPr>
            <a:r>
              <a:rPr lang="en-US" dirty="0">
                <a:latin typeface="Palatino Linotype" panose="02040502050505030304" pitchFamily="18" charset="0"/>
                <a:ea typeface="Times New Roman" panose="02020603050405020304" pitchFamily="18" charset="0"/>
                <a:cs typeface="Times New Roman" panose="02020603050405020304" pitchFamily="18" charset="0"/>
              </a:rPr>
              <a:t>Diversity is crucial for maintaining excellence in research/creative artistry, learning and community engagement. The University of Wisconsin-Parkside celebrates many differences among people including but not limited to diversity in race, ethnicity, ability, national origin, gender, gender identity, sexual orientation, religion and age. UW-Parkside strives to strengthen diversity with programs that will accomplish the following:</a:t>
            </a:r>
          </a:p>
          <a:p>
            <a:pPr>
              <a:lnSpc>
                <a:spcPct val="107000"/>
              </a:lnSpc>
            </a:pPr>
            <a:endParaRPr lang="en-US" sz="800"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attract and retain diverse students, faculty, and staff;</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respect and appreciate the many cultures and multiple perspectives within the communities that UW-Parkside serves;</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promote equity and success for all students, faculty and staff;</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prepare students, faculty and staff to act ethically in relation to diversity on campus and in local and global communities</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address racism, oppression, and all forms of neglect and discrimination throughout the campus at all levels.</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endParaRPr lang="en-US" dirty="0" smtClean="0"/>
          </a:p>
          <a:p>
            <a:r>
              <a:rPr lang="en-US" b="1" dirty="0" smtClean="0"/>
              <a:t>Question to the Audience:  What is Diversity? What comes in mind with you? </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5</a:t>
            </a:fld>
            <a:endParaRPr lang="en-US"/>
          </a:p>
        </p:txBody>
      </p:sp>
    </p:spTree>
    <p:extLst>
      <p:ext uri="{BB962C8B-B14F-4D97-AF65-F5344CB8AC3E}">
        <p14:creationId xmlns:p14="http://schemas.microsoft.com/office/powerpoint/2010/main" val="428415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rPr>
              <a:t>Vision</a:t>
            </a:r>
            <a:endParaRPr lang="en-US" dirty="0">
              <a:solidFill>
                <a:srgbClr val="008000"/>
              </a:solidFill>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pPr>
            <a:r>
              <a:rPr lang="en-US" dirty="0">
                <a:latin typeface="Palatino Linotype" panose="02040502050505030304" pitchFamily="18" charset="0"/>
                <a:ea typeface="Times New Roman" panose="02020603050405020304" pitchFamily="18" charset="0"/>
                <a:cs typeface="Times New Roman" panose="02020603050405020304" pitchFamily="18" charset="0"/>
              </a:rPr>
              <a:t>The Office of Diversity and Inclusion at the University of Wisconsin-Parkside will be recognized within the Great Lakes region as a premier office in fostering diversity and inclusion.</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00" b="1" dirty="0">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b="1" dirty="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rPr>
              <a:t>Mission</a:t>
            </a:r>
            <a:endParaRPr lang="en-US" dirty="0">
              <a:solidFill>
                <a:srgbClr val="008000"/>
              </a:solidFill>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pPr>
            <a:r>
              <a:rPr lang="en-US" dirty="0">
                <a:latin typeface="Palatino Linotype" panose="02040502050505030304" pitchFamily="18" charset="0"/>
                <a:ea typeface="Times New Roman" panose="02020603050405020304" pitchFamily="18" charset="0"/>
                <a:cs typeface="Times New Roman" panose="02020603050405020304" pitchFamily="18" charset="0"/>
              </a:rPr>
              <a:t>The Office of Diversity and Inclusion (formerly the Office of Equity and Diversity), established in 2011, collaborates with students, faculty, administrators, staff and members of the surrounding community to promote and implement the University of Wisconsin-Parkside's mission and strategic diversity and inclusion initiatives.</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00" b="1" dirty="0">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b="1" dirty="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rPr>
              <a:t>Values</a:t>
            </a:r>
            <a:endParaRPr lang="en-US" dirty="0">
              <a:solidFill>
                <a:srgbClr val="008000"/>
              </a:solidFill>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Fair and ethical standards to all those we serve</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Being good stewards of the resources we have</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Quality programming as our way of operating</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Being knowledgeable of emerging best practices and trends</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The balance between professional and personal lives</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The contribution of others that help achieve our goals and objectives</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The ability to forge and develop collaborative and cooperative relationships with stakeholders</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Having fun at </a:t>
            </a: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work</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6</a:t>
            </a:fld>
            <a:endParaRPr lang="en-US"/>
          </a:p>
        </p:txBody>
      </p:sp>
    </p:spTree>
    <p:extLst>
      <p:ext uri="{BB962C8B-B14F-4D97-AF65-F5344CB8AC3E}">
        <p14:creationId xmlns:p14="http://schemas.microsoft.com/office/powerpoint/2010/main" val="326295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a:t>
            </a:r>
            <a:r>
              <a:rPr lang="en-US" b="1" dirty="0"/>
              <a:t>is Diversity? What comes in mind with you? </a:t>
            </a:r>
            <a:r>
              <a:rPr lang="en-US" dirty="0"/>
              <a:t>If you are most people, we think of race, ethnicity, religion, country of origin, language, gender, sexual orientation, socioeconomic status.  What people or companies tend to do to implement </a:t>
            </a:r>
            <a:r>
              <a:rPr lang="en-US" dirty="0" smtClean="0"/>
              <a:t>diversity they only see</a:t>
            </a:r>
            <a:r>
              <a:rPr lang="en-US" baseline="0" dirty="0" smtClean="0"/>
              <a:t> and looking for the </a:t>
            </a:r>
            <a:r>
              <a:rPr lang="en-US" dirty="0" smtClean="0"/>
              <a:t>race</a:t>
            </a:r>
            <a:r>
              <a:rPr lang="en-US" dirty="0"/>
              <a:t>, ethnicity, sexual orientation which all are good things, but we miss something that is so fundamental </a:t>
            </a:r>
            <a:r>
              <a:rPr lang="en-US" dirty="0" smtClean="0"/>
              <a:t>and </a:t>
            </a:r>
            <a:r>
              <a:rPr lang="en-US" dirty="0"/>
              <a:t>that is Diversity as  simplest form and not just race, sexuality, gender religion,  …. It is  </a:t>
            </a:r>
            <a:r>
              <a:rPr lang="en-US" b="1" dirty="0"/>
              <a:t>DIVERSITY is simply </a:t>
            </a:r>
            <a:r>
              <a:rPr lang="en-US" b="1" dirty="0" smtClean="0"/>
              <a:t>DIFFERENCE.</a:t>
            </a:r>
          </a:p>
          <a:p>
            <a:endParaRPr lang="en-US" dirty="0"/>
          </a:p>
          <a:p>
            <a:r>
              <a:rPr lang="en-US" dirty="0"/>
              <a:t>A lot of people </a:t>
            </a:r>
            <a:r>
              <a:rPr lang="en-US" dirty="0" smtClean="0"/>
              <a:t>have Good </a:t>
            </a:r>
            <a:r>
              <a:rPr lang="en-US" b="1" dirty="0"/>
              <a:t>head knowledge </a:t>
            </a:r>
            <a:r>
              <a:rPr lang="en-US" dirty="0"/>
              <a:t>of diversity and don’t have the </a:t>
            </a:r>
            <a:r>
              <a:rPr lang="en-US" b="1" dirty="0"/>
              <a:t>heart knowledge </a:t>
            </a:r>
            <a:r>
              <a:rPr lang="en-US" dirty="0"/>
              <a:t>of diversity.  </a:t>
            </a:r>
          </a:p>
          <a:p>
            <a:r>
              <a:rPr lang="en-US" dirty="0"/>
              <a:t>The heart is where it really changes … My intent today is to move our thinking from head to heart.</a:t>
            </a:r>
          </a:p>
          <a:p>
            <a:r>
              <a:rPr lang="en-US" dirty="0"/>
              <a:t>How many do we know someone that because of a statistic, they changed their views on something because of a finding… </a:t>
            </a:r>
            <a:r>
              <a:rPr lang="en-US" dirty="0" smtClean="0"/>
              <a:t>“Now </a:t>
            </a:r>
            <a:r>
              <a:rPr lang="en-US" dirty="0"/>
              <a:t>I am going to </a:t>
            </a:r>
            <a:r>
              <a:rPr lang="en-US" dirty="0" smtClean="0"/>
              <a:t>change</a:t>
            </a:r>
            <a:r>
              <a:rPr lang="en-US" baseline="0" dirty="0" smtClean="0"/>
              <a:t> because in Time’s Magazine blah, blah, blah …” </a:t>
            </a:r>
            <a:endParaRPr lang="en-US" dirty="0"/>
          </a:p>
          <a:p>
            <a:endParaRPr lang="en-US" dirty="0" smtClean="0"/>
          </a:p>
          <a:p>
            <a:r>
              <a:rPr lang="en-US" dirty="0" smtClean="0"/>
              <a:t>But when </a:t>
            </a:r>
            <a:r>
              <a:rPr lang="en-US" dirty="0"/>
              <a:t>we hear stories and engage with real live people we understand better about each other and we  begin to embrace everyday differences. </a:t>
            </a:r>
          </a:p>
          <a:p>
            <a:r>
              <a:rPr lang="en-US" dirty="0"/>
              <a:t>When we move from head to heart it really challenges us to approach diversity in a different way. </a:t>
            </a:r>
          </a:p>
        </p:txBody>
      </p:sp>
      <p:sp>
        <p:nvSpPr>
          <p:cNvPr id="4" name="Slide Number Placeholder 3"/>
          <p:cNvSpPr>
            <a:spLocks noGrp="1"/>
          </p:cNvSpPr>
          <p:nvPr>
            <p:ph type="sldNum" sz="quarter" idx="10"/>
          </p:nvPr>
        </p:nvSpPr>
        <p:spPr/>
        <p:txBody>
          <a:bodyPr/>
          <a:lstStyle/>
          <a:p>
            <a:fld id="{C935717A-2BB9-4939-A777-F9E8A091473F}" type="slidenum">
              <a:rPr lang="en-US" smtClean="0"/>
              <a:t>7</a:t>
            </a:fld>
            <a:endParaRPr lang="en-US"/>
          </a:p>
        </p:txBody>
      </p:sp>
    </p:spTree>
    <p:extLst>
      <p:ext uri="{BB962C8B-B14F-4D97-AF65-F5344CB8AC3E}">
        <p14:creationId xmlns:p14="http://schemas.microsoft.com/office/powerpoint/2010/main" val="348839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dirty="0" smtClean="0"/>
              <a:t>So here is the definition of inclusion in the sense of diversity</a:t>
            </a:r>
            <a:r>
              <a:rPr lang="en-US" baseline="0" dirty="0" smtClean="0"/>
              <a:t> … </a:t>
            </a:r>
            <a:r>
              <a:rPr lang="en-US" i="1" dirty="0" smtClean="0"/>
              <a:t>read</a:t>
            </a:r>
            <a:r>
              <a:rPr lang="en-US" i="1" baseline="0" dirty="0" smtClean="0"/>
              <a:t> the statement above … </a:t>
            </a:r>
            <a:endParaRPr lang="en-US" i="1" dirty="0" smtClean="0"/>
          </a:p>
          <a:p>
            <a:pPr defTabSz="914217">
              <a:defRPr/>
            </a:pPr>
            <a:endParaRPr lang="en-US" dirty="0" smtClean="0"/>
          </a:p>
          <a:p>
            <a:pPr defTabSz="914217">
              <a:defRPr/>
            </a:pPr>
            <a:r>
              <a:rPr lang="en-US" dirty="0" smtClean="0"/>
              <a:t>So, what </a:t>
            </a:r>
            <a:r>
              <a:rPr lang="en-US" dirty="0"/>
              <a:t>is the big deal about inclusion? It is easy to include others. All you have to do is make sure you actually notice people, smile at them, acknowledge them, say hello, make them feel good about themselves, include them in your conversation, seek their opinions, reassure them that you like them, actively demonstrate you are listening to them, help them to feel validated, and reassure them that their ideas have value … hmmm</a:t>
            </a:r>
            <a:r>
              <a:rPr lang="en-US" dirty="0" smtClean="0"/>
              <a:t>!</a:t>
            </a:r>
          </a:p>
          <a:p>
            <a:pPr defTabSz="914217">
              <a:defRPr/>
            </a:pPr>
            <a:endParaRPr lang="en-US" dirty="0"/>
          </a:p>
          <a:p>
            <a:r>
              <a:rPr lang="en-US" dirty="0"/>
              <a:t>OK, so let’s admit it; being human really means that being inclusive has caveats. It is easy to be inclusive if I like you; it is easy to be inclusive if I agree with you, or more important, if you agree with me; it is easy to be inclusive if I have some affinity with you; it is also easy to be inclusive if I need something from you or if you need something from me that I am willing to share.</a:t>
            </a:r>
          </a:p>
          <a:p>
            <a:r>
              <a:rPr lang="en-US" dirty="0"/>
              <a:t>See? This is getting messy and we haven’t even scratched the surface. As well-intentioned people, we all want to believe that we are inclusive of others and that we would conceptually support the idea of becoming more inclusive</a:t>
            </a:r>
            <a:r>
              <a:rPr lang="en-US" dirty="0" smtClean="0"/>
              <a:t>.</a:t>
            </a:r>
            <a:endParaRPr lang="en-US" i="0" dirty="0"/>
          </a:p>
        </p:txBody>
      </p:sp>
      <p:sp>
        <p:nvSpPr>
          <p:cNvPr id="4" name="Slide Number Placeholder 3"/>
          <p:cNvSpPr>
            <a:spLocks noGrp="1"/>
          </p:cNvSpPr>
          <p:nvPr>
            <p:ph type="sldNum" sz="quarter" idx="10"/>
          </p:nvPr>
        </p:nvSpPr>
        <p:spPr/>
        <p:txBody>
          <a:bodyPr/>
          <a:lstStyle/>
          <a:p>
            <a:fld id="{C935717A-2BB9-4939-A777-F9E8A091473F}" type="slidenum">
              <a:rPr lang="en-US" smtClean="0"/>
              <a:t>8</a:t>
            </a:fld>
            <a:endParaRPr lang="en-US"/>
          </a:p>
        </p:txBody>
      </p:sp>
    </p:spTree>
    <p:extLst>
      <p:ext uri="{BB962C8B-B14F-4D97-AF65-F5344CB8AC3E}">
        <p14:creationId xmlns:p14="http://schemas.microsoft.com/office/powerpoint/2010/main" val="3616097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sums up Diversity … </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9</a:t>
            </a:fld>
            <a:endParaRPr lang="en-US"/>
          </a:p>
        </p:txBody>
      </p:sp>
    </p:spTree>
    <p:extLst>
      <p:ext uri="{BB962C8B-B14F-4D97-AF65-F5344CB8AC3E}">
        <p14:creationId xmlns:p14="http://schemas.microsoft.com/office/powerpoint/2010/main" val="25707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423637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2587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5893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70319"/>
          </a:xfrm>
        </p:spPr>
        <p:txBody>
          <a:bodyPr vert="eaVert"/>
          <a:lstStyle>
            <a:lvl1pPr>
              <a:defRPr>
                <a:solidFill>
                  <a:schemeClr val="tx1">
                    <a:lumMod val="65000"/>
                    <a:lumOff val="3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70318"/>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81652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1956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87763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578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5764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781716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02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026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4096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718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718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2328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58417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1207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59595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417539"/>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255488"/>
          </a:xfrm>
        </p:spPr>
        <p:txBody>
          <a:bodyPr/>
          <a:lstStyle>
            <a:lvl1pPr marL="0" indent="0">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15152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4976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7305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01650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43606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pic>
        <p:nvPicPr>
          <p:cNvPr id="7" name="Picture 6" descr="BRA-PPT-foote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947172"/>
            <a:ext cx="9144000" cy="910828"/>
          </a:xfrm>
          <a:prstGeom prst="rect">
            <a:avLst/>
          </a:prstGeom>
        </p:spPr>
      </p:pic>
    </p:spTree>
    <p:extLst>
      <p:ext uri="{BB962C8B-B14F-4D97-AF65-F5344CB8AC3E}">
        <p14:creationId xmlns:p14="http://schemas.microsoft.com/office/powerpoint/2010/main" val="94201253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timing>
    <p:tnLst>
      <p:par>
        <p:cTn id="1" dur="indefinite" restart="never" nodeType="tmRoot"/>
      </p:par>
    </p:tnLst>
  </p:timing>
  <p:txStyles>
    <p:titleStyle>
      <a:lvl1pPr algn="ctr" defTabSz="457200" rtl="0" eaLnBrk="1" latinLnBrk="0" hangingPunct="1">
        <a:spcBef>
          <a:spcPct val="0"/>
        </a:spcBef>
        <a:buNone/>
        <a:defRPr sz="4400" kern="1200">
          <a:solidFill>
            <a:srgbClr val="59595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diversityjournal.com/wp-content/uploads/Turnbull-Graph-1.pn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www.diversityjournal.com/wp-content/uploads/Turnbull-Graph-2.png"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2g88Ju6nkc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wKCf-q0zqP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jD8tjhVO1T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4715098"/>
            <a:ext cx="4572000" cy="969496"/>
          </a:xfrm>
          <a:prstGeom prst="rect">
            <a:avLst/>
          </a:prstGeom>
        </p:spPr>
        <p:txBody>
          <a:bodyPr>
            <a:spAutoFit/>
          </a:bodyPr>
          <a:lstStyle/>
          <a:p>
            <a:pPr algn="ctr"/>
            <a:r>
              <a:rPr lang="en-US" sz="1400" b="1" spc="120" dirty="0">
                <a:latin typeface="Palatino Linotype" panose="02040502050505030304" pitchFamily="18" charset="0"/>
              </a:rPr>
              <a:t>Presented </a:t>
            </a:r>
            <a:r>
              <a:rPr lang="en-US" sz="1400" b="1" spc="120" dirty="0" smtClean="0">
                <a:latin typeface="Palatino Linotype" panose="02040502050505030304" pitchFamily="18" charset="0"/>
              </a:rPr>
              <a:t>By  </a:t>
            </a:r>
          </a:p>
          <a:p>
            <a:pPr algn="ctr"/>
            <a:endParaRPr lang="en-US" sz="900" b="1" spc="120" dirty="0" smtClean="0">
              <a:latin typeface="Palatino Linotype" panose="02040502050505030304" pitchFamily="18" charset="0"/>
            </a:endParaRPr>
          </a:p>
          <a:p>
            <a:pPr algn="ctr"/>
            <a:r>
              <a:rPr lang="en-US" sz="1600" b="1" spc="120" dirty="0" smtClean="0">
                <a:latin typeface="Palatino Linotype" panose="02040502050505030304" pitchFamily="18" charset="0"/>
              </a:rPr>
              <a:t>Dalinda Galaviz</a:t>
            </a:r>
          </a:p>
          <a:p>
            <a:pPr algn="ctr"/>
            <a:r>
              <a:rPr lang="en-US" sz="1600" b="1" spc="120" dirty="0" smtClean="0">
                <a:latin typeface="Palatino Linotype" panose="02040502050505030304" pitchFamily="18" charset="0"/>
              </a:rPr>
              <a:t>Human </a:t>
            </a:r>
            <a:r>
              <a:rPr lang="en-US" sz="1600" b="1" spc="120" dirty="0">
                <a:latin typeface="Palatino Linotype" panose="02040502050505030304" pitchFamily="18" charset="0"/>
              </a:rPr>
              <a:t>Resources</a:t>
            </a:r>
          </a:p>
        </p:txBody>
      </p:sp>
      <p:pic>
        <p:nvPicPr>
          <p:cNvPr id="2" name="Picture 2" descr="Image result for embracing Your d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
            <a:ext cx="6781800" cy="41020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Explosion 1 5"/>
          <p:cNvSpPr/>
          <p:nvPr/>
        </p:nvSpPr>
        <p:spPr>
          <a:xfrm>
            <a:off x="3886200" y="685800"/>
            <a:ext cx="1295400" cy="144780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chemeClr val="tx1"/>
                </a:solidFill>
                <a:latin typeface="Palatino Linotype" panose="02040502050505030304" pitchFamily="18" charset="0"/>
              </a:rPr>
              <a:t>Your</a:t>
            </a:r>
            <a:endParaRPr lang="en-US" sz="2000" b="1" i="1"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2035012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81000"/>
            <a:ext cx="7772400" cy="12954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latin typeface="Palatino Linotype" panose="02040502050505030304" pitchFamily="18" charset="0"/>
              </a:rPr>
              <a:t>What is the difference between Diversity &amp; Inclusion?</a:t>
            </a:r>
          </a:p>
          <a:p>
            <a:endParaRPr lang="en-US" sz="1800" i="1" dirty="0">
              <a:solidFill>
                <a:schemeClr val="bg1"/>
              </a:solidFill>
              <a:latin typeface="Palatino Linotype" panose="02040502050505030304" pitchFamily="18" charset="0"/>
            </a:endParaRPr>
          </a:p>
        </p:txBody>
      </p:sp>
      <p:sp>
        <p:nvSpPr>
          <p:cNvPr id="6" name="Subtitle 5"/>
          <p:cNvSpPr>
            <a:spLocks noGrp="1"/>
          </p:cNvSpPr>
          <p:nvPr>
            <p:ph type="subTitle" idx="1"/>
          </p:nvPr>
        </p:nvSpPr>
        <p:spPr>
          <a:xfrm>
            <a:off x="380070" y="1981200"/>
            <a:ext cx="8383859" cy="4343400"/>
          </a:xfrm>
        </p:spPr>
        <p:txBody>
          <a:bodyPr>
            <a:normAutofit fontScale="55000" lnSpcReduction="20000"/>
          </a:bodyPr>
          <a:lstStyle/>
          <a:p>
            <a:pPr marL="692150" indent="-525463" algn="l">
              <a:buFont typeface="Wingdings" panose="05000000000000000000" pitchFamily="2" charset="2"/>
              <a:buChar char="§"/>
              <a:tabLst>
                <a:tab pos="166688" algn="l"/>
              </a:tabLst>
            </a:pPr>
            <a:r>
              <a:rPr lang="en-US" sz="3300" dirty="0">
                <a:solidFill>
                  <a:schemeClr val="tx1"/>
                </a:solidFill>
                <a:latin typeface="Palatino Linotype" panose="02040502050505030304" pitchFamily="18" charset="0"/>
              </a:rPr>
              <a:t>Diversity is simply a representation of many different types of </a:t>
            </a:r>
            <a:r>
              <a:rPr lang="en-US" sz="3300" dirty="0" smtClean="0">
                <a:solidFill>
                  <a:schemeClr val="tx1"/>
                </a:solidFill>
                <a:latin typeface="Palatino Linotype" panose="02040502050505030304" pitchFamily="18" charset="0"/>
              </a:rPr>
              <a:t>people </a:t>
            </a:r>
            <a:r>
              <a:rPr lang="en-US" sz="3300" i="1" dirty="0" smtClean="0">
                <a:solidFill>
                  <a:schemeClr val="tx1"/>
                </a:solidFill>
                <a:latin typeface="Palatino Linotype" panose="02040502050505030304" pitchFamily="18" charset="0"/>
              </a:rPr>
              <a:t>(</a:t>
            </a:r>
            <a:r>
              <a:rPr lang="en-US" sz="3300" i="1" dirty="0">
                <a:solidFill>
                  <a:schemeClr val="tx1"/>
                </a:solidFill>
                <a:latin typeface="Palatino Linotype" panose="02040502050505030304" pitchFamily="18" charset="0"/>
              </a:rPr>
              <a:t>gender, race, ability, religion, etc.)</a:t>
            </a:r>
          </a:p>
          <a:p>
            <a:pPr marL="692150" indent="-525463" algn="l"/>
            <a:endParaRPr lang="en-US" sz="1500" dirty="0">
              <a:solidFill>
                <a:schemeClr val="tx1"/>
              </a:solidFill>
              <a:latin typeface="Palatino Linotype" panose="02040502050505030304" pitchFamily="18" charset="0"/>
            </a:endParaRPr>
          </a:p>
          <a:p>
            <a:pPr marL="692150" indent="-525463" algn="l">
              <a:buFont typeface="Wingdings" panose="05000000000000000000" pitchFamily="2" charset="2"/>
              <a:buChar char="§"/>
            </a:pPr>
            <a:r>
              <a:rPr lang="en-US" sz="3300" dirty="0">
                <a:solidFill>
                  <a:schemeClr val="tx1"/>
                </a:solidFill>
                <a:latin typeface="Palatino Linotype" panose="02040502050505030304" pitchFamily="18" charset="0"/>
              </a:rPr>
              <a:t>Diversity often focuses on the differences, and is referred to as "the mix.“</a:t>
            </a:r>
          </a:p>
          <a:p>
            <a:pPr marL="692150" indent="-525463" algn="l"/>
            <a:endParaRPr lang="en-US" sz="1600" dirty="0">
              <a:solidFill>
                <a:schemeClr val="tx1"/>
              </a:solidFill>
              <a:latin typeface="Palatino Linotype" panose="02040502050505030304" pitchFamily="18" charset="0"/>
            </a:endParaRPr>
          </a:p>
          <a:p>
            <a:pPr marL="692150" indent="-525463" algn="l">
              <a:buFont typeface="Wingdings" panose="05000000000000000000" pitchFamily="2" charset="2"/>
              <a:buChar char="§"/>
            </a:pPr>
            <a:r>
              <a:rPr lang="en-US" sz="3300" dirty="0">
                <a:solidFill>
                  <a:schemeClr val="tx1"/>
                </a:solidFill>
                <a:latin typeface="Palatino Linotype" panose="02040502050505030304" pitchFamily="18" charset="0"/>
              </a:rPr>
              <a:t>Inclusion is the deliberate act of welcoming diversity and creating an environment </a:t>
            </a:r>
            <a:r>
              <a:rPr lang="en-US" sz="3300" dirty="0" smtClean="0">
                <a:solidFill>
                  <a:schemeClr val="tx1"/>
                </a:solidFill>
                <a:latin typeface="Palatino Linotype" panose="02040502050505030304" pitchFamily="18" charset="0"/>
              </a:rPr>
              <a:t>where </a:t>
            </a:r>
            <a:r>
              <a:rPr lang="en-US" sz="3300" dirty="0">
                <a:solidFill>
                  <a:schemeClr val="tx1"/>
                </a:solidFill>
                <a:latin typeface="Palatino Linotype" panose="02040502050505030304" pitchFamily="18" charset="0"/>
              </a:rPr>
              <a:t>all different kinds of people can thrive and succeed. </a:t>
            </a:r>
          </a:p>
          <a:p>
            <a:pPr marL="692150" indent="-525463" algn="l"/>
            <a:endParaRPr lang="en-US" sz="1500" dirty="0">
              <a:solidFill>
                <a:schemeClr val="tx1"/>
              </a:solidFill>
              <a:latin typeface="Palatino Linotype" panose="02040502050505030304" pitchFamily="18" charset="0"/>
            </a:endParaRPr>
          </a:p>
          <a:p>
            <a:pPr marL="692150" indent="-525463" algn="l">
              <a:buFont typeface="Wingdings" panose="05000000000000000000" pitchFamily="2" charset="2"/>
              <a:buChar char="§"/>
            </a:pPr>
            <a:r>
              <a:rPr lang="en-US" sz="3300" dirty="0">
                <a:solidFill>
                  <a:schemeClr val="tx1"/>
                </a:solidFill>
                <a:latin typeface="Palatino Linotype" panose="02040502050505030304" pitchFamily="18" charset="0"/>
              </a:rPr>
              <a:t>Inclusion is the act of "making the mix work." </a:t>
            </a:r>
            <a:endParaRPr lang="en-US" sz="3300" dirty="0" smtClean="0">
              <a:solidFill>
                <a:schemeClr val="tx1"/>
              </a:solidFill>
              <a:latin typeface="Palatino Linotype" panose="02040502050505030304" pitchFamily="18" charset="0"/>
            </a:endParaRPr>
          </a:p>
          <a:p>
            <a:pPr marL="692150" indent="-525463" algn="l"/>
            <a:endParaRPr lang="en-US" sz="1500" dirty="0" smtClean="0">
              <a:solidFill>
                <a:schemeClr val="tx1"/>
              </a:solidFill>
              <a:latin typeface="Palatino Linotype" panose="02040502050505030304" pitchFamily="18" charset="0"/>
            </a:endParaRPr>
          </a:p>
          <a:p>
            <a:pPr marL="692150" indent="-525463" algn="l">
              <a:buFont typeface="Wingdings" panose="05000000000000000000" pitchFamily="2" charset="2"/>
              <a:buChar char="§"/>
            </a:pPr>
            <a:r>
              <a:rPr lang="en-US" sz="3300" dirty="0" smtClean="0">
                <a:solidFill>
                  <a:schemeClr val="tx1"/>
                </a:solidFill>
                <a:latin typeface="Palatino Linotype" panose="02040502050505030304" pitchFamily="18" charset="0"/>
              </a:rPr>
              <a:t>Diversity </a:t>
            </a:r>
            <a:r>
              <a:rPr lang="en-US" sz="3300" dirty="0">
                <a:solidFill>
                  <a:schemeClr val="tx1"/>
                </a:solidFill>
                <a:latin typeface="Palatino Linotype" panose="02040502050505030304" pitchFamily="18" charset="0"/>
              </a:rPr>
              <a:t>is what you have. Inclusion is what you do. </a:t>
            </a:r>
            <a:endParaRPr lang="en-US" sz="3300" dirty="0" smtClean="0">
              <a:solidFill>
                <a:schemeClr val="tx1"/>
              </a:solidFill>
              <a:latin typeface="Palatino Linotype" panose="02040502050505030304" pitchFamily="18" charset="0"/>
            </a:endParaRPr>
          </a:p>
          <a:p>
            <a:pPr marL="166687" algn="l"/>
            <a:endParaRPr lang="en-US" sz="1500" dirty="0">
              <a:solidFill>
                <a:schemeClr val="tx1"/>
              </a:solidFill>
              <a:latin typeface="Palatino Linotype" panose="02040502050505030304" pitchFamily="18" charset="0"/>
            </a:endParaRPr>
          </a:p>
          <a:p>
            <a:pPr marL="692150" lvl="1" indent="-525463" algn="l">
              <a:buFont typeface="Wingdings" panose="05000000000000000000" pitchFamily="2" charset="2"/>
              <a:buChar char="§"/>
            </a:pPr>
            <a:r>
              <a:rPr lang="en-US" sz="3300" dirty="0">
                <a:solidFill>
                  <a:schemeClr val="tx1"/>
                </a:solidFill>
                <a:latin typeface="Palatino Linotype" panose="02040502050505030304" pitchFamily="18" charset="0"/>
              </a:rPr>
              <a:t>Simply having a diverse group, team, workforce, classroom, etc., is not enough. </a:t>
            </a:r>
            <a:endParaRPr lang="en-US" sz="3300" dirty="0" smtClean="0">
              <a:solidFill>
                <a:schemeClr val="tx1"/>
              </a:solidFill>
              <a:latin typeface="Palatino Linotype" panose="02040502050505030304" pitchFamily="18" charset="0"/>
            </a:endParaRPr>
          </a:p>
          <a:p>
            <a:pPr marL="166687" lvl="1" algn="l"/>
            <a:endParaRPr lang="en-US" sz="1500" dirty="0">
              <a:solidFill>
                <a:schemeClr val="tx1"/>
              </a:solidFill>
              <a:latin typeface="Palatino Linotype" panose="02040502050505030304" pitchFamily="18" charset="0"/>
            </a:endParaRPr>
          </a:p>
          <a:p>
            <a:pPr marL="692150" lvl="1" indent="-525463" algn="l">
              <a:buFont typeface="Wingdings" panose="05000000000000000000" pitchFamily="2" charset="2"/>
              <a:buChar char="§"/>
            </a:pPr>
            <a:r>
              <a:rPr lang="en-US" sz="3300" dirty="0" smtClean="0">
                <a:solidFill>
                  <a:schemeClr val="tx1"/>
                </a:solidFill>
                <a:latin typeface="Palatino Linotype" panose="02040502050505030304" pitchFamily="18" charset="0"/>
              </a:rPr>
              <a:t>Everyone </a:t>
            </a:r>
            <a:r>
              <a:rPr lang="en-US" sz="3300" dirty="0">
                <a:solidFill>
                  <a:schemeClr val="tx1"/>
                </a:solidFill>
                <a:latin typeface="Palatino Linotype" panose="02040502050505030304" pitchFamily="18" charset="0"/>
              </a:rPr>
              <a:t>should feel safe and encouraged to fully participate and share and be on equal footing </a:t>
            </a:r>
            <a:r>
              <a:rPr lang="en-US" sz="3300" dirty="0" smtClean="0">
                <a:solidFill>
                  <a:schemeClr val="tx1"/>
                </a:solidFill>
                <a:latin typeface="Palatino Linotype" panose="02040502050505030304" pitchFamily="18" charset="0"/>
              </a:rPr>
              <a:t>as </a:t>
            </a:r>
            <a:r>
              <a:rPr lang="en-US" sz="3300" dirty="0">
                <a:solidFill>
                  <a:schemeClr val="tx1"/>
                </a:solidFill>
                <a:latin typeface="Palatino Linotype" panose="02040502050505030304" pitchFamily="18" charset="0"/>
              </a:rPr>
              <a:t>everyone else. </a:t>
            </a:r>
            <a:r>
              <a:rPr lang="en-US" dirty="0">
                <a:latin typeface="Palatino Linotype" panose="02040502050505030304" pitchFamily="18" charset="0"/>
              </a:rPr>
              <a:t/>
            </a:r>
            <a:br>
              <a:rPr lang="en-US" dirty="0">
                <a:latin typeface="Palatino Linotype" panose="02040502050505030304" pitchFamily="18" charset="0"/>
              </a:rPr>
            </a:br>
            <a:endParaRPr lang="en-US" sz="28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34973296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4241" y="381000"/>
            <a:ext cx="8056347" cy="6858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latin typeface="Palatino Linotype" panose="02040502050505030304" pitchFamily="18" charset="0"/>
              </a:rPr>
              <a:t>The Mix</a:t>
            </a:r>
            <a:endParaRPr lang="en-US" sz="3600" dirty="0">
              <a:solidFill>
                <a:schemeClr val="bg1"/>
              </a:solidFill>
              <a:latin typeface="Palatino Linotype" panose="02040502050505030304" pitchFamily="18" charset="0"/>
            </a:endParaRPr>
          </a:p>
        </p:txBody>
      </p:sp>
      <p:pic>
        <p:nvPicPr>
          <p:cNvPr id="5126"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7750"/>
          <a:stretch/>
        </p:blipFill>
        <p:spPr bwMode="auto">
          <a:xfrm>
            <a:off x="1680584" y="1447800"/>
            <a:ext cx="5603659" cy="369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38896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4241" y="381000"/>
            <a:ext cx="8056347" cy="6858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latin typeface="Palatino Linotype" panose="02040502050505030304" pitchFamily="18" charset="0"/>
              </a:rPr>
              <a:t>The Mix</a:t>
            </a:r>
            <a:endParaRPr lang="en-US" sz="3600" dirty="0">
              <a:solidFill>
                <a:schemeClr val="bg1"/>
              </a:solidFill>
              <a:latin typeface="Palatino Linotype" panose="02040502050505030304" pitchFamily="18" charset="0"/>
            </a:endParaRPr>
          </a:p>
        </p:txBody>
      </p:sp>
      <p:sp>
        <p:nvSpPr>
          <p:cNvPr id="5" name="TextBox 4"/>
          <p:cNvSpPr txBox="1"/>
          <p:nvPr/>
        </p:nvSpPr>
        <p:spPr>
          <a:xfrm>
            <a:off x="1524000" y="5177881"/>
            <a:ext cx="6400800" cy="461665"/>
          </a:xfrm>
          <a:prstGeom prst="rect">
            <a:avLst/>
          </a:prstGeom>
          <a:noFill/>
        </p:spPr>
        <p:txBody>
          <a:bodyPr wrap="square" rtlCol="0">
            <a:spAutoFit/>
          </a:bodyPr>
          <a:lstStyle/>
          <a:p>
            <a:pPr algn="ctr"/>
            <a:r>
              <a:rPr lang="en-US" sz="2400" dirty="0" smtClean="0">
                <a:latin typeface="Palatino Linotype" panose="02040502050505030304" pitchFamily="18" charset="0"/>
              </a:rPr>
              <a:t>Inclusion is . . . </a:t>
            </a:r>
            <a:r>
              <a:rPr lang="en-US" sz="2400" i="1" dirty="0" smtClean="0">
                <a:latin typeface="Palatino Linotype" panose="02040502050505030304" pitchFamily="18" charset="0"/>
              </a:rPr>
              <a:t>“Making the Mix Work”</a:t>
            </a:r>
            <a:endParaRPr lang="en-US" sz="2400" i="1" dirty="0">
              <a:latin typeface="Palatino Linotype" panose="02040502050505030304" pitchFamily="18" charset="0"/>
            </a:endParaRPr>
          </a:p>
        </p:txBody>
      </p:sp>
      <p:pic>
        <p:nvPicPr>
          <p:cNvPr id="5122"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014" y="1341377"/>
            <a:ext cx="4192480" cy="35656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91200" y="1981200"/>
            <a:ext cx="2286000" cy="1815882"/>
          </a:xfrm>
          <a:prstGeom prst="rect">
            <a:avLst/>
          </a:prstGeom>
          <a:noFill/>
        </p:spPr>
        <p:txBody>
          <a:bodyPr wrap="square" rtlCol="0">
            <a:spAutoFit/>
          </a:bodyPr>
          <a:lstStyle/>
          <a:p>
            <a:r>
              <a:rPr lang="en-US" sz="2800" dirty="0" smtClean="0">
                <a:solidFill>
                  <a:srgbClr val="996633"/>
                </a:solidFill>
                <a:effectLst>
                  <a:outerShdw blurRad="38100" dist="38100" dir="2700000" algn="tl">
                    <a:srgbClr val="000000">
                      <a:alpha val="43137"/>
                    </a:srgbClr>
                  </a:outerShdw>
                </a:effectLst>
                <a:latin typeface="Arial Black" panose="020B0A04020102020204" pitchFamily="34" charset="0"/>
              </a:rPr>
              <a:t>Bacon, Lettuce &amp; Tomato Sandwich</a:t>
            </a:r>
            <a:endParaRPr lang="en-US" sz="2800" dirty="0">
              <a:solidFill>
                <a:srgbClr val="996633"/>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1576399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990600"/>
            <a:ext cx="3276600" cy="38100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endParaRPr lang="en-US" sz="1400" dirty="0" smtClean="0">
              <a:solidFill>
                <a:schemeClr val="bg1"/>
              </a:solidFill>
              <a:latin typeface="Palatino Linotype" panose="02040502050505030304" pitchFamily="18" charset="0"/>
            </a:endParaRPr>
          </a:p>
          <a:p>
            <a:r>
              <a:rPr lang="en-US" sz="2800" dirty="0" smtClean="0">
                <a:solidFill>
                  <a:schemeClr val="bg1"/>
                </a:solidFill>
                <a:latin typeface="Palatino Linotype" panose="02040502050505030304" pitchFamily="18" charset="0"/>
              </a:rPr>
              <a:t>What is an Inclusive Environment?</a:t>
            </a:r>
          </a:p>
          <a:p>
            <a:endParaRPr lang="en-US" sz="2800" dirty="0" smtClean="0">
              <a:solidFill>
                <a:schemeClr val="bg1"/>
              </a:solidFill>
              <a:latin typeface="Palatino Linotype" panose="02040502050505030304" pitchFamily="18" charset="0"/>
            </a:endParaRPr>
          </a:p>
          <a:p>
            <a:r>
              <a:rPr lang="en-US" sz="2800" i="1" dirty="0" smtClean="0">
                <a:solidFill>
                  <a:schemeClr val="bg1"/>
                </a:solidFill>
                <a:latin typeface="Palatino Linotype" panose="02040502050505030304" pitchFamily="18" charset="0"/>
              </a:rPr>
              <a:t> </a:t>
            </a:r>
            <a:r>
              <a:rPr lang="en-US" sz="1800" i="1" dirty="0" smtClean="0">
                <a:solidFill>
                  <a:schemeClr val="bg1"/>
                </a:solidFill>
                <a:latin typeface="Palatino Linotype" panose="02040502050505030304" pitchFamily="18" charset="0"/>
              </a:rPr>
              <a:t>Study by</a:t>
            </a:r>
            <a:endParaRPr lang="en-US" sz="1800" i="1" dirty="0">
              <a:solidFill>
                <a:schemeClr val="bg1"/>
              </a:solidFill>
              <a:latin typeface="Palatino Linotype" panose="02040502050505030304" pitchFamily="18" charset="0"/>
            </a:endParaRPr>
          </a:p>
          <a:p>
            <a:r>
              <a:rPr lang="en-US" sz="2400" i="1" dirty="0" smtClean="0">
                <a:solidFill>
                  <a:schemeClr val="bg1"/>
                </a:solidFill>
                <a:latin typeface="Palatino Linotype" panose="02040502050505030304" pitchFamily="18" charset="0"/>
              </a:rPr>
              <a:t>Dr. Helen Turnbull, CEO Human Facets</a:t>
            </a:r>
            <a:endParaRPr lang="en-US" sz="2400" i="1" dirty="0">
              <a:solidFill>
                <a:schemeClr val="bg1"/>
              </a:solidFill>
              <a:latin typeface="Palatino Linotype" panose="02040502050505030304" pitchFamily="18" charset="0"/>
            </a:endParaRPr>
          </a:p>
        </p:txBody>
      </p:sp>
      <p:pic>
        <p:nvPicPr>
          <p:cNvPr id="7" name="Picture 6" descr="graph survey results for question regarding how leadership supports diversity and inclusion.">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27660"/>
            <a:ext cx="4842510" cy="2872740"/>
          </a:xfrm>
          <a:prstGeom prst="rect">
            <a:avLst/>
          </a:prstGeom>
          <a:noFill/>
          <a:ln>
            <a:noFill/>
          </a:ln>
        </p:spPr>
      </p:pic>
      <p:pic>
        <p:nvPicPr>
          <p:cNvPr id="8" name="Picture 7" descr="graph showing responses to question regarding one's own support of achieving a diverse and inclusive environment. ">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200400"/>
            <a:ext cx="4876800" cy="2743200"/>
          </a:xfrm>
          <a:prstGeom prst="rect">
            <a:avLst/>
          </a:prstGeom>
          <a:noFill/>
          <a:ln>
            <a:noFill/>
          </a:ln>
        </p:spPr>
      </p:pic>
    </p:spTree>
    <p:extLst>
      <p:ext uri="{BB962C8B-B14F-4D97-AF65-F5344CB8AC3E}">
        <p14:creationId xmlns:p14="http://schemas.microsoft.com/office/powerpoint/2010/main" val="321463963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7700" y="228600"/>
            <a:ext cx="7924800" cy="8382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endParaRPr lang="en-US" sz="300" dirty="0" smtClean="0">
              <a:solidFill>
                <a:schemeClr val="bg1"/>
              </a:solidFill>
              <a:latin typeface="Palatino Linotype" panose="02040502050505030304" pitchFamily="18" charset="0"/>
            </a:endParaRPr>
          </a:p>
          <a:p>
            <a:r>
              <a:rPr lang="en-US" sz="3600" i="1" dirty="0" smtClean="0">
                <a:solidFill>
                  <a:schemeClr val="bg1"/>
                </a:solidFill>
                <a:latin typeface="Palatino Linotype" panose="02040502050505030304" pitchFamily="18" charset="0"/>
              </a:rPr>
              <a:t>An Exercise</a:t>
            </a:r>
          </a:p>
        </p:txBody>
      </p:sp>
      <p:sp>
        <p:nvSpPr>
          <p:cNvPr id="3" name="Rectangle 2"/>
          <p:cNvSpPr/>
          <p:nvPr/>
        </p:nvSpPr>
        <p:spPr>
          <a:xfrm>
            <a:off x="533400" y="1219200"/>
            <a:ext cx="8229600" cy="4873129"/>
          </a:xfrm>
          <a:prstGeom prst="rect">
            <a:avLst/>
          </a:prstGeom>
        </p:spPr>
        <p:txBody>
          <a:bodyPr wrap="square">
            <a:spAutoFit/>
          </a:bodyPr>
          <a:lstStyle/>
          <a:p>
            <a:pPr marL="342900" indent="-342900">
              <a:spcBef>
                <a:spcPts val="400"/>
              </a:spcBef>
              <a:spcAft>
                <a:spcPts val="400"/>
              </a:spcAft>
              <a:buFont typeface="Wingdings" panose="05000000000000000000" pitchFamily="2" charset="2"/>
              <a:buChar char="§"/>
            </a:pPr>
            <a:r>
              <a:rPr lang="en-US" sz="2400" dirty="0">
                <a:latin typeface="Palatino Linotype" panose="02040502050505030304" pitchFamily="18" charset="0"/>
              </a:rPr>
              <a:t>How inclusive are you really</a:t>
            </a:r>
            <a:r>
              <a:rPr lang="en-US" sz="2400" dirty="0" smtClean="0">
                <a:latin typeface="Palatino Linotype" panose="02040502050505030304" pitchFamily="18" charset="0"/>
              </a:rPr>
              <a:t>?</a:t>
            </a:r>
          </a:p>
          <a:p>
            <a:pPr marL="342900" indent="-342900">
              <a:spcBef>
                <a:spcPts val="400"/>
              </a:spcBef>
              <a:spcAft>
                <a:spcPts val="400"/>
              </a:spcAft>
              <a:buFont typeface="Wingdings" panose="05000000000000000000" pitchFamily="2" charset="2"/>
              <a:buChar char="§"/>
            </a:pPr>
            <a:r>
              <a:rPr lang="en-US" sz="2400" dirty="0" smtClean="0">
                <a:latin typeface="Palatino Linotype" panose="02040502050505030304" pitchFamily="18" charset="0"/>
              </a:rPr>
              <a:t>How </a:t>
            </a:r>
            <a:r>
              <a:rPr lang="en-US" sz="2400" dirty="0">
                <a:latin typeface="Palatino Linotype" panose="02040502050505030304" pitchFamily="18" charset="0"/>
              </a:rPr>
              <a:t>do your personal biases impact your ability to be inclusive</a:t>
            </a:r>
            <a:r>
              <a:rPr lang="en-US" sz="2400" dirty="0" smtClean="0">
                <a:latin typeface="Palatino Linotype" panose="02040502050505030304" pitchFamily="18" charset="0"/>
              </a:rPr>
              <a:t>?</a:t>
            </a:r>
          </a:p>
          <a:p>
            <a:pPr marL="342900" indent="-342900">
              <a:spcBef>
                <a:spcPts val="400"/>
              </a:spcBef>
              <a:spcAft>
                <a:spcPts val="400"/>
              </a:spcAft>
              <a:buFont typeface="Wingdings" panose="05000000000000000000" pitchFamily="2" charset="2"/>
              <a:buChar char="§"/>
            </a:pPr>
            <a:r>
              <a:rPr lang="en-US" sz="2400" dirty="0" smtClean="0">
                <a:latin typeface="Palatino Linotype" panose="02040502050505030304" pitchFamily="18" charset="0"/>
              </a:rPr>
              <a:t>How </a:t>
            </a:r>
            <a:r>
              <a:rPr lang="en-US" sz="2400" dirty="0">
                <a:latin typeface="Palatino Linotype" panose="02040502050505030304" pitchFamily="18" charset="0"/>
              </a:rPr>
              <a:t>do your blind spots impact the quality of your day-to-day decisions</a:t>
            </a:r>
            <a:r>
              <a:rPr lang="en-US" sz="2400" dirty="0" smtClean="0">
                <a:latin typeface="Palatino Linotype" panose="02040502050505030304" pitchFamily="18" charset="0"/>
              </a:rPr>
              <a:t>?</a:t>
            </a:r>
          </a:p>
          <a:p>
            <a:pPr marL="342900" indent="-342900">
              <a:spcBef>
                <a:spcPts val="400"/>
              </a:spcBef>
              <a:spcAft>
                <a:spcPts val="400"/>
              </a:spcAft>
              <a:buFont typeface="Wingdings" panose="05000000000000000000" pitchFamily="2" charset="2"/>
              <a:buChar char="§"/>
            </a:pPr>
            <a:r>
              <a:rPr lang="en-US" sz="2400" dirty="0" smtClean="0">
                <a:latin typeface="Palatino Linotype" panose="02040502050505030304" pitchFamily="18" charset="0"/>
              </a:rPr>
              <a:t>How </a:t>
            </a:r>
            <a:r>
              <a:rPr lang="en-US" sz="2400" dirty="0">
                <a:latin typeface="Palatino Linotype" panose="02040502050505030304" pitchFamily="18" charset="0"/>
              </a:rPr>
              <a:t>do you know that you are really being </a:t>
            </a:r>
            <a:r>
              <a:rPr lang="en-US" sz="2400" dirty="0" smtClean="0">
                <a:latin typeface="Palatino Linotype" panose="02040502050505030304" pitchFamily="18" charset="0"/>
              </a:rPr>
              <a:t>objective?</a:t>
            </a:r>
          </a:p>
          <a:p>
            <a:pPr marL="342900" indent="-342900">
              <a:spcBef>
                <a:spcPts val="400"/>
              </a:spcBef>
              <a:spcAft>
                <a:spcPts val="400"/>
              </a:spcAft>
              <a:buFont typeface="Wingdings" panose="05000000000000000000" pitchFamily="2" charset="2"/>
              <a:buChar char="§"/>
            </a:pPr>
            <a:r>
              <a:rPr lang="en-US" sz="2400" dirty="0" smtClean="0">
                <a:latin typeface="Palatino Linotype" panose="02040502050505030304" pitchFamily="18" charset="0"/>
              </a:rPr>
              <a:t>Who </a:t>
            </a:r>
            <a:r>
              <a:rPr lang="en-US" sz="2400" dirty="0">
                <a:latin typeface="Palatino Linotype" panose="02040502050505030304" pitchFamily="18" charset="0"/>
              </a:rPr>
              <a:t>is in your In-Group</a:t>
            </a:r>
            <a:r>
              <a:rPr lang="en-US" sz="2400" dirty="0" smtClean="0">
                <a:latin typeface="Palatino Linotype" panose="02040502050505030304" pitchFamily="18" charset="0"/>
              </a:rPr>
              <a:t>?</a:t>
            </a:r>
          </a:p>
          <a:p>
            <a:pPr marL="342900" indent="-342900">
              <a:spcBef>
                <a:spcPts val="400"/>
              </a:spcBef>
              <a:spcAft>
                <a:spcPts val="400"/>
              </a:spcAft>
              <a:buFont typeface="Wingdings" panose="05000000000000000000" pitchFamily="2" charset="2"/>
              <a:buChar char="§"/>
            </a:pPr>
            <a:r>
              <a:rPr lang="en-US" sz="2400" dirty="0" smtClean="0">
                <a:latin typeface="Palatino Linotype" panose="02040502050505030304" pitchFamily="18" charset="0"/>
              </a:rPr>
              <a:t>Who </a:t>
            </a:r>
            <a:r>
              <a:rPr lang="en-US" sz="2400" dirty="0">
                <a:latin typeface="Palatino Linotype" panose="02040502050505030304" pitchFamily="18" charset="0"/>
              </a:rPr>
              <a:t>do you not notice at work</a:t>
            </a:r>
            <a:r>
              <a:rPr lang="en-US" sz="2400" dirty="0" smtClean="0">
                <a:latin typeface="Palatino Linotype" panose="02040502050505030304" pitchFamily="18" charset="0"/>
              </a:rPr>
              <a:t>?</a:t>
            </a:r>
          </a:p>
          <a:p>
            <a:pPr marL="342900" indent="-342900">
              <a:spcBef>
                <a:spcPts val="400"/>
              </a:spcBef>
              <a:spcAft>
                <a:spcPts val="400"/>
              </a:spcAft>
              <a:buFont typeface="Wingdings" panose="05000000000000000000" pitchFamily="2" charset="2"/>
              <a:buChar char="§"/>
            </a:pPr>
            <a:r>
              <a:rPr lang="en-US" sz="2400" dirty="0" smtClean="0">
                <a:latin typeface="Palatino Linotype" panose="02040502050505030304" pitchFamily="18" charset="0"/>
              </a:rPr>
              <a:t>How </a:t>
            </a:r>
            <a:r>
              <a:rPr lang="en-US" sz="2400" dirty="0">
                <a:latin typeface="Palatino Linotype" panose="02040502050505030304" pitchFamily="18" charset="0"/>
              </a:rPr>
              <a:t>do you know when someone is a </a:t>
            </a:r>
            <a:r>
              <a:rPr lang="en-US" sz="2400" i="1" dirty="0">
                <a:latin typeface="Palatino Linotype" panose="02040502050505030304" pitchFamily="18" charset="0"/>
              </a:rPr>
              <a:t>“good fit</a:t>
            </a:r>
            <a:r>
              <a:rPr lang="en-US" sz="2400" i="1" dirty="0" smtClean="0">
                <a:latin typeface="Palatino Linotype" panose="02040502050505030304" pitchFamily="18" charset="0"/>
              </a:rPr>
              <a:t>”?</a:t>
            </a:r>
          </a:p>
          <a:p>
            <a:pPr marL="342900" indent="-342900">
              <a:spcBef>
                <a:spcPts val="400"/>
              </a:spcBef>
              <a:spcAft>
                <a:spcPts val="400"/>
              </a:spcAft>
              <a:buFont typeface="Wingdings" panose="05000000000000000000" pitchFamily="2" charset="2"/>
              <a:buChar char="§"/>
            </a:pPr>
            <a:r>
              <a:rPr lang="en-US" sz="2400" dirty="0" smtClean="0">
                <a:latin typeface="Palatino Linotype" panose="02040502050505030304" pitchFamily="18" charset="0"/>
              </a:rPr>
              <a:t>What </a:t>
            </a:r>
            <a:r>
              <a:rPr lang="en-US" sz="2400" dirty="0">
                <a:latin typeface="Palatino Linotype" panose="02040502050505030304" pitchFamily="18" charset="0"/>
              </a:rPr>
              <a:t>criteria are you using?</a:t>
            </a:r>
            <a:br>
              <a:rPr lang="en-US" sz="2400" dirty="0">
                <a:latin typeface="Palatino Linotype" panose="02040502050505030304" pitchFamily="18" charset="0"/>
              </a:rPr>
            </a:br>
            <a:endParaRPr lang="en-US" sz="2400" dirty="0">
              <a:latin typeface="Palatino Linotype" panose="02040502050505030304" pitchFamily="18" charset="0"/>
            </a:endParaRPr>
          </a:p>
        </p:txBody>
      </p:sp>
    </p:spTree>
    <p:extLst>
      <p:ext uri="{BB962C8B-B14F-4D97-AF65-F5344CB8AC3E}">
        <p14:creationId xmlns:p14="http://schemas.microsoft.com/office/powerpoint/2010/main" val="282875789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07788"/>
            <a:ext cx="6342256" cy="1364505"/>
          </a:xfrm>
        </p:spPr>
        <p:txBody>
          <a:bodyPr>
            <a:normAutofit/>
          </a:bodyPr>
          <a:lstStyle/>
          <a:p>
            <a:r>
              <a:rPr lang="en-US" sz="2400" u="sng" dirty="0" smtClean="0">
                <a:solidFill>
                  <a:schemeClr val="tx1"/>
                </a:solidFill>
                <a:latin typeface="Palatino Linotype" panose="02040502050505030304" pitchFamily="18" charset="0"/>
              </a:rPr>
              <a:t>Primary Dimensions</a:t>
            </a:r>
          </a:p>
          <a:p>
            <a:endParaRPr lang="en-US" sz="1100" dirty="0">
              <a:solidFill>
                <a:schemeClr val="tx1"/>
              </a:solidFill>
              <a:latin typeface="Palatino Linotype" panose="02040502050505030304" pitchFamily="18" charset="0"/>
            </a:endParaRPr>
          </a:p>
          <a:p>
            <a:r>
              <a:rPr lang="en-US" sz="2400" dirty="0" smtClean="0">
                <a:solidFill>
                  <a:schemeClr val="tx1"/>
                </a:solidFill>
                <a:latin typeface="Palatino Linotype" panose="02040502050505030304" pitchFamily="18" charset="0"/>
              </a:rPr>
              <a:t>It’s what we are born with is our identity.</a:t>
            </a:r>
            <a:endParaRPr lang="en-US" sz="1400" dirty="0">
              <a:solidFill>
                <a:schemeClr val="tx1"/>
              </a:solidFill>
              <a:latin typeface="Palatino Linotype" panose="02040502050505030304" pitchFamily="18" charset="0"/>
            </a:endParaRPr>
          </a:p>
        </p:txBody>
      </p:sp>
      <p:sp>
        <p:nvSpPr>
          <p:cNvPr id="3" name="AutoShape 10" descr="Related image"/>
          <p:cNvSpPr>
            <a:spLocks noChangeAspect="1" noChangeArrowheads="1"/>
          </p:cNvSpPr>
          <p:nvPr/>
        </p:nvSpPr>
        <p:spPr bwMode="auto">
          <a:xfrm>
            <a:off x="1905000" y="94718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2072268" y="1679589"/>
            <a:ext cx="5070460" cy="4113470"/>
          </a:xfrm>
          <a:prstGeom prst="rect">
            <a:avLst/>
          </a:prstGeom>
        </p:spPr>
      </p:pic>
      <p:pic>
        <p:nvPicPr>
          <p:cNvPr id="6152"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7387" y="3814308"/>
            <a:ext cx="1433524" cy="1075143"/>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pic>
        <p:nvPicPr>
          <p:cNvPr id="6150" name="Picture 6" descr="Image result for bab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077"/>
          <a:stretch/>
        </p:blipFill>
        <p:spPr bwMode="auto">
          <a:xfrm>
            <a:off x="5410200" y="2057400"/>
            <a:ext cx="1295400" cy="1052512"/>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pic>
        <p:nvPicPr>
          <p:cNvPr id="6146" name="Picture 2" descr="Image result for bab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4560"/>
          <a:stretch/>
        </p:blipFill>
        <p:spPr bwMode="auto">
          <a:xfrm>
            <a:off x="2036956" y="4099180"/>
            <a:ext cx="1286409" cy="1489820"/>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pic>
        <p:nvPicPr>
          <p:cNvPr id="6148" name="Picture 4" descr="Image result for bab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6157"/>
          <a:stretch/>
        </p:blipFill>
        <p:spPr bwMode="auto">
          <a:xfrm>
            <a:off x="2432398" y="1752600"/>
            <a:ext cx="996904" cy="1023261"/>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614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60686" y="2057400"/>
            <a:ext cx="3810000" cy="1752600"/>
          </a:xfrm>
        </p:spPr>
        <p:txBody>
          <a:bodyPr>
            <a:normAutofit/>
          </a:bodyPr>
          <a:lstStyle/>
          <a:p>
            <a:pPr algn="l"/>
            <a:r>
              <a:rPr lang="en-US" sz="2400" u="sng" dirty="0" smtClean="0">
                <a:solidFill>
                  <a:schemeClr val="tx1"/>
                </a:solidFill>
                <a:latin typeface="Palatino Linotype" panose="02040502050505030304" pitchFamily="18" charset="0"/>
              </a:rPr>
              <a:t>Secondary Dimensions</a:t>
            </a:r>
          </a:p>
          <a:p>
            <a:pPr algn="l"/>
            <a:endParaRPr lang="en-US" sz="1400" dirty="0" smtClean="0">
              <a:solidFill>
                <a:schemeClr val="tx1"/>
              </a:solidFill>
              <a:latin typeface="Palatino Linotype" panose="02040502050505030304" pitchFamily="18" charset="0"/>
            </a:endParaRPr>
          </a:p>
          <a:p>
            <a:pPr algn="l"/>
            <a:r>
              <a:rPr lang="en-US" sz="2400" dirty="0" smtClean="0">
                <a:solidFill>
                  <a:schemeClr val="tx1"/>
                </a:solidFill>
                <a:latin typeface="Palatino Linotype" panose="02040502050505030304" pitchFamily="18" charset="0"/>
              </a:rPr>
              <a:t>These dimensions change throughout our lives.</a:t>
            </a:r>
            <a:endParaRPr lang="en-US" sz="2400" dirty="0">
              <a:solidFill>
                <a:schemeClr val="tx1"/>
              </a:solidFill>
              <a:latin typeface="Palatino Linotype" panose="02040502050505030304" pitchFamily="18" charset="0"/>
            </a:endParaRPr>
          </a:p>
        </p:txBody>
      </p:sp>
      <p:sp>
        <p:nvSpPr>
          <p:cNvPr id="4" name="Title 1"/>
          <p:cNvSpPr txBox="1">
            <a:spLocks/>
          </p:cNvSpPr>
          <p:nvPr/>
        </p:nvSpPr>
        <p:spPr>
          <a:xfrm>
            <a:off x="609600" y="381000"/>
            <a:ext cx="8077200" cy="7620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latin typeface="Palatino Linotype" panose="02040502050505030304" pitchFamily="18" charset="0"/>
              </a:rPr>
              <a:t>Secondary Dimensions of Diversity</a:t>
            </a:r>
            <a:endParaRPr lang="en-US" sz="1800" i="1" dirty="0">
              <a:solidFill>
                <a:schemeClr val="bg1"/>
              </a:solidFill>
              <a:latin typeface="Palatino Linotype" panose="02040502050505030304" pitchFamily="18" charset="0"/>
            </a:endParaRPr>
          </a:p>
        </p:txBody>
      </p:sp>
      <p:graphicFrame>
        <p:nvGraphicFramePr>
          <p:cNvPr id="5" name="Diagram 4"/>
          <p:cNvGraphicFramePr/>
          <p:nvPr>
            <p:extLst/>
          </p:nvPr>
        </p:nvGraphicFramePr>
        <p:xfrm>
          <a:off x="4648200" y="1371600"/>
          <a:ext cx="4267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3012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229600" cy="12954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latin typeface="Palatino Linotype" panose="02040502050505030304" pitchFamily="18" charset="0"/>
              </a:rPr>
              <a:t>Why does Diversity matter in a </a:t>
            </a:r>
          </a:p>
          <a:p>
            <a:r>
              <a:rPr lang="en-US" sz="3600" dirty="0" smtClean="0">
                <a:solidFill>
                  <a:schemeClr val="bg1"/>
                </a:solidFill>
                <a:latin typeface="Palatino Linotype" panose="02040502050505030304" pitchFamily="18" charset="0"/>
              </a:rPr>
              <a:t>College environment?</a:t>
            </a:r>
            <a:endParaRPr lang="en-US" sz="1800" i="1" dirty="0">
              <a:solidFill>
                <a:schemeClr val="bg1"/>
              </a:solidFill>
              <a:latin typeface="Palatino Linotype" panose="02040502050505030304" pitchFamily="18" charset="0"/>
            </a:endParaRPr>
          </a:p>
        </p:txBody>
      </p:sp>
      <p:sp>
        <p:nvSpPr>
          <p:cNvPr id="6" name="Subtitle 5"/>
          <p:cNvSpPr>
            <a:spLocks noGrp="1"/>
          </p:cNvSpPr>
          <p:nvPr>
            <p:ph sz="half" idx="1"/>
          </p:nvPr>
        </p:nvSpPr>
        <p:spPr>
          <a:xfrm>
            <a:off x="557048" y="1693127"/>
            <a:ext cx="4243552" cy="4202656"/>
          </a:xfrm>
        </p:spPr>
        <p:txBody>
          <a:bodyPr>
            <a:noAutofit/>
          </a:bodyPr>
          <a:lstStyle/>
          <a:p>
            <a:pPr marL="457200" indent="-457200" algn="l">
              <a:spcBef>
                <a:spcPts val="600"/>
              </a:spcBef>
              <a:spcAft>
                <a:spcPts val="600"/>
              </a:spcAft>
              <a:buFont typeface="Wingdings" panose="05000000000000000000" pitchFamily="2" charset="2"/>
              <a:buChar char="§"/>
            </a:pPr>
            <a:r>
              <a:rPr lang="en-US" sz="2400" dirty="0" smtClean="0">
                <a:solidFill>
                  <a:schemeClr val="tx1"/>
                </a:solidFill>
                <a:latin typeface="Palatino Linotype" panose="02040502050505030304" pitchFamily="18" charset="0"/>
              </a:rPr>
              <a:t>Interaction </a:t>
            </a:r>
            <a:r>
              <a:rPr lang="en-US" sz="2400" dirty="0">
                <a:solidFill>
                  <a:schemeClr val="tx1"/>
                </a:solidFill>
                <a:latin typeface="Palatino Linotype" panose="02040502050505030304" pitchFamily="18" charset="0"/>
              </a:rPr>
              <a:t>with people from diverse groups. </a:t>
            </a:r>
          </a:p>
          <a:p>
            <a:pPr marL="457200" indent="-457200" algn="l">
              <a:spcBef>
                <a:spcPts val="600"/>
              </a:spcBef>
              <a:spcAft>
                <a:spcPts val="600"/>
              </a:spcAft>
              <a:buFont typeface="Wingdings" panose="05000000000000000000" pitchFamily="2" charset="2"/>
              <a:buChar char="§"/>
            </a:pPr>
            <a:r>
              <a:rPr lang="en-US" sz="2400" dirty="0" smtClean="0">
                <a:solidFill>
                  <a:schemeClr val="tx1"/>
                </a:solidFill>
                <a:latin typeface="Palatino Linotype" panose="02040502050505030304" pitchFamily="18" charset="0"/>
              </a:rPr>
              <a:t>Diverse </a:t>
            </a:r>
            <a:r>
              <a:rPr lang="en-US" sz="2400" dirty="0">
                <a:solidFill>
                  <a:schemeClr val="tx1"/>
                </a:solidFill>
                <a:latin typeface="Palatino Linotype" panose="02040502050505030304" pitchFamily="18" charset="0"/>
              </a:rPr>
              <a:t>workforce </a:t>
            </a:r>
            <a:r>
              <a:rPr lang="en-US" sz="2400" dirty="0" smtClean="0">
                <a:solidFill>
                  <a:schemeClr val="tx1"/>
                </a:solidFill>
                <a:latin typeface="Palatino Linotype" panose="02040502050505030304" pitchFamily="18" charset="0"/>
              </a:rPr>
              <a:t>with different </a:t>
            </a:r>
            <a:r>
              <a:rPr lang="en-US" sz="2400" dirty="0">
                <a:solidFill>
                  <a:schemeClr val="tx1"/>
                </a:solidFill>
                <a:latin typeface="Palatino Linotype" panose="02040502050505030304" pitchFamily="18" charset="0"/>
              </a:rPr>
              <a:t>cultural backgrounds. </a:t>
            </a:r>
          </a:p>
          <a:p>
            <a:pPr marL="457200" indent="-457200" algn="l">
              <a:spcBef>
                <a:spcPts val="600"/>
              </a:spcBef>
              <a:spcAft>
                <a:spcPts val="600"/>
              </a:spcAft>
              <a:buFont typeface="Wingdings" panose="05000000000000000000" pitchFamily="2" charset="2"/>
              <a:buChar char="§"/>
            </a:pPr>
            <a:r>
              <a:rPr lang="en-US" sz="2400" dirty="0" smtClean="0">
                <a:solidFill>
                  <a:schemeClr val="tx1"/>
                </a:solidFill>
                <a:latin typeface="Palatino Linotype" panose="02040502050505030304" pitchFamily="18" charset="0"/>
              </a:rPr>
              <a:t>Work with employers</a:t>
            </a:r>
            <a:r>
              <a:rPr lang="en-US" sz="2400" dirty="0">
                <a:solidFill>
                  <a:schemeClr val="tx1"/>
                </a:solidFill>
                <a:latin typeface="Palatino Linotype" panose="02040502050505030304" pitchFamily="18" charset="0"/>
              </a:rPr>
              <a:t>, employees, coworkers, </a:t>
            </a:r>
            <a:r>
              <a:rPr lang="en-US" sz="2400" dirty="0" smtClean="0">
                <a:solidFill>
                  <a:schemeClr val="tx1"/>
                </a:solidFill>
                <a:latin typeface="Palatino Linotype" panose="02040502050505030304" pitchFamily="18" charset="0"/>
              </a:rPr>
              <a:t>and customers from </a:t>
            </a:r>
            <a:r>
              <a:rPr lang="en-US" sz="2400" dirty="0">
                <a:solidFill>
                  <a:schemeClr val="tx1"/>
                </a:solidFill>
                <a:latin typeface="Palatino Linotype" panose="02040502050505030304" pitchFamily="18" charset="0"/>
              </a:rPr>
              <a:t>diverse backgrounds—worldwide. </a:t>
            </a:r>
            <a:endParaRPr lang="en-US" sz="2400" dirty="0" smtClean="0">
              <a:solidFill>
                <a:schemeClr val="tx1"/>
              </a:solidFill>
              <a:latin typeface="Palatino Linotype" panose="02040502050505030304" pitchFamily="18" charset="0"/>
            </a:endParaRPr>
          </a:p>
          <a:p>
            <a:pPr marL="457200" indent="-457200" algn="l">
              <a:spcBef>
                <a:spcPts val="600"/>
              </a:spcBef>
              <a:spcAft>
                <a:spcPts val="600"/>
              </a:spcAft>
              <a:buFont typeface="+mj-lt"/>
              <a:buAutoNum type="arabicPeriod"/>
            </a:pPr>
            <a:endParaRPr lang="en-US" sz="2000" dirty="0">
              <a:solidFill>
                <a:schemeClr val="tx1"/>
              </a:solidFill>
              <a:latin typeface="Palatino Linotype" panose="02040502050505030304" pitchFamily="18" charset="0"/>
            </a:endParaRPr>
          </a:p>
        </p:txBody>
      </p:sp>
      <p:sp>
        <p:nvSpPr>
          <p:cNvPr id="4" name="Content Placeholder 3"/>
          <p:cNvSpPr>
            <a:spLocks noGrp="1"/>
          </p:cNvSpPr>
          <p:nvPr>
            <p:ph sz="half" idx="2"/>
          </p:nvPr>
        </p:nvSpPr>
        <p:spPr>
          <a:xfrm>
            <a:off x="4724400" y="1693127"/>
            <a:ext cx="4038600" cy="3581400"/>
          </a:xfrm>
        </p:spPr>
        <p:txBody>
          <a:bodyPr/>
          <a:lstStyle/>
          <a:p>
            <a:pPr marL="346075" indent="-346075">
              <a:spcBef>
                <a:spcPts val="600"/>
              </a:spcBef>
              <a:spcAft>
                <a:spcPts val="600"/>
              </a:spcAft>
              <a:buFont typeface="Wingdings" panose="05000000000000000000" pitchFamily="2" charset="2"/>
              <a:buChar char="§"/>
            </a:pPr>
            <a:r>
              <a:rPr lang="en-US" sz="2400" dirty="0">
                <a:solidFill>
                  <a:srgbClr val="000000"/>
                </a:solidFill>
                <a:latin typeface="Palatino Linotype" panose="02040502050505030304" pitchFamily="18" charset="0"/>
              </a:rPr>
              <a:t>Increase our knowledge base. </a:t>
            </a:r>
          </a:p>
          <a:p>
            <a:pPr marL="346075" indent="-346075">
              <a:spcBef>
                <a:spcPts val="600"/>
              </a:spcBef>
              <a:spcAft>
                <a:spcPts val="600"/>
              </a:spcAft>
              <a:buFont typeface="Wingdings" panose="05000000000000000000" pitchFamily="2" charset="2"/>
              <a:buChar char="§"/>
            </a:pPr>
            <a:r>
              <a:rPr lang="en-US" sz="2400" dirty="0">
                <a:solidFill>
                  <a:schemeClr val="tx1"/>
                </a:solidFill>
                <a:latin typeface="Palatino Linotype" panose="02040502050505030304" pitchFamily="18" charset="0"/>
              </a:rPr>
              <a:t>Promotes creative </a:t>
            </a:r>
            <a:r>
              <a:rPr lang="en-US" sz="2400" dirty="0" smtClean="0">
                <a:solidFill>
                  <a:schemeClr val="tx1"/>
                </a:solidFill>
                <a:latin typeface="Palatino Linotype" panose="02040502050505030304" pitchFamily="18" charset="0"/>
              </a:rPr>
              <a:t>thinking</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Enhances self awareness</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Enriches multiple perspectives</a:t>
            </a:r>
          </a:p>
          <a:p>
            <a:endParaRPr lang="en-US" dirty="0"/>
          </a:p>
        </p:txBody>
      </p:sp>
    </p:spTree>
    <p:extLst>
      <p:ext uri="{BB962C8B-B14F-4D97-AF65-F5344CB8AC3E}">
        <p14:creationId xmlns:p14="http://schemas.microsoft.com/office/powerpoint/2010/main" val="183166669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304800"/>
            <a:ext cx="7391400" cy="7620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a:solidFill>
                  <a:schemeClr val="bg1"/>
                </a:solidFill>
                <a:latin typeface="Palatino Linotype" panose="02040502050505030304" pitchFamily="18" charset="0"/>
                <a:cs typeface="Circular Std Bold"/>
              </a:rPr>
              <a:t>How To Embrace </a:t>
            </a:r>
            <a:r>
              <a:rPr lang="en-US" sz="3600" i="1" u="sng" dirty="0">
                <a:solidFill>
                  <a:schemeClr val="bg1"/>
                </a:solidFill>
                <a:latin typeface="Palatino Linotype" panose="02040502050505030304" pitchFamily="18" charset="0"/>
                <a:cs typeface="Circular Std Bold"/>
              </a:rPr>
              <a:t>Your</a:t>
            </a:r>
            <a:r>
              <a:rPr lang="en-US" sz="3600" i="1" dirty="0">
                <a:solidFill>
                  <a:schemeClr val="bg1"/>
                </a:solidFill>
                <a:latin typeface="Palatino Linotype" panose="02040502050505030304" pitchFamily="18" charset="0"/>
                <a:cs typeface="Circular Std Bold"/>
              </a:rPr>
              <a:t> </a:t>
            </a:r>
            <a:r>
              <a:rPr lang="en-US" sz="3600" dirty="0">
                <a:solidFill>
                  <a:schemeClr val="bg1"/>
                </a:solidFill>
                <a:latin typeface="Palatino Linotype" panose="02040502050505030304" pitchFamily="18" charset="0"/>
                <a:cs typeface="Circular Std Bold"/>
              </a:rPr>
              <a:t>Diversity?</a:t>
            </a:r>
          </a:p>
        </p:txBody>
      </p:sp>
      <p:sp>
        <p:nvSpPr>
          <p:cNvPr id="6" name="Subtitle 5"/>
          <p:cNvSpPr>
            <a:spLocks noGrp="1"/>
          </p:cNvSpPr>
          <p:nvPr>
            <p:ph type="subTitle" idx="1"/>
          </p:nvPr>
        </p:nvSpPr>
        <p:spPr>
          <a:xfrm>
            <a:off x="1600200" y="1447800"/>
            <a:ext cx="6134100" cy="3733800"/>
          </a:xfrm>
        </p:spPr>
        <p:txBody>
          <a:bodyPr>
            <a:noAutofit/>
          </a:bodyPr>
          <a:lstStyle/>
          <a:p>
            <a:pPr marL="457200" indent="-457200" algn="l">
              <a:spcBef>
                <a:spcPts val="600"/>
              </a:spcBef>
              <a:spcAft>
                <a:spcPts val="600"/>
              </a:spcAft>
              <a:buFont typeface="Wingdings" panose="05000000000000000000" pitchFamily="2" charset="2"/>
              <a:buChar char="§"/>
            </a:pPr>
            <a:r>
              <a:rPr lang="en-US" sz="2800" dirty="0" smtClean="0">
                <a:solidFill>
                  <a:schemeClr val="tx1"/>
                </a:solidFill>
                <a:latin typeface="Palatino Linotype" panose="02040502050505030304" pitchFamily="18" charset="0"/>
              </a:rPr>
              <a:t>Everyone’s </a:t>
            </a:r>
            <a:r>
              <a:rPr lang="en-US" sz="2800" dirty="0">
                <a:solidFill>
                  <a:schemeClr val="tx1"/>
                </a:solidFill>
                <a:latin typeface="Palatino Linotype" panose="02040502050505030304" pitchFamily="18" charset="0"/>
              </a:rPr>
              <a:t>Narrative </a:t>
            </a:r>
            <a:endParaRPr lang="en-US" sz="2800" dirty="0" smtClean="0">
              <a:solidFill>
                <a:schemeClr val="tx1"/>
              </a:solidFill>
              <a:latin typeface="Palatino Linotype" panose="02040502050505030304" pitchFamily="18" charset="0"/>
            </a:endParaRPr>
          </a:p>
          <a:p>
            <a:pPr marL="457200" indent="-457200" algn="l">
              <a:spcBef>
                <a:spcPts val="600"/>
              </a:spcBef>
              <a:spcAft>
                <a:spcPts val="600"/>
              </a:spcAft>
              <a:buFont typeface="Wingdings" panose="05000000000000000000" pitchFamily="2" charset="2"/>
              <a:buChar char="§"/>
            </a:pPr>
            <a:r>
              <a:rPr lang="en-US" sz="2800" dirty="0" smtClean="0">
                <a:solidFill>
                  <a:schemeClr val="tx1"/>
                </a:solidFill>
                <a:latin typeface="Palatino Linotype" panose="02040502050505030304" pitchFamily="18" charset="0"/>
              </a:rPr>
              <a:t>Where </a:t>
            </a:r>
            <a:r>
              <a:rPr lang="en-US" sz="2800" dirty="0">
                <a:solidFill>
                  <a:schemeClr val="tx1"/>
                </a:solidFill>
                <a:latin typeface="Palatino Linotype" panose="02040502050505030304" pitchFamily="18" charset="0"/>
              </a:rPr>
              <a:t>are you coming from? </a:t>
            </a:r>
            <a:endParaRPr lang="en-US" sz="2800" dirty="0" smtClean="0">
              <a:solidFill>
                <a:schemeClr val="tx1"/>
              </a:solidFill>
              <a:latin typeface="Palatino Linotype" panose="02040502050505030304" pitchFamily="18" charset="0"/>
            </a:endParaRPr>
          </a:p>
          <a:p>
            <a:pPr marL="457200" indent="-457200" algn="l">
              <a:spcBef>
                <a:spcPts val="600"/>
              </a:spcBef>
              <a:spcAft>
                <a:spcPts val="600"/>
              </a:spcAft>
              <a:buFont typeface="Wingdings" panose="05000000000000000000" pitchFamily="2" charset="2"/>
              <a:buChar char="§"/>
            </a:pPr>
            <a:r>
              <a:rPr lang="en-US" sz="2800" dirty="0" smtClean="0">
                <a:solidFill>
                  <a:schemeClr val="tx1"/>
                </a:solidFill>
                <a:latin typeface="Palatino Linotype" panose="02040502050505030304" pitchFamily="18" charset="0"/>
              </a:rPr>
              <a:t>Befriend All People</a:t>
            </a:r>
            <a:endParaRPr lang="en-US" sz="2800" dirty="0">
              <a:solidFill>
                <a:schemeClr val="tx1"/>
              </a:solidFill>
              <a:latin typeface="Palatino Linotype" panose="02040502050505030304" pitchFamily="18" charset="0"/>
            </a:endParaRPr>
          </a:p>
          <a:p>
            <a:pPr marL="457200" indent="-457200" algn="l">
              <a:spcBef>
                <a:spcPts val="600"/>
              </a:spcBef>
              <a:spcAft>
                <a:spcPts val="600"/>
              </a:spcAft>
              <a:buFont typeface="Wingdings" panose="05000000000000000000" pitchFamily="2" charset="2"/>
              <a:buChar char="§"/>
            </a:pPr>
            <a:r>
              <a:rPr lang="en-US" sz="2800" dirty="0" smtClean="0">
                <a:solidFill>
                  <a:schemeClr val="tx1"/>
                </a:solidFill>
                <a:latin typeface="Palatino Linotype" panose="02040502050505030304" pitchFamily="18" charset="0"/>
              </a:rPr>
              <a:t>Empathy </a:t>
            </a:r>
          </a:p>
          <a:p>
            <a:pPr marL="457200" indent="-457200" algn="l">
              <a:spcBef>
                <a:spcPts val="600"/>
              </a:spcBef>
              <a:spcAft>
                <a:spcPts val="600"/>
              </a:spcAft>
              <a:buFont typeface="Wingdings" panose="05000000000000000000" pitchFamily="2" charset="2"/>
              <a:buChar char="§"/>
            </a:pPr>
            <a:r>
              <a:rPr lang="en-US" sz="2800" dirty="0" smtClean="0">
                <a:solidFill>
                  <a:schemeClr val="tx1"/>
                </a:solidFill>
                <a:latin typeface="Palatino Linotype" panose="02040502050505030304" pitchFamily="18" charset="0"/>
              </a:rPr>
              <a:t>Actively Accept </a:t>
            </a:r>
          </a:p>
          <a:p>
            <a:pPr marL="457200" indent="-457200" algn="l">
              <a:spcBef>
                <a:spcPts val="600"/>
              </a:spcBef>
              <a:spcAft>
                <a:spcPts val="600"/>
              </a:spcAft>
              <a:buFont typeface="Wingdings" panose="05000000000000000000" pitchFamily="2" charset="2"/>
              <a:buChar char="§"/>
            </a:pPr>
            <a:r>
              <a:rPr lang="en-US" sz="2800" dirty="0" smtClean="0">
                <a:solidFill>
                  <a:schemeClr val="tx1"/>
                </a:solidFill>
                <a:latin typeface="Palatino Linotype" panose="02040502050505030304" pitchFamily="18" charset="0"/>
              </a:rPr>
              <a:t>Show Compassion</a:t>
            </a:r>
            <a:endParaRPr lang="en-US" sz="28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140909995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62000" y="1295400"/>
            <a:ext cx="7620000" cy="3581400"/>
          </a:xfrm>
        </p:spPr>
        <p:txBody>
          <a:bodyPr>
            <a:normAutofit/>
          </a:bodyPr>
          <a:lstStyle/>
          <a:p>
            <a:r>
              <a:rPr lang="en-US" sz="4000" dirty="0" smtClean="0">
                <a:solidFill>
                  <a:schemeClr val="tx1"/>
                </a:solidFill>
                <a:latin typeface="Palatino Linotype" panose="02040502050505030304" pitchFamily="18" charset="0"/>
              </a:rPr>
              <a:t>Accenture</a:t>
            </a:r>
          </a:p>
          <a:p>
            <a:endParaRPr lang="en-US" sz="1800" dirty="0">
              <a:solidFill>
                <a:schemeClr val="tx1"/>
              </a:solidFill>
              <a:latin typeface="Palatino Linotype" panose="02040502050505030304" pitchFamily="18" charset="0"/>
            </a:endParaRPr>
          </a:p>
          <a:p>
            <a:r>
              <a:rPr lang="en-US" sz="4800" b="1" i="1" dirty="0" smtClean="0">
                <a:solidFill>
                  <a:schemeClr val="tx1"/>
                </a:solidFill>
                <a:latin typeface="Palatino Linotype" panose="02040502050505030304" pitchFamily="18" charset="0"/>
              </a:rPr>
              <a:t>“Inclusion Starts with I”</a:t>
            </a:r>
          </a:p>
          <a:p>
            <a:endParaRPr lang="en-US" sz="2600" dirty="0">
              <a:solidFill>
                <a:schemeClr val="tx1"/>
              </a:solidFill>
              <a:latin typeface="Palatino Linotype" panose="02040502050505030304" pitchFamily="18" charset="0"/>
            </a:endParaRPr>
          </a:p>
          <a:p>
            <a:r>
              <a:rPr lang="en-US" dirty="0">
                <a:hlinkClick r:id="rId3"/>
              </a:rPr>
              <a:t>https://</a:t>
            </a:r>
            <a:r>
              <a:rPr lang="en-US" dirty="0" smtClean="0">
                <a:hlinkClick r:id="rId3"/>
              </a:rPr>
              <a:t>youtu.be/2g88Ju6nkcg</a:t>
            </a:r>
            <a:endParaRPr lang="en-US" dirty="0" smtClean="0"/>
          </a:p>
          <a:p>
            <a:r>
              <a:rPr lang="en-US" sz="1400" i="1" dirty="0" smtClean="0">
                <a:solidFill>
                  <a:schemeClr val="bg1"/>
                </a:solidFill>
                <a:latin typeface="Palatino Linotype" panose="02040502050505030304" pitchFamily="18" charset="0"/>
              </a:rPr>
              <a:t>I</a:t>
            </a:r>
            <a:endParaRPr lang="en-US" sz="1400" i="1" dirty="0">
              <a:solidFill>
                <a:schemeClr val="bg1"/>
              </a:solidFill>
              <a:latin typeface="Palatino Linotype" panose="02040502050505030304" pitchFamily="18" charset="0"/>
            </a:endParaRPr>
          </a:p>
          <a:p>
            <a:endParaRPr lang="en-US" sz="1400" b="1" dirty="0" smtClean="0">
              <a:solidFill>
                <a:schemeClr val="tx1"/>
              </a:solidFill>
              <a:latin typeface="Palatino Linotype" panose="02040502050505030304" pitchFamily="18" charset="0"/>
            </a:endParaRPr>
          </a:p>
          <a:p>
            <a:endParaRPr lang="en-US" sz="4800" dirty="0" smtClean="0"/>
          </a:p>
          <a:p>
            <a:endParaRPr lang="en-US" sz="2400" dirty="0"/>
          </a:p>
          <a:p>
            <a:endParaRPr lang="en-US" sz="2400" dirty="0" smtClean="0">
              <a:solidFill>
                <a:schemeClr val="tx1"/>
              </a:solidFill>
              <a:latin typeface="Palatino Linotype" panose="02040502050505030304" pitchFamily="18" charset="0"/>
            </a:endParaRPr>
          </a:p>
          <a:p>
            <a:endParaRPr lang="en-US" sz="2400" dirty="0">
              <a:solidFill>
                <a:schemeClr val="tx1"/>
              </a:solidFill>
              <a:latin typeface="Palatino Linotype" panose="02040502050505030304" pitchFamily="18" charset="0"/>
            </a:endParaRPr>
          </a:p>
          <a:p>
            <a:endParaRPr lang="en-US" sz="24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238519225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19200" y="1447800"/>
            <a:ext cx="6558847" cy="3908762"/>
          </a:xfrm>
          <a:prstGeom prst="rect">
            <a:avLst/>
          </a:prstGeom>
          <a:noFill/>
        </p:spPr>
        <p:txBody>
          <a:bodyPr wrap="none" rtlCol="0">
            <a:spAutoFit/>
          </a:bodyPr>
          <a:lstStyle/>
          <a:p>
            <a:pPr algn="ctr"/>
            <a:r>
              <a:rPr lang="en-US" sz="4000" dirty="0">
                <a:latin typeface="Palatino Linotype" panose="02040502050505030304" pitchFamily="18" charset="0"/>
              </a:rPr>
              <a:t>Coca-Cola </a:t>
            </a:r>
            <a:r>
              <a:rPr lang="en-US" sz="4000" dirty="0" smtClean="0">
                <a:latin typeface="Palatino Linotype" panose="02040502050505030304" pitchFamily="18" charset="0"/>
              </a:rPr>
              <a:t>Company</a:t>
            </a:r>
          </a:p>
          <a:p>
            <a:pPr algn="ctr"/>
            <a:endParaRPr lang="en-US" sz="4000" b="1" dirty="0" smtClean="0">
              <a:latin typeface="Palatino Linotype" panose="02040502050505030304" pitchFamily="18" charset="0"/>
            </a:endParaRPr>
          </a:p>
          <a:p>
            <a:pPr algn="ctr"/>
            <a:r>
              <a:rPr lang="en-US" sz="4000" b="1" dirty="0" smtClean="0">
                <a:latin typeface="Palatino Linotype" panose="02040502050505030304" pitchFamily="18" charset="0"/>
              </a:rPr>
              <a:t>Diversity Message</a:t>
            </a:r>
            <a:endParaRPr lang="en-US" sz="4000" dirty="0" smtClean="0">
              <a:hlinkClick r:id="rId3"/>
            </a:endParaRPr>
          </a:p>
          <a:p>
            <a:pPr algn="ctr"/>
            <a:r>
              <a:rPr lang="en-US" sz="4000" dirty="0" smtClean="0">
                <a:hlinkClick r:id="rId3"/>
              </a:rPr>
              <a:t>https</a:t>
            </a:r>
            <a:r>
              <a:rPr lang="en-US" sz="4000" dirty="0">
                <a:hlinkClick r:id="rId3"/>
              </a:rPr>
              <a:t>://</a:t>
            </a:r>
            <a:r>
              <a:rPr lang="en-US" sz="4000" dirty="0" smtClean="0">
                <a:hlinkClick r:id="rId3"/>
              </a:rPr>
              <a:t>youtu.be/wKCf-q0zqPs</a:t>
            </a:r>
            <a:endParaRPr lang="en-US" sz="4000" dirty="0" smtClean="0"/>
          </a:p>
          <a:p>
            <a:pPr algn="ctr"/>
            <a:endParaRPr lang="en-US" sz="4000" dirty="0"/>
          </a:p>
          <a:p>
            <a:pPr algn="ctr"/>
            <a:endParaRPr lang="en-US" sz="2400" dirty="0"/>
          </a:p>
          <a:p>
            <a:endParaRPr lang="en-US" sz="2400" dirty="0"/>
          </a:p>
        </p:txBody>
      </p:sp>
      <p:sp>
        <p:nvSpPr>
          <p:cNvPr id="4" name="Rectangle 3"/>
          <p:cNvSpPr/>
          <p:nvPr/>
        </p:nvSpPr>
        <p:spPr>
          <a:xfrm>
            <a:off x="3057579"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60238358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029200" y="838200"/>
            <a:ext cx="3733800" cy="4419600"/>
          </a:xfrm>
        </p:spPr>
        <p:txBody>
          <a:bodyPr>
            <a:normAutofit/>
          </a:bodyPr>
          <a:lstStyle/>
          <a:p>
            <a:pPr marL="342900" indent="-342900" algn="l">
              <a:lnSpc>
                <a:spcPct val="90000"/>
              </a:lnSpc>
              <a:spcAft>
                <a:spcPct val="20000"/>
              </a:spcAft>
              <a:buClr>
                <a:srgbClr val="000000"/>
              </a:buClr>
              <a:buFont typeface="Wingdings" panose="05000000000000000000" pitchFamily="2" charset="2"/>
              <a:buChar char="§"/>
            </a:pPr>
            <a:r>
              <a:rPr lang="en-US" altLang="en-US" sz="2800" dirty="0">
                <a:solidFill>
                  <a:srgbClr val="000000"/>
                </a:solidFill>
                <a:latin typeface="Palatino Linotype" panose="02040502050505030304" pitchFamily="18" charset="0"/>
              </a:rPr>
              <a:t>What is culture, and why is it important?</a:t>
            </a:r>
          </a:p>
          <a:p>
            <a:pPr marL="171450" indent="-171450" algn="l">
              <a:lnSpc>
                <a:spcPct val="90000"/>
              </a:lnSpc>
              <a:spcAft>
                <a:spcPct val="20000"/>
              </a:spcAft>
              <a:buClr>
                <a:srgbClr val="000000"/>
              </a:buClr>
              <a:buFont typeface="Wingdings" panose="05000000000000000000" pitchFamily="2" charset="2"/>
              <a:buChar char="§"/>
            </a:pPr>
            <a:endParaRPr lang="en-US" altLang="en-US" sz="1050" dirty="0">
              <a:solidFill>
                <a:srgbClr val="000000"/>
              </a:solidFill>
              <a:latin typeface="Palatino Linotype" panose="02040502050505030304" pitchFamily="18" charset="0"/>
            </a:endParaRPr>
          </a:p>
          <a:p>
            <a:pPr marL="342900" indent="-342900" algn="l">
              <a:lnSpc>
                <a:spcPct val="90000"/>
              </a:lnSpc>
              <a:spcAft>
                <a:spcPct val="20000"/>
              </a:spcAft>
              <a:buClr>
                <a:srgbClr val="000000"/>
              </a:buClr>
              <a:buFont typeface="Wingdings" panose="05000000000000000000" pitchFamily="2" charset="2"/>
              <a:buChar char="§"/>
            </a:pPr>
            <a:r>
              <a:rPr lang="en-US" altLang="en-US" sz="2800" dirty="0">
                <a:solidFill>
                  <a:srgbClr val="000000"/>
                </a:solidFill>
                <a:latin typeface="Palatino Linotype" panose="02040502050505030304" pitchFamily="18" charset="0"/>
              </a:rPr>
              <a:t>What is cultural awareness, and why  is it important?</a:t>
            </a:r>
          </a:p>
          <a:p>
            <a:pPr marL="171450" indent="-171450" algn="l">
              <a:lnSpc>
                <a:spcPct val="90000"/>
              </a:lnSpc>
              <a:spcAft>
                <a:spcPct val="20000"/>
              </a:spcAft>
              <a:buClr>
                <a:srgbClr val="000000"/>
              </a:buClr>
              <a:buFont typeface="Wingdings" panose="05000000000000000000" pitchFamily="2" charset="2"/>
              <a:buChar char="§"/>
            </a:pPr>
            <a:endParaRPr lang="en-US" altLang="en-US" sz="1000" dirty="0">
              <a:solidFill>
                <a:srgbClr val="000000"/>
              </a:solidFill>
              <a:latin typeface="Palatino Linotype" panose="02040502050505030304" pitchFamily="18" charset="0"/>
            </a:endParaRPr>
          </a:p>
          <a:p>
            <a:pPr marL="342900" indent="-342900" algn="l">
              <a:lnSpc>
                <a:spcPct val="90000"/>
              </a:lnSpc>
              <a:spcAft>
                <a:spcPct val="20000"/>
              </a:spcAft>
              <a:buClr>
                <a:srgbClr val="000000"/>
              </a:buClr>
              <a:buFont typeface="Wingdings" panose="05000000000000000000" pitchFamily="2" charset="2"/>
              <a:buChar char="§"/>
            </a:pPr>
            <a:r>
              <a:rPr lang="en-US" altLang="en-US" sz="2800" dirty="0">
                <a:solidFill>
                  <a:srgbClr val="000000"/>
                </a:solidFill>
                <a:latin typeface="Palatino Linotype" panose="02040502050505030304" pitchFamily="18" charset="0"/>
              </a:rPr>
              <a:t>How can we achieve and assess cultural awareness?</a:t>
            </a:r>
          </a:p>
          <a:p>
            <a:pPr algn="l"/>
            <a:endParaRPr lang="en-US" sz="2400" dirty="0">
              <a:solidFill>
                <a:schemeClr val="tx1"/>
              </a:solidFill>
              <a:latin typeface="Palatino Linotype" panose="02040502050505030304" pitchFamily="18" charset="0"/>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343400" cy="511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3861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381000"/>
            <a:ext cx="8001000" cy="8382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endParaRPr lang="en-US" sz="600" dirty="0" smtClean="0">
              <a:solidFill>
                <a:schemeClr val="bg1"/>
              </a:solidFill>
              <a:latin typeface="Palatino Linotype" panose="02040502050505030304" pitchFamily="18" charset="0"/>
            </a:endParaRPr>
          </a:p>
          <a:p>
            <a:r>
              <a:rPr lang="en-US" sz="3600" dirty="0" smtClean="0">
                <a:solidFill>
                  <a:schemeClr val="bg1"/>
                </a:solidFill>
                <a:latin typeface="Palatino Linotype" panose="02040502050505030304" pitchFamily="18" charset="0"/>
              </a:rPr>
              <a:t>Definition of Culture?</a:t>
            </a:r>
            <a:endParaRPr lang="en-US" sz="1800" i="1" dirty="0">
              <a:solidFill>
                <a:schemeClr val="bg1"/>
              </a:solidFill>
              <a:latin typeface="Palatino Linotype" panose="02040502050505030304" pitchFamily="18" charset="0"/>
            </a:endParaRPr>
          </a:p>
        </p:txBody>
      </p:sp>
      <p:sp>
        <p:nvSpPr>
          <p:cNvPr id="6" name="Subtitle 5"/>
          <p:cNvSpPr>
            <a:spLocks noGrp="1"/>
          </p:cNvSpPr>
          <p:nvPr>
            <p:ph type="subTitle" idx="1"/>
          </p:nvPr>
        </p:nvSpPr>
        <p:spPr>
          <a:xfrm>
            <a:off x="914400" y="1600200"/>
            <a:ext cx="7543800" cy="4267200"/>
          </a:xfrm>
        </p:spPr>
        <p:txBody>
          <a:bodyPr>
            <a:normAutofit lnSpcReduction="10000"/>
          </a:bodyPr>
          <a:lstStyle/>
          <a:p>
            <a:pPr algn="l">
              <a:spcBef>
                <a:spcPct val="25000"/>
              </a:spcBef>
              <a:spcAft>
                <a:spcPct val="25000"/>
              </a:spcAft>
              <a:buClr>
                <a:srgbClr val="000000"/>
              </a:buClr>
            </a:pPr>
            <a:r>
              <a:rPr lang="en-US" altLang="en-US" sz="2400" dirty="0">
                <a:solidFill>
                  <a:srgbClr val="000000"/>
                </a:solidFill>
                <a:latin typeface="Palatino Linotype" panose="02040502050505030304" pitchFamily="18" charset="0"/>
              </a:rPr>
              <a:t>Patterns of human behavior common to groups</a:t>
            </a:r>
          </a:p>
          <a:p>
            <a:pPr algn="l">
              <a:spcBef>
                <a:spcPct val="25000"/>
              </a:spcBef>
              <a:spcAft>
                <a:spcPct val="25000"/>
              </a:spcAft>
              <a:buClr>
                <a:srgbClr val="000000"/>
              </a:buClr>
            </a:pPr>
            <a:r>
              <a:rPr lang="en-US" altLang="en-US" sz="2400" dirty="0">
                <a:solidFill>
                  <a:srgbClr val="000000"/>
                </a:solidFill>
                <a:latin typeface="Palatino Linotype" panose="02040502050505030304" pitchFamily="18" charset="0"/>
              </a:rPr>
              <a:t>Includes thoughts, communications, languages, practices, beliefs, values, customs, courtesies, rituals, manners of interacting, roles, actions, relationships, and institutions</a:t>
            </a:r>
          </a:p>
          <a:p>
            <a:pPr algn="l">
              <a:spcBef>
                <a:spcPct val="25000"/>
              </a:spcBef>
              <a:spcAft>
                <a:spcPct val="25000"/>
              </a:spcAft>
              <a:buClr>
                <a:srgbClr val="000000"/>
              </a:buClr>
            </a:pPr>
            <a:r>
              <a:rPr lang="en-US" altLang="en-US" sz="2400" dirty="0">
                <a:solidFill>
                  <a:srgbClr val="000000"/>
                </a:solidFill>
                <a:latin typeface="Palatino Linotype" panose="02040502050505030304" pitchFamily="18" charset="0"/>
              </a:rPr>
              <a:t>Groups are based on race, ethnicity, gender, religion, sexual orientation, social group or other similar factors</a:t>
            </a:r>
          </a:p>
          <a:p>
            <a:pPr algn="l">
              <a:spcBef>
                <a:spcPct val="25000"/>
              </a:spcBef>
              <a:spcAft>
                <a:spcPct val="25000"/>
              </a:spcAft>
              <a:buClr>
                <a:srgbClr val="000000"/>
              </a:buClr>
            </a:pPr>
            <a:r>
              <a:rPr lang="en-US" altLang="en-US" sz="2400" dirty="0">
                <a:solidFill>
                  <a:srgbClr val="000000"/>
                </a:solidFill>
                <a:latin typeface="Palatino Linotype" panose="02040502050505030304" pitchFamily="18" charset="0"/>
              </a:rPr>
              <a:t>With the ability to transmit the above to succeeding generations.</a:t>
            </a:r>
          </a:p>
          <a:p>
            <a:pPr algn="l"/>
            <a:endParaRPr lang="en-US" sz="24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79691569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381000"/>
            <a:ext cx="7772400" cy="8382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endParaRPr lang="en-US" sz="700" dirty="0" smtClean="0">
              <a:solidFill>
                <a:schemeClr val="bg1"/>
              </a:solidFill>
              <a:latin typeface="Palatino Linotype" panose="02040502050505030304" pitchFamily="18" charset="0"/>
            </a:endParaRPr>
          </a:p>
          <a:p>
            <a:r>
              <a:rPr lang="en-US" sz="3600" dirty="0" smtClean="0">
                <a:solidFill>
                  <a:schemeClr val="bg1"/>
                </a:solidFill>
                <a:latin typeface="Palatino Linotype" panose="02040502050505030304" pitchFamily="18" charset="0"/>
              </a:rPr>
              <a:t>Cultural Diversity in the Workplace</a:t>
            </a:r>
            <a:endParaRPr lang="en-US" sz="1800" i="1" dirty="0">
              <a:solidFill>
                <a:schemeClr val="bg1"/>
              </a:solidFill>
              <a:latin typeface="Palatino Linotype" panose="02040502050505030304" pitchFamily="18" charset="0"/>
            </a:endParaRPr>
          </a:p>
        </p:txBody>
      </p:sp>
      <p:sp>
        <p:nvSpPr>
          <p:cNvPr id="5" name="Content Placeholder 2"/>
          <p:cNvSpPr txBox="1">
            <a:spLocks/>
          </p:cNvSpPr>
          <p:nvPr/>
        </p:nvSpPr>
        <p:spPr>
          <a:xfrm>
            <a:off x="809297" y="1676400"/>
            <a:ext cx="7725103" cy="37893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en-US" altLang="en-US" sz="2800" dirty="0" smtClean="0">
                <a:solidFill>
                  <a:schemeClr val="tx1"/>
                </a:solidFill>
                <a:latin typeface="Palatino Linotype" panose="02040502050505030304" pitchFamily="18" charset="0"/>
              </a:rPr>
              <a:t>Cultural diversity in the workplace provides strength.  It also challenges individuals to respond to their diverse work environment effectively.  </a:t>
            </a:r>
          </a:p>
          <a:p>
            <a:pPr>
              <a:buFont typeface="Wingdings" panose="05000000000000000000" pitchFamily="2" charset="2"/>
              <a:buChar char="§"/>
              <a:defRPr/>
            </a:pPr>
            <a:endParaRPr lang="en-US" altLang="en-US" sz="1000" dirty="0" smtClean="0">
              <a:solidFill>
                <a:schemeClr val="tx1"/>
              </a:solidFill>
              <a:latin typeface="Palatino Linotype" panose="02040502050505030304" pitchFamily="18" charset="0"/>
            </a:endParaRPr>
          </a:p>
          <a:p>
            <a:pPr>
              <a:buFont typeface="Wingdings" panose="05000000000000000000" pitchFamily="2" charset="2"/>
              <a:buChar char="§"/>
              <a:defRPr/>
            </a:pPr>
            <a:r>
              <a:rPr lang="en-US" altLang="en-US" sz="2800" dirty="0" smtClean="0">
                <a:solidFill>
                  <a:schemeClr val="tx1"/>
                </a:solidFill>
                <a:latin typeface="Palatino Linotype" panose="02040502050505030304" pitchFamily="18" charset="0"/>
              </a:rPr>
              <a:t>“Valuing” individual and group cultural differences is critical to achieving the organizational goals.</a:t>
            </a:r>
          </a:p>
        </p:txBody>
      </p:sp>
    </p:spTree>
    <p:extLst>
      <p:ext uri="{BB962C8B-B14F-4D97-AF65-F5344CB8AC3E}">
        <p14:creationId xmlns:p14="http://schemas.microsoft.com/office/powerpoint/2010/main" val="338255894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81000"/>
            <a:ext cx="7696200" cy="7620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endParaRPr lang="en-US" sz="300" dirty="0" smtClean="0">
              <a:solidFill>
                <a:schemeClr val="bg1"/>
              </a:solidFill>
              <a:latin typeface="Palatino Linotype" panose="02040502050505030304" pitchFamily="18" charset="0"/>
            </a:endParaRPr>
          </a:p>
          <a:p>
            <a:r>
              <a:rPr lang="en-US" sz="3600" dirty="0" smtClean="0">
                <a:solidFill>
                  <a:schemeClr val="bg1"/>
                </a:solidFill>
                <a:latin typeface="Palatino Linotype" panose="02040502050505030304" pitchFamily="18" charset="0"/>
              </a:rPr>
              <a:t>Cultural Awareness</a:t>
            </a:r>
            <a:endParaRPr lang="en-US" sz="1800" i="1" dirty="0">
              <a:solidFill>
                <a:schemeClr val="bg1"/>
              </a:solidFill>
              <a:latin typeface="Palatino Linotype" panose="02040502050505030304" pitchFamily="18" charset="0"/>
            </a:endParaRPr>
          </a:p>
        </p:txBody>
      </p:sp>
      <p:sp>
        <p:nvSpPr>
          <p:cNvPr id="5" name="Rectangle 3"/>
          <p:cNvSpPr txBox="1">
            <a:spLocks noChangeArrowheads="1"/>
          </p:cNvSpPr>
          <p:nvPr/>
        </p:nvSpPr>
        <p:spPr>
          <a:xfrm>
            <a:off x="838200" y="1524000"/>
            <a:ext cx="8077200" cy="4038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defRPr/>
            </a:pPr>
            <a:r>
              <a:rPr lang="en-US" altLang="en-US" sz="2800" dirty="0" smtClean="0">
                <a:solidFill>
                  <a:schemeClr val="tx1"/>
                </a:solidFill>
                <a:latin typeface="Palatino Linotype" panose="02040502050505030304" pitchFamily="18" charset="0"/>
              </a:rPr>
              <a:t>Know your own cultural background.</a:t>
            </a:r>
          </a:p>
          <a:p>
            <a:pPr algn="l">
              <a:defRPr/>
            </a:pPr>
            <a:endParaRPr lang="en-US" altLang="en-US" sz="1050" dirty="0" smtClean="0">
              <a:solidFill>
                <a:schemeClr val="tx1"/>
              </a:solidFill>
              <a:latin typeface="Palatino Linotype" panose="02040502050505030304" pitchFamily="18" charset="0"/>
            </a:endParaRPr>
          </a:p>
          <a:p>
            <a:pPr marL="457200" indent="-457200" algn="l">
              <a:buFont typeface="Wingdings" panose="05000000000000000000" pitchFamily="2" charset="2"/>
              <a:buChar char="§"/>
              <a:defRPr/>
            </a:pPr>
            <a:r>
              <a:rPr lang="en-US" altLang="en-US" sz="2800" dirty="0" smtClean="0">
                <a:solidFill>
                  <a:schemeClr val="tx1"/>
                </a:solidFill>
                <a:latin typeface="Palatino Linotype" panose="02040502050505030304" pitchFamily="18" charset="0"/>
              </a:rPr>
              <a:t>Recognize your own stereotypes and biases.</a:t>
            </a:r>
          </a:p>
          <a:p>
            <a:pPr algn="l">
              <a:defRPr/>
            </a:pPr>
            <a:endParaRPr lang="en-US" altLang="en-US" sz="1050" dirty="0" smtClean="0">
              <a:solidFill>
                <a:schemeClr val="tx1"/>
              </a:solidFill>
              <a:latin typeface="Palatino Linotype" panose="02040502050505030304" pitchFamily="18" charset="0"/>
            </a:endParaRPr>
          </a:p>
          <a:p>
            <a:pPr marL="457200" indent="-457200" algn="l">
              <a:buFont typeface="Wingdings" panose="05000000000000000000" pitchFamily="2" charset="2"/>
              <a:buChar char="§"/>
              <a:defRPr/>
            </a:pPr>
            <a:r>
              <a:rPr lang="en-US" altLang="en-US" sz="2800" dirty="0" smtClean="0">
                <a:solidFill>
                  <a:schemeClr val="tx1"/>
                </a:solidFill>
                <a:latin typeface="Palatino Linotype" panose="02040502050505030304" pitchFamily="18" charset="0"/>
              </a:rPr>
              <a:t>Gain knowledge of cultural history and heritage.</a:t>
            </a:r>
          </a:p>
          <a:p>
            <a:pPr algn="l">
              <a:defRPr/>
            </a:pPr>
            <a:endParaRPr lang="en-US" altLang="en-US" sz="1000" dirty="0" smtClean="0">
              <a:solidFill>
                <a:schemeClr val="tx1"/>
              </a:solidFill>
              <a:latin typeface="Palatino Linotype" panose="02040502050505030304" pitchFamily="18" charset="0"/>
            </a:endParaRPr>
          </a:p>
          <a:p>
            <a:pPr marL="457200" indent="-457200" algn="l">
              <a:buFont typeface="Wingdings" panose="05000000000000000000" pitchFamily="2" charset="2"/>
              <a:buChar char="§"/>
              <a:defRPr/>
            </a:pPr>
            <a:r>
              <a:rPr lang="en-US" altLang="en-US" sz="2800" dirty="0" smtClean="0">
                <a:solidFill>
                  <a:schemeClr val="tx1"/>
                </a:solidFill>
                <a:latin typeface="Palatino Linotype" panose="02040502050505030304" pitchFamily="18" charset="0"/>
              </a:rPr>
              <a:t>Be aware of other’s perceptions.</a:t>
            </a:r>
          </a:p>
          <a:p>
            <a:pPr algn="l">
              <a:defRPr/>
            </a:pPr>
            <a:endParaRPr lang="en-US" altLang="en-US" sz="1400" dirty="0" smtClean="0">
              <a:solidFill>
                <a:schemeClr val="tx1"/>
              </a:solidFill>
              <a:latin typeface="Palatino Linotype" panose="02040502050505030304" pitchFamily="18" charset="0"/>
            </a:endParaRPr>
          </a:p>
          <a:p>
            <a:pPr marL="457200" indent="-457200" algn="l">
              <a:buFont typeface="Wingdings" panose="05000000000000000000" pitchFamily="2" charset="2"/>
              <a:buChar char="§"/>
              <a:defRPr/>
            </a:pPr>
            <a:r>
              <a:rPr lang="en-US" altLang="en-US" sz="3000" dirty="0" smtClean="0">
                <a:solidFill>
                  <a:schemeClr val="tx1"/>
                </a:solidFill>
                <a:latin typeface="Palatino Linotype" panose="02040502050505030304" pitchFamily="18" charset="0"/>
              </a:rPr>
              <a:t>Recognize effects of  </a:t>
            </a:r>
            <a:r>
              <a:rPr lang="en-US" altLang="en-US" sz="3000" i="1" dirty="0" smtClean="0">
                <a:solidFill>
                  <a:schemeClr val="tx1"/>
                </a:solidFill>
                <a:latin typeface="Palatino Linotype" panose="02040502050505030304" pitchFamily="18" charset="0"/>
              </a:rPr>
              <a:t>-ism</a:t>
            </a:r>
            <a:r>
              <a:rPr lang="en-US" altLang="en-US" sz="3000" dirty="0" smtClean="0">
                <a:solidFill>
                  <a:schemeClr val="tx1"/>
                </a:solidFill>
                <a:latin typeface="Palatino Linotype" panose="02040502050505030304" pitchFamily="18" charset="0"/>
              </a:rPr>
              <a:t>  on the others.</a:t>
            </a:r>
          </a:p>
        </p:txBody>
      </p:sp>
    </p:spTree>
    <p:extLst>
      <p:ext uri="{BB962C8B-B14F-4D97-AF65-F5344CB8AC3E}">
        <p14:creationId xmlns:p14="http://schemas.microsoft.com/office/powerpoint/2010/main" val="396795407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381000"/>
            <a:ext cx="8229600" cy="8382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endParaRPr lang="en-US" sz="800" dirty="0" smtClean="0">
              <a:solidFill>
                <a:schemeClr val="bg1"/>
              </a:solidFill>
              <a:latin typeface="Palatino Linotype" panose="02040502050505030304" pitchFamily="18" charset="0"/>
            </a:endParaRPr>
          </a:p>
          <a:p>
            <a:r>
              <a:rPr lang="en-US" sz="3600" dirty="0" smtClean="0">
                <a:solidFill>
                  <a:schemeClr val="bg1"/>
                </a:solidFill>
                <a:latin typeface="Palatino Linotype" panose="02040502050505030304" pitchFamily="18" charset="0"/>
              </a:rPr>
              <a:t>Embrace Discomfort</a:t>
            </a:r>
            <a:endParaRPr lang="en-US" sz="3600" dirty="0">
              <a:solidFill>
                <a:schemeClr val="bg1"/>
              </a:solidFill>
              <a:latin typeface="Palatino Linotype" panose="02040502050505030304" pitchFamily="18" charset="0"/>
            </a:endParaRPr>
          </a:p>
        </p:txBody>
      </p:sp>
      <p:sp>
        <p:nvSpPr>
          <p:cNvPr id="3" name="Content Placeholder 1"/>
          <p:cNvSpPr txBox="1">
            <a:spLocks/>
          </p:cNvSpPr>
          <p:nvPr/>
        </p:nvSpPr>
        <p:spPr>
          <a:xfrm>
            <a:off x="609600" y="1905000"/>
            <a:ext cx="7848600" cy="3048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10260" indent="-457200">
              <a:buFont typeface="Wingdings" panose="05000000000000000000" pitchFamily="2" charset="2"/>
              <a:buChar char="§"/>
            </a:pPr>
            <a:r>
              <a:rPr lang="en-US" sz="2800" dirty="0" smtClean="0">
                <a:solidFill>
                  <a:schemeClr val="tx1"/>
                </a:solidFill>
                <a:latin typeface="Palatino Linotype" panose="02040502050505030304" pitchFamily="18" charset="0"/>
              </a:rPr>
              <a:t>The point is to surround ourselves with people who think and act differently than we do. </a:t>
            </a:r>
          </a:p>
          <a:p>
            <a:pPr marL="253060" indent="0">
              <a:buNone/>
            </a:pPr>
            <a:endParaRPr lang="en-US" sz="1200" dirty="0" smtClean="0">
              <a:solidFill>
                <a:schemeClr val="tx1"/>
              </a:solidFill>
              <a:latin typeface="Palatino Linotype" panose="02040502050505030304" pitchFamily="18" charset="0"/>
            </a:endParaRPr>
          </a:p>
          <a:p>
            <a:pPr marL="710260" indent="-457200">
              <a:buFont typeface="Wingdings" panose="05000000000000000000" pitchFamily="2" charset="2"/>
              <a:buChar char="§"/>
            </a:pPr>
            <a:r>
              <a:rPr lang="en-US" sz="2800" dirty="0" smtClean="0">
                <a:solidFill>
                  <a:schemeClr val="tx1"/>
                </a:solidFill>
                <a:latin typeface="Palatino Linotype" panose="02040502050505030304" pitchFamily="18" charset="0"/>
              </a:rPr>
              <a:t>The business value of diversity lies in having our views challenged.</a:t>
            </a:r>
          </a:p>
          <a:p>
            <a:pPr marL="710260" indent="-457200">
              <a:buFont typeface="Wingdings" panose="05000000000000000000" pitchFamily="2" charset="2"/>
              <a:buChar char="§"/>
            </a:pPr>
            <a:endParaRPr lang="en-US" sz="2800" dirty="0" smtClean="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142996270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81000"/>
            <a:ext cx="7696200" cy="6858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latin typeface="Palatino Linotype" panose="02040502050505030304" pitchFamily="18" charset="0"/>
              </a:rPr>
              <a:t>Fixed vs Growth Mindset</a:t>
            </a:r>
            <a:endParaRPr lang="en-US" sz="3600" dirty="0">
              <a:solidFill>
                <a:schemeClr val="bg1"/>
              </a:solidFill>
              <a:latin typeface="Palatino Linotype" panose="02040502050505030304" pitchFamily="18" charset="0"/>
            </a:endParaRPr>
          </a:p>
        </p:txBody>
      </p:sp>
      <p:sp>
        <p:nvSpPr>
          <p:cNvPr id="5" name="Rectangle 4"/>
          <p:cNvSpPr/>
          <p:nvPr/>
        </p:nvSpPr>
        <p:spPr>
          <a:xfrm>
            <a:off x="1066800" y="1333500"/>
            <a:ext cx="914400" cy="3581400"/>
          </a:xfrm>
          <a:prstGeom prst="rect">
            <a:avLst/>
          </a:prstGeom>
          <a:solidFill>
            <a:srgbClr val="D8670A"/>
          </a:solidFill>
        </p:spPr>
        <p:style>
          <a:lnRef idx="1">
            <a:schemeClr val="accent6"/>
          </a:lnRef>
          <a:fillRef idx="3">
            <a:schemeClr val="accent6"/>
          </a:fillRef>
          <a:effectRef idx="2">
            <a:schemeClr val="accent6"/>
          </a:effectRef>
          <a:fontRef idx="minor">
            <a:schemeClr val="lt1"/>
          </a:fontRef>
        </p:style>
        <p:txBody>
          <a:bodyPr vert="vert270" rtlCol="0" anchor="ctr"/>
          <a:lstStyle/>
          <a:p>
            <a:pPr algn="ctr"/>
            <a:r>
              <a:rPr lang="en-US" sz="4000" dirty="0" smtClean="0">
                <a:latin typeface="Palatino Linotype" panose="02040502050505030304" pitchFamily="18" charset="0"/>
              </a:rPr>
              <a:t>I used to . . . </a:t>
            </a:r>
            <a:endParaRPr lang="en-US" sz="4000" dirty="0">
              <a:latin typeface="Palatino Linotype" panose="02040502050505030304" pitchFamily="18" charset="0"/>
            </a:endParaRPr>
          </a:p>
        </p:txBody>
      </p:sp>
      <p:sp>
        <p:nvSpPr>
          <p:cNvPr id="6" name="Rectangle 5"/>
          <p:cNvSpPr/>
          <p:nvPr/>
        </p:nvSpPr>
        <p:spPr>
          <a:xfrm>
            <a:off x="2317531" y="1357661"/>
            <a:ext cx="1905000" cy="914400"/>
          </a:xfrm>
          <a:prstGeom prst="rect">
            <a:avLst/>
          </a:prstGeom>
          <a:solidFill>
            <a:srgbClr val="D8670A"/>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latin typeface="Palatino Linotype" panose="02040502050505030304" pitchFamily="18" charset="0"/>
              </a:rPr>
              <a:t>Think</a:t>
            </a:r>
            <a:endParaRPr lang="en-US" sz="2400" dirty="0">
              <a:latin typeface="Palatino Linotype" panose="02040502050505030304" pitchFamily="18" charset="0"/>
            </a:endParaRPr>
          </a:p>
        </p:txBody>
      </p:sp>
      <p:sp>
        <p:nvSpPr>
          <p:cNvPr id="7" name="Rectangle 6"/>
          <p:cNvSpPr/>
          <p:nvPr/>
        </p:nvSpPr>
        <p:spPr>
          <a:xfrm>
            <a:off x="2317531" y="2635795"/>
            <a:ext cx="1905000" cy="914400"/>
          </a:xfrm>
          <a:prstGeom prst="rect">
            <a:avLst/>
          </a:prstGeom>
          <a:solidFill>
            <a:srgbClr val="D8670A"/>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latin typeface="Palatino Linotype" panose="02040502050505030304" pitchFamily="18" charset="0"/>
              </a:rPr>
              <a:t>Feel</a:t>
            </a:r>
            <a:endParaRPr lang="en-US" sz="2000" dirty="0">
              <a:latin typeface="Palatino Linotype" panose="02040502050505030304" pitchFamily="18" charset="0"/>
            </a:endParaRPr>
          </a:p>
        </p:txBody>
      </p:sp>
      <p:sp>
        <p:nvSpPr>
          <p:cNvPr id="8" name="Rectangle 7"/>
          <p:cNvSpPr/>
          <p:nvPr/>
        </p:nvSpPr>
        <p:spPr>
          <a:xfrm>
            <a:off x="2317531" y="4000500"/>
            <a:ext cx="1905000" cy="914400"/>
          </a:xfrm>
          <a:prstGeom prst="rect">
            <a:avLst/>
          </a:prstGeom>
          <a:solidFill>
            <a:srgbClr val="D8670A"/>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latin typeface="Palatino Linotype" panose="02040502050505030304" pitchFamily="18" charset="0"/>
              </a:rPr>
              <a:t>Act</a:t>
            </a:r>
            <a:endParaRPr lang="en-US" sz="2000" dirty="0">
              <a:latin typeface="Palatino Linotype" panose="02040502050505030304" pitchFamily="18" charset="0"/>
            </a:endParaRPr>
          </a:p>
        </p:txBody>
      </p:sp>
      <p:sp>
        <p:nvSpPr>
          <p:cNvPr id="9" name="Rectangle 8"/>
          <p:cNvSpPr/>
          <p:nvPr/>
        </p:nvSpPr>
        <p:spPr>
          <a:xfrm>
            <a:off x="5029200" y="1333500"/>
            <a:ext cx="914400" cy="3581400"/>
          </a:xfrm>
          <a:prstGeom prst="rect">
            <a:avLst/>
          </a:prstGeom>
          <a:solidFill>
            <a:srgbClr val="990000"/>
          </a:solidFill>
        </p:spPr>
        <p:style>
          <a:lnRef idx="1">
            <a:schemeClr val="accent6"/>
          </a:lnRef>
          <a:fillRef idx="3">
            <a:schemeClr val="accent6"/>
          </a:fillRef>
          <a:effectRef idx="2">
            <a:schemeClr val="accent6"/>
          </a:effectRef>
          <a:fontRef idx="minor">
            <a:schemeClr val="lt1"/>
          </a:fontRef>
        </p:style>
        <p:txBody>
          <a:bodyPr vert="vert270" rtlCol="0" anchor="ctr"/>
          <a:lstStyle/>
          <a:p>
            <a:pPr algn="ctr"/>
            <a:r>
              <a:rPr lang="en-US" sz="4000" dirty="0" smtClean="0">
                <a:latin typeface="Palatino Linotype" panose="02040502050505030304" pitchFamily="18" charset="0"/>
              </a:rPr>
              <a:t>But now I . . . </a:t>
            </a:r>
            <a:endParaRPr lang="en-US" sz="4000" dirty="0">
              <a:latin typeface="Palatino Linotype" panose="02040502050505030304" pitchFamily="18" charset="0"/>
            </a:endParaRPr>
          </a:p>
        </p:txBody>
      </p:sp>
      <p:sp>
        <p:nvSpPr>
          <p:cNvPr id="10" name="Rectangle 9"/>
          <p:cNvSpPr/>
          <p:nvPr/>
        </p:nvSpPr>
        <p:spPr>
          <a:xfrm>
            <a:off x="6248400" y="1333500"/>
            <a:ext cx="1905000" cy="914400"/>
          </a:xfrm>
          <a:prstGeom prst="rect">
            <a:avLst/>
          </a:prstGeom>
          <a:solidFill>
            <a:srgbClr val="990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latin typeface="Palatino Linotype" panose="02040502050505030304" pitchFamily="18" charset="0"/>
              </a:rPr>
              <a:t>Think</a:t>
            </a:r>
            <a:endParaRPr lang="en-US" sz="2000" dirty="0">
              <a:latin typeface="Palatino Linotype" panose="02040502050505030304" pitchFamily="18" charset="0"/>
            </a:endParaRPr>
          </a:p>
        </p:txBody>
      </p:sp>
      <p:sp>
        <p:nvSpPr>
          <p:cNvPr id="11" name="Rectangle 10"/>
          <p:cNvSpPr/>
          <p:nvPr/>
        </p:nvSpPr>
        <p:spPr>
          <a:xfrm>
            <a:off x="6248400" y="2635795"/>
            <a:ext cx="1905000" cy="914400"/>
          </a:xfrm>
          <a:prstGeom prst="rect">
            <a:avLst/>
          </a:prstGeom>
          <a:solidFill>
            <a:srgbClr val="990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latin typeface="Palatino Linotype" panose="02040502050505030304" pitchFamily="18" charset="0"/>
              </a:rPr>
              <a:t>Feel</a:t>
            </a:r>
            <a:endParaRPr lang="en-US" sz="2000" dirty="0">
              <a:latin typeface="Palatino Linotype" panose="02040502050505030304" pitchFamily="18" charset="0"/>
            </a:endParaRPr>
          </a:p>
        </p:txBody>
      </p:sp>
      <p:sp>
        <p:nvSpPr>
          <p:cNvPr id="12" name="Rectangle 11"/>
          <p:cNvSpPr/>
          <p:nvPr/>
        </p:nvSpPr>
        <p:spPr>
          <a:xfrm>
            <a:off x="6248400" y="4000500"/>
            <a:ext cx="1905000" cy="914400"/>
          </a:xfrm>
          <a:prstGeom prst="rect">
            <a:avLst/>
          </a:prstGeom>
          <a:solidFill>
            <a:srgbClr val="990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latin typeface="Palatino Linotype" panose="02040502050505030304" pitchFamily="18" charset="0"/>
              </a:rPr>
              <a:t>Act</a:t>
            </a:r>
            <a:endParaRPr lang="en-US" sz="2000" dirty="0">
              <a:latin typeface="Palatino Linotype" panose="02040502050505030304" pitchFamily="18" charset="0"/>
            </a:endParaRPr>
          </a:p>
        </p:txBody>
      </p:sp>
      <p:sp>
        <p:nvSpPr>
          <p:cNvPr id="13" name="Rounded Rectangle 12"/>
          <p:cNvSpPr/>
          <p:nvPr/>
        </p:nvSpPr>
        <p:spPr>
          <a:xfrm>
            <a:off x="685800" y="5181600"/>
            <a:ext cx="7848600" cy="609600"/>
          </a:xfrm>
          <a:prstGeom prst="roundRect">
            <a:avLst/>
          </a:prstGeom>
          <a:solidFill>
            <a:srgbClr val="0099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dirty="0" smtClean="0">
                <a:solidFill>
                  <a:schemeClr val="bg1"/>
                </a:solidFill>
                <a:latin typeface="Palatino Linotype" panose="02040502050505030304" pitchFamily="18" charset="0"/>
              </a:rPr>
              <a:t>The results of my changes are . . . How will this change me moving forward?</a:t>
            </a:r>
          </a:p>
        </p:txBody>
      </p:sp>
    </p:spTree>
    <p:extLst>
      <p:ext uri="{BB962C8B-B14F-4D97-AF65-F5344CB8AC3E}">
        <p14:creationId xmlns:p14="http://schemas.microsoft.com/office/powerpoint/2010/main" val="131131624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p:cNvSpPr/>
          <p:nvPr/>
        </p:nvSpPr>
        <p:spPr>
          <a:xfrm>
            <a:off x="6629400" y="3124200"/>
            <a:ext cx="2133600" cy="2438400"/>
          </a:xfrm>
          <a:prstGeom prst="irregularSeal1">
            <a:avLst/>
          </a:prstGeom>
          <a:solidFill>
            <a:srgbClr val="8E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Palatino Linotype" panose="02040502050505030304" pitchFamily="18" charset="0"/>
              </a:rPr>
              <a:t>Promotes a safe and accepting environment</a:t>
            </a:r>
            <a:endParaRPr lang="en-US" sz="1100" dirty="0">
              <a:latin typeface="Palatino Linotype" panose="02040502050505030304" pitchFamily="18" charset="0"/>
            </a:endParaRPr>
          </a:p>
        </p:txBody>
      </p:sp>
      <p:sp>
        <p:nvSpPr>
          <p:cNvPr id="2" name="Title 1"/>
          <p:cNvSpPr txBox="1">
            <a:spLocks/>
          </p:cNvSpPr>
          <p:nvPr/>
        </p:nvSpPr>
        <p:spPr>
          <a:xfrm>
            <a:off x="609600" y="381000"/>
            <a:ext cx="8077200" cy="6858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latin typeface="Palatino Linotype" panose="02040502050505030304" pitchFamily="18" charset="0"/>
              </a:rPr>
              <a:t>Key </a:t>
            </a:r>
            <a:r>
              <a:rPr lang="en-US" sz="3600" dirty="0">
                <a:solidFill>
                  <a:schemeClr val="bg1"/>
                </a:solidFill>
                <a:latin typeface="Palatino Linotype" panose="02040502050505030304" pitchFamily="18" charset="0"/>
              </a:rPr>
              <a:t>C</a:t>
            </a:r>
            <a:r>
              <a:rPr lang="en-US" sz="3600" dirty="0" smtClean="0">
                <a:solidFill>
                  <a:schemeClr val="bg1"/>
                </a:solidFill>
                <a:latin typeface="Palatino Linotype" panose="02040502050505030304" pitchFamily="18" charset="0"/>
              </a:rPr>
              <a:t>oncepts to Remember</a:t>
            </a:r>
            <a:endParaRPr lang="en-US" sz="3600" dirty="0">
              <a:solidFill>
                <a:schemeClr val="bg1"/>
              </a:solidFill>
              <a:latin typeface="Palatino Linotype" panose="02040502050505030304" pitchFamily="18" charset="0"/>
            </a:endParaRPr>
          </a:p>
        </p:txBody>
      </p:sp>
      <p:sp>
        <p:nvSpPr>
          <p:cNvPr id="3" name="Content Placeholder 1"/>
          <p:cNvSpPr txBox="1">
            <a:spLocks/>
          </p:cNvSpPr>
          <p:nvPr/>
        </p:nvSpPr>
        <p:spPr>
          <a:xfrm>
            <a:off x="381000" y="1371600"/>
            <a:ext cx="7848600" cy="4353910"/>
          </a:xfrm>
          <a:prstGeom prst="rect">
            <a:avLst/>
          </a:prstGeom>
          <a:ln>
            <a:noFill/>
          </a:ln>
        </p:spPr>
        <p:txBody>
          <a:bodyPr>
            <a:noAutofit/>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67410" indent="-514350">
              <a:buFont typeface="+mj-lt"/>
              <a:buAutoNum type="arabicPeriod"/>
            </a:pPr>
            <a:r>
              <a:rPr lang="en-US" sz="2800" dirty="0" smtClean="0">
                <a:solidFill>
                  <a:schemeClr val="tx1"/>
                </a:solidFill>
                <a:latin typeface="Palatino Linotype" panose="02040502050505030304" pitchFamily="18" charset="0"/>
              </a:rPr>
              <a:t>You will offend someone at some point.  </a:t>
            </a:r>
          </a:p>
          <a:p>
            <a:pPr marL="767410" indent="-514350">
              <a:buFont typeface="+mj-lt"/>
              <a:buAutoNum type="arabicPeriod"/>
            </a:pPr>
            <a:r>
              <a:rPr lang="en-US" sz="2800" dirty="0" smtClean="0">
                <a:solidFill>
                  <a:schemeClr val="tx1"/>
                </a:solidFill>
                <a:latin typeface="Palatino Linotype" panose="02040502050505030304" pitchFamily="18" charset="0"/>
              </a:rPr>
              <a:t>Each person has a right to their own opinion. </a:t>
            </a:r>
          </a:p>
          <a:p>
            <a:pPr marL="767410" indent="-514350">
              <a:buFont typeface="+mj-lt"/>
              <a:buAutoNum type="arabicPeriod"/>
            </a:pPr>
            <a:r>
              <a:rPr lang="en-US" sz="2800" dirty="0" smtClean="0">
                <a:solidFill>
                  <a:schemeClr val="tx1"/>
                </a:solidFill>
                <a:latin typeface="Palatino Linotype" panose="02040502050505030304" pitchFamily="18" charset="0"/>
              </a:rPr>
              <a:t>Listen. We all have a unique world-view.</a:t>
            </a:r>
          </a:p>
          <a:p>
            <a:pPr marL="767410" indent="-514350">
              <a:buFont typeface="+mj-lt"/>
              <a:buAutoNum type="arabicPeriod"/>
            </a:pPr>
            <a:r>
              <a:rPr lang="en-US" sz="2800" dirty="0" smtClean="0">
                <a:solidFill>
                  <a:schemeClr val="tx1"/>
                </a:solidFill>
                <a:latin typeface="Palatino Linotype" panose="02040502050505030304" pitchFamily="18" charset="0"/>
              </a:rPr>
              <a:t>What is each person’s lens of diversity?</a:t>
            </a:r>
          </a:p>
          <a:p>
            <a:pPr marL="1166813" lvl="1" indent="-368300">
              <a:buFont typeface="+mj-lt"/>
              <a:buAutoNum type="alphaLcPeriod"/>
              <a:tabLst>
                <a:tab pos="461963" algn="l"/>
              </a:tabLst>
            </a:pPr>
            <a:r>
              <a:rPr lang="en-US" sz="2400" dirty="0" smtClean="0">
                <a:solidFill>
                  <a:schemeClr val="tx1"/>
                </a:solidFill>
                <a:latin typeface="Palatino Linotype" panose="02040502050505030304" pitchFamily="18" charset="0"/>
              </a:rPr>
              <a:t>“Tell me more …”</a:t>
            </a:r>
          </a:p>
          <a:p>
            <a:pPr marL="1166813" lvl="1" indent="-368300">
              <a:buFont typeface="+mj-lt"/>
              <a:buAutoNum type="alphaLcPeriod"/>
              <a:tabLst>
                <a:tab pos="461963" algn="l"/>
              </a:tabLst>
            </a:pPr>
            <a:r>
              <a:rPr lang="en-US" sz="2400" dirty="0" smtClean="0">
                <a:solidFill>
                  <a:schemeClr val="tx1"/>
                </a:solidFill>
                <a:latin typeface="Palatino Linotype" panose="02040502050505030304" pitchFamily="18" charset="0"/>
              </a:rPr>
              <a:t>“I wonder if ... “</a:t>
            </a:r>
          </a:p>
          <a:p>
            <a:pPr marL="766763" indent="-534988">
              <a:buFont typeface="+mj-lt"/>
              <a:buAutoNum type="arabicPeriod"/>
              <a:tabLst>
                <a:tab pos="461963" algn="l"/>
              </a:tabLst>
            </a:pPr>
            <a:r>
              <a:rPr lang="en-US" sz="2800" dirty="0" smtClean="0">
                <a:solidFill>
                  <a:schemeClr val="tx1"/>
                </a:solidFill>
                <a:latin typeface="Palatino Linotype" panose="02040502050505030304" pitchFamily="18" charset="0"/>
              </a:rPr>
              <a:t>We must allow ourselves to be vulnerable when talking about diversity.</a:t>
            </a:r>
          </a:p>
        </p:txBody>
      </p:sp>
      <p:sp>
        <p:nvSpPr>
          <p:cNvPr id="4" name="Left Arrow 3"/>
          <p:cNvSpPr/>
          <p:nvPr/>
        </p:nvSpPr>
        <p:spPr>
          <a:xfrm>
            <a:off x="4038600" y="3924300"/>
            <a:ext cx="2438400" cy="838200"/>
          </a:xfrm>
          <a:prstGeom prst="leftArrow">
            <a:avLst/>
          </a:prstGeom>
          <a:solidFill>
            <a:srgbClr val="D8670A"/>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Palatino Linotype" panose="02040502050505030304" pitchFamily="18" charset="0"/>
              </a:rPr>
              <a:t>Leads to guided self-regulation and learning</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419133097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387569"/>
            <a:ext cx="8153400" cy="6858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latin typeface="Palatino Linotype" panose="02040502050505030304" pitchFamily="18" charset="0"/>
              </a:rPr>
              <a:t>What does it mean to be Authentic:</a:t>
            </a:r>
            <a:endParaRPr lang="en-US" sz="3600" dirty="0">
              <a:solidFill>
                <a:schemeClr val="bg1"/>
              </a:solidFill>
              <a:latin typeface="Palatino Linotype" panose="02040502050505030304" pitchFamily="18" charset="0"/>
            </a:endParaRPr>
          </a:p>
        </p:txBody>
      </p:sp>
      <p:sp>
        <p:nvSpPr>
          <p:cNvPr id="3" name="Content Placeholder 1"/>
          <p:cNvSpPr txBox="1">
            <a:spLocks/>
          </p:cNvSpPr>
          <p:nvPr/>
        </p:nvSpPr>
        <p:spPr>
          <a:xfrm>
            <a:off x="457200" y="1219200"/>
            <a:ext cx="8229600" cy="4572000"/>
          </a:xfrm>
          <a:prstGeom prst="rect">
            <a:avLst/>
          </a:prstGeom>
          <a:ln>
            <a:noFill/>
          </a:ln>
        </p:spPr>
        <p:txBody>
          <a:bodyPr>
            <a:noAutofit/>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10260" indent="-457200">
              <a:buFont typeface="Wingdings" panose="05000000000000000000" pitchFamily="2" charset="2"/>
              <a:buChar char="§"/>
            </a:pPr>
            <a:r>
              <a:rPr lang="en-US" sz="2400" dirty="0" smtClean="0">
                <a:solidFill>
                  <a:schemeClr val="tx1"/>
                </a:solidFill>
                <a:latin typeface="Palatino Linotype" panose="02040502050505030304" pitchFamily="18" charset="0"/>
              </a:rPr>
              <a:t>to be more concerned with truth than opinions</a:t>
            </a:r>
          </a:p>
          <a:p>
            <a:pPr marL="710260" indent="-457200">
              <a:buFont typeface="Wingdings" panose="05000000000000000000" pitchFamily="2" charset="2"/>
              <a:buChar char="§"/>
            </a:pPr>
            <a:r>
              <a:rPr lang="en-US" sz="2400" dirty="0" smtClean="0">
                <a:solidFill>
                  <a:schemeClr val="tx1"/>
                </a:solidFill>
                <a:latin typeface="Palatino Linotype" panose="02040502050505030304" pitchFamily="18" charset="0"/>
              </a:rPr>
              <a:t>to be sincere and not pretend</a:t>
            </a:r>
          </a:p>
          <a:p>
            <a:pPr marL="710260" indent="-457200">
              <a:buFont typeface="Wingdings" panose="05000000000000000000" pitchFamily="2" charset="2"/>
              <a:buChar char="§"/>
            </a:pPr>
            <a:r>
              <a:rPr lang="en-US" sz="2400" dirty="0" smtClean="0">
                <a:solidFill>
                  <a:schemeClr val="tx1"/>
                </a:solidFill>
                <a:latin typeface="Palatino Linotype" panose="02040502050505030304" pitchFamily="18" charset="0"/>
              </a:rPr>
              <a:t>to be free from hypocrisy: </a:t>
            </a:r>
            <a:r>
              <a:rPr lang="en-US" sz="2400" i="1" dirty="0" smtClean="0">
                <a:solidFill>
                  <a:schemeClr val="tx1"/>
                </a:solidFill>
                <a:latin typeface="Palatino Linotype" panose="02040502050505030304" pitchFamily="18" charset="0"/>
              </a:rPr>
              <a:t>“walk your talk”</a:t>
            </a:r>
          </a:p>
          <a:p>
            <a:pPr marL="710260" indent="-457200">
              <a:buFont typeface="Wingdings" panose="05000000000000000000" pitchFamily="2" charset="2"/>
              <a:buChar char="§"/>
            </a:pPr>
            <a:r>
              <a:rPr lang="en-US" sz="2400" dirty="0" smtClean="0">
                <a:solidFill>
                  <a:schemeClr val="tx1"/>
                </a:solidFill>
                <a:latin typeface="Palatino Linotype" panose="02040502050505030304" pitchFamily="18" charset="0"/>
              </a:rPr>
              <a:t>to know who you are and to be that person</a:t>
            </a:r>
          </a:p>
          <a:p>
            <a:pPr marL="710260" indent="-457200">
              <a:buFont typeface="Wingdings" panose="05000000000000000000" pitchFamily="2" charset="2"/>
              <a:buChar char="§"/>
            </a:pPr>
            <a:r>
              <a:rPr lang="en-US" sz="2400" dirty="0" smtClean="0">
                <a:solidFill>
                  <a:schemeClr val="tx1"/>
                </a:solidFill>
                <a:latin typeface="Palatino Linotype" panose="02040502050505030304" pitchFamily="18" charset="0"/>
              </a:rPr>
              <a:t>to not free others seeing your vulnerabilities</a:t>
            </a:r>
          </a:p>
          <a:p>
            <a:pPr marL="710260" indent="-457200">
              <a:buFont typeface="Wingdings" panose="05000000000000000000" pitchFamily="2" charset="2"/>
              <a:buChar char="§"/>
            </a:pPr>
            <a:r>
              <a:rPr lang="en-US" sz="2400" dirty="0" smtClean="0">
                <a:solidFill>
                  <a:schemeClr val="tx1"/>
                </a:solidFill>
                <a:latin typeface="Palatino Linotype" panose="02040502050505030304" pitchFamily="18" charset="0"/>
              </a:rPr>
              <a:t>being confident to walk away from situations where you can’t be yourself</a:t>
            </a:r>
          </a:p>
          <a:p>
            <a:pPr marL="710260" indent="-457200">
              <a:buFont typeface="Wingdings" panose="05000000000000000000" pitchFamily="2" charset="2"/>
              <a:buChar char="§"/>
            </a:pPr>
            <a:r>
              <a:rPr lang="en-US" sz="2400" dirty="0" smtClean="0">
                <a:solidFill>
                  <a:schemeClr val="tx1"/>
                </a:solidFill>
                <a:latin typeface="Palatino Linotype" panose="02040502050505030304" pitchFamily="18" charset="0"/>
              </a:rPr>
              <a:t>be awake to your own feelings</a:t>
            </a:r>
          </a:p>
          <a:p>
            <a:pPr marL="710260" indent="-457200">
              <a:buFont typeface="Wingdings" panose="05000000000000000000" pitchFamily="2" charset="2"/>
              <a:buChar char="§"/>
            </a:pPr>
            <a:r>
              <a:rPr lang="en-US" sz="2400" dirty="0" smtClean="0">
                <a:solidFill>
                  <a:schemeClr val="tx1"/>
                </a:solidFill>
                <a:latin typeface="Palatino Linotype" panose="02040502050505030304" pitchFamily="18" charset="0"/>
              </a:rPr>
              <a:t>being free from others’ opinions of you</a:t>
            </a:r>
          </a:p>
          <a:p>
            <a:pPr marL="710260" indent="-457200">
              <a:buFont typeface="Wingdings" panose="05000000000000000000" pitchFamily="2" charset="2"/>
              <a:buChar char="§"/>
            </a:pPr>
            <a:r>
              <a:rPr lang="en-US" sz="2400" dirty="0" smtClean="0">
                <a:solidFill>
                  <a:schemeClr val="tx1"/>
                </a:solidFill>
                <a:latin typeface="Palatino Linotype" panose="02040502050505030304" pitchFamily="18" charset="0"/>
              </a:rPr>
              <a:t>accepting and loving yourself</a:t>
            </a:r>
          </a:p>
          <a:p>
            <a:pPr marL="253060" indent="0">
              <a:buNone/>
            </a:pPr>
            <a:endParaRPr lang="en-US" sz="400" dirty="0" smtClean="0">
              <a:solidFill>
                <a:schemeClr val="tx1"/>
              </a:solidFill>
              <a:latin typeface="Palatino Linotype" panose="02040502050505030304" pitchFamily="18" charset="0"/>
            </a:endParaRPr>
          </a:p>
          <a:p>
            <a:pPr marL="253060" indent="0">
              <a:buNone/>
            </a:pPr>
            <a:r>
              <a:rPr lang="en-US" sz="2000" dirty="0">
                <a:solidFill>
                  <a:schemeClr val="tx1"/>
                </a:solidFill>
                <a:latin typeface="Palatino Linotype" panose="02040502050505030304" pitchFamily="18" charset="0"/>
              </a:rPr>
              <a:t>	</a:t>
            </a:r>
            <a:r>
              <a:rPr lang="en-US" sz="2000" dirty="0" smtClean="0">
                <a:solidFill>
                  <a:schemeClr val="tx1"/>
                </a:solidFill>
                <a:latin typeface="Palatino Linotype" panose="02040502050505030304" pitchFamily="18" charset="0"/>
              </a:rPr>
              <a:t>											</a:t>
            </a:r>
            <a:r>
              <a:rPr lang="en-US" sz="1400" dirty="0" smtClean="0">
                <a:solidFill>
                  <a:schemeClr val="tx1"/>
                </a:solidFill>
                <a:latin typeface="Palatino Linotype" panose="02040502050505030304" pitchFamily="18" charset="0"/>
              </a:rPr>
              <a:t>Sue Fitzmaurice</a:t>
            </a:r>
          </a:p>
          <a:p>
            <a:pPr marL="766763" indent="-534988">
              <a:buFont typeface="Wingdings" panose="05000000000000000000" pitchFamily="2" charset="2"/>
              <a:buChar char="§"/>
              <a:tabLst>
                <a:tab pos="461963" algn="l"/>
              </a:tabLst>
            </a:pPr>
            <a:endParaRPr lang="en-US" sz="2000" dirty="0" smtClean="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242421929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325" y="685800"/>
            <a:ext cx="3505200" cy="4648200"/>
          </a:xfrm>
          <a:prstGeom prst="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pPr marL="231775" lvl="1">
              <a:tabLst>
                <a:tab pos="3657600" algn="l"/>
              </a:tabLst>
            </a:pPr>
            <a:endParaRPr lang="en-US" sz="1200" dirty="0" smtClean="0">
              <a:solidFill>
                <a:schemeClr val="bg1"/>
              </a:solidFill>
              <a:latin typeface="Palatino Linotype" panose="02040502050505030304" pitchFamily="18" charset="0"/>
            </a:endParaRPr>
          </a:p>
          <a:p>
            <a:pPr marL="231775" lvl="1">
              <a:tabLst>
                <a:tab pos="3657600" algn="l"/>
              </a:tabLst>
            </a:pPr>
            <a:r>
              <a:rPr lang="en-US" sz="3600" i="1" dirty="0" smtClean="0">
                <a:solidFill>
                  <a:schemeClr val="bg1"/>
                </a:solidFill>
                <a:latin typeface="Palatino Linotype" panose="02040502050505030304" pitchFamily="18" charset="0"/>
              </a:rPr>
              <a:t>Create an environment of specific </a:t>
            </a:r>
            <a:r>
              <a:rPr lang="en-US" sz="3600" i="1" dirty="0" err="1" smtClean="0">
                <a:solidFill>
                  <a:schemeClr val="bg1"/>
                </a:solidFill>
                <a:latin typeface="Palatino Linotype" panose="02040502050505030304" pitchFamily="18" charset="0"/>
              </a:rPr>
              <a:t>Wordle</a:t>
            </a:r>
            <a:r>
              <a:rPr lang="en-US" sz="3600" i="1" dirty="0" smtClean="0">
                <a:solidFill>
                  <a:schemeClr val="bg1"/>
                </a:solidFill>
                <a:latin typeface="Palatino Linotype" panose="02040502050505030304" pitchFamily="18" charset="0"/>
              </a:rPr>
              <a:t> or a general one showing the different kinds of diversity</a:t>
            </a:r>
            <a:endParaRPr lang="en-US" sz="3600" i="1" dirty="0">
              <a:solidFill>
                <a:schemeClr val="bg1"/>
              </a:solidFill>
              <a:latin typeface="Palatino Linotype" panose="02040502050505030304" pitchFamily="18" charset="0"/>
            </a:endParaRPr>
          </a:p>
        </p:txBody>
      </p:sp>
      <p:sp>
        <p:nvSpPr>
          <p:cNvPr id="3" name="Content Placeholder 1"/>
          <p:cNvSpPr txBox="1">
            <a:spLocks/>
          </p:cNvSpPr>
          <p:nvPr/>
        </p:nvSpPr>
        <p:spPr>
          <a:xfrm>
            <a:off x="1406933" y="7444904"/>
            <a:ext cx="1913985" cy="1294049"/>
          </a:xfrm>
          <a:prstGeom prst="rect">
            <a:avLst/>
          </a:prstGeom>
          <a:ln>
            <a:noFill/>
          </a:ln>
        </p:spPr>
        <p:txBody>
          <a:bodyPr>
            <a:noAutofit/>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66763" indent="-534988">
              <a:buFont typeface="Wingdings" panose="05000000000000000000" pitchFamily="2" charset="2"/>
              <a:buChar char="§"/>
              <a:tabLst>
                <a:tab pos="461963" algn="l"/>
              </a:tabLst>
            </a:pPr>
            <a:endParaRPr lang="en-US" sz="2000" dirty="0" smtClean="0">
              <a:solidFill>
                <a:schemeClr val="tx1"/>
              </a:solidFill>
              <a:latin typeface="Palatino Linotype" panose="02040502050505030304" pitchFamily="18" charset="0"/>
            </a:endParaRPr>
          </a:p>
        </p:txBody>
      </p:sp>
      <p:pic>
        <p:nvPicPr>
          <p:cNvPr id="4098" name="Picture 2" descr="Image result for Embracing your diver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524000"/>
            <a:ext cx="432121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84735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406933" y="7444904"/>
            <a:ext cx="1913985" cy="1294049"/>
          </a:xfrm>
          <a:prstGeom prst="rect">
            <a:avLst/>
          </a:prstGeom>
          <a:ln>
            <a:noFill/>
          </a:ln>
        </p:spPr>
        <p:txBody>
          <a:bodyPr>
            <a:noAutofit/>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66763" indent="-534988">
              <a:buFont typeface="Wingdings" panose="05000000000000000000" pitchFamily="2" charset="2"/>
              <a:buChar char="§"/>
              <a:tabLst>
                <a:tab pos="461963" algn="l"/>
              </a:tabLst>
            </a:pPr>
            <a:endParaRPr lang="en-US" sz="2000" dirty="0" smtClean="0">
              <a:solidFill>
                <a:schemeClr val="tx1"/>
              </a:solidFill>
              <a:latin typeface="Palatino Linotype" panose="02040502050505030304" pitchFamily="18" charset="0"/>
            </a:endParaRPr>
          </a:p>
        </p:txBody>
      </p:sp>
      <p:pic>
        <p:nvPicPr>
          <p:cNvPr id="4" name="Picture 2" descr="Image result for embracing Your diversity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8096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64798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6750" y="381000"/>
            <a:ext cx="8005396" cy="6858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latin typeface="Palatino Linotype" panose="02040502050505030304" pitchFamily="18" charset="0"/>
              </a:rPr>
              <a:t>Agenda</a:t>
            </a:r>
            <a:endParaRPr lang="en-US" sz="3600" dirty="0">
              <a:solidFill>
                <a:schemeClr val="bg1"/>
              </a:solidFill>
              <a:latin typeface="Palatino Linotype" panose="02040502050505030304" pitchFamily="18" charset="0"/>
            </a:endParaRPr>
          </a:p>
        </p:txBody>
      </p:sp>
      <p:sp>
        <p:nvSpPr>
          <p:cNvPr id="5" name="Content Placeholder 4"/>
          <p:cNvSpPr>
            <a:spLocks noGrp="1"/>
          </p:cNvSpPr>
          <p:nvPr>
            <p:ph idx="1"/>
          </p:nvPr>
        </p:nvSpPr>
        <p:spPr>
          <a:xfrm>
            <a:off x="990600" y="1295400"/>
            <a:ext cx="6910754" cy="4715609"/>
          </a:xfrm>
        </p:spPr>
        <p:txBody>
          <a:bodyPr>
            <a:normAutofit lnSpcReduction="10000"/>
          </a:bodyPr>
          <a:lstStyle/>
          <a:p>
            <a:pPr marL="512763" indent="-512763">
              <a:buFont typeface="Wingdings" panose="05000000000000000000" pitchFamily="2" charset="2"/>
              <a:buChar char="§"/>
            </a:pPr>
            <a:r>
              <a:rPr lang="en-US" sz="2600" dirty="0" smtClean="0">
                <a:solidFill>
                  <a:schemeClr val="tx1"/>
                </a:solidFill>
                <a:latin typeface="Palatino Linotype" panose="02040502050505030304" pitchFamily="18" charset="0"/>
              </a:rPr>
              <a:t>UW Parkside – Diversity Statement</a:t>
            </a:r>
          </a:p>
          <a:p>
            <a:pPr marL="512763" indent="-512763">
              <a:buFont typeface="Wingdings" panose="05000000000000000000" pitchFamily="2" charset="2"/>
              <a:buChar char="§"/>
            </a:pPr>
            <a:r>
              <a:rPr lang="en-US" sz="2600" dirty="0" smtClean="0">
                <a:solidFill>
                  <a:schemeClr val="tx1"/>
                </a:solidFill>
                <a:latin typeface="Palatino Linotype" panose="02040502050505030304" pitchFamily="18" charset="0"/>
              </a:rPr>
              <a:t>What is Diversity?</a:t>
            </a:r>
          </a:p>
          <a:p>
            <a:pPr marL="512763" indent="-512763">
              <a:buFont typeface="Wingdings" panose="05000000000000000000" pitchFamily="2" charset="2"/>
              <a:buChar char="§"/>
            </a:pPr>
            <a:r>
              <a:rPr lang="en-US" sz="2600" dirty="0" smtClean="0">
                <a:solidFill>
                  <a:schemeClr val="tx1"/>
                </a:solidFill>
                <a:latin typeface="Palatino Linotype" panose="02040502050505030304" pitchFamily="18" charset="0"/>
              </a:rPr>
              <a:t>What is Inclusion?</a:t>
            </a:r>
          </a:p>
          <a:p>
            <a:pPr marL="512763" indent="-512763">
              <a:buFont typeface="Wingdings" panose="05000000000000000000" pitchFamily="2" charset="2"/>
              <a:buChar char="§"/>
            </a:pPr>
            <a:r>
              <a:rPr lang="en-US" sz="2600" dirty="0" smtClean="0">
                <a:solidFill>
                  <a:schemeClr val="tx1"/>
                </a:solidFill>
                <a:latin typeface="Palatino Linotype" panose="02040502050505030304" pitchFamily="18" charset="0"/>
              </a:rPr>
              <a:t>What is an Inclusive Environment?</a:t>
            </a:r>
          </a:p>
          <a:p>
            <a:pPr marL="512763" indent="-512763">
              <a:buFont typeface="Wingdings" panose="05000000000000000000" pitchFamily="2" charset="2"/>
              <a:buChar char="§"/>
            </a:pPr>
            <a:r>
              <a:rPr lang="en-US" sz="2600" dirty="0" smtClean="0">
                <a:solidFill>
                  <a:schemeClr val="tx1"/>
                </a:solidFill>
                <a:latin typeface="Palatino Linotype" panose="02040502050505030304" pitchFamily="18" charset="0"/>
              </a:rPr>
              <a:t>Primary and Secondary Dimensions</a:t>
            </a:r>
          </a:p>
          <a:p>
            <a:pPr marL="512763" indent="-512763">
              <a:buFont typeface="Wingdings" panose="05000000000000000000" pitchFamily="2" charset="2"/>
              <a:buChar char="§"/>
            </a:pPr>
            <a:r>
              <a:rPr lang="en-US" sz="2600" dirty="0" smtClean="0">
                <a:solidFill>
                  <a:schemeClr val="tx1"/>
                </a:solidFill>
                <a:latin typeface="Palatino Linotype" panose="02040502050505030304" pitchFamily="18" charset="0"/>
              </a:rPr>
              <a:t>Why does Diversity matter at a College?</a:t>
            </a:r>
          </a:p>
          <a:p>
            <a:pPr marL="512763" indent="-512763">
              <a:buFont typeface="Wingdings" panose="05000000000000000000" pitchFamily="2" charset="2"/>
              <a:buChar char="§"/>
            </a:pPr>
            <a:r>
              <a:rPr lang="en-US" sz="2600" dirty="0" smtClean="0">
                <a:solidFill>
                  <a:schemeClr val="tx1"/>
                </a:solidFill>
                <a:latin typeface="Palatino Linotype" panose="02040502050505030304" pitchFamily="18" charset="0"/>
              </a:rPr>
              <a:t>How do we Embrace </a:t>
            </a:r>
            <a:r>
              <a:rPr lang="en-US" sz="2600" b="1" i="1" dirty="0" smtClean="0">
                <a:solidFill>
                  <a:schemeClr val="tx1"/>
                </a:solidFill>
                <a:latin typeface="Palatino Linotype" panose="02040502050505030304" pitchFamily="18" charset="0"/>
              </a:rPr>
              <a:t>Your</a:t>
            </a:r>
            <a:r>
              <a:rPr lang="en-US" sz="2600" i="1" dirty="0" smtClean="0">
                <a:solidFill>
                  <a:schemeClr val="tx1"/>
                </a:solidFill>
                <a:latin typeface="Palatino Linotype" panose="02040502050505030304" pitchFamily="18" charset="0"/>
              </a:rPr>
              <a:t> </a:t>
            </a:r>
            <a:r>
              <a:rPr lang="en-US" sz="2600" dirty="0" smtClean="0">
                <a:solidFill>
                  <a:schemeClr val="tx1"/>
                </a:solidFill>
                <a:latin typeface="Palatino Linotype" panose="02040502050505030304" pitchFamily="18" charset="0"/>
              </a:rPr>
              <a:t>Diversity?</a:t>
            </a:r>
          </a:p>
          <a:p>
            <a:pPr marL="512763" indent="-512763">
              <a:buFont typeface="Wingdings" panose="05000000000000000000" pitchFamily="2" charset="2"/>
              <a:buChar char="§"/>
            </a:pPr>
            <a:r>
              <a:rPr lang="en-US" sz="2600" dirty="0" smtClean="0">
                <a:solidFill>
                  <a:schemeClr val="tx1"/>
                </a:solidFill>
                <a:latin typeface="Palatino Linotype" panose="02040502050505030304" pitchFamily="18" charset="0"/>
              </a:rPr>
              <a:t>What is Culture?</a:t>
            </a:r>
          </a:p>
          <a:p>
            <a:pPr marL="512763" indent="-512763">
              <a:buFont typeface="Wingdings" panose="05000000000000000000" pitchFamily="2" charset="2"/>
              <a:buChar char="§"/>
            </a:pPr>
            <a:r>
              <a:rPr lang="en-US" sz="2600" dirty="0" smtClean="0">
                <a:solidFill>
                  <a:schemeClr val="tx1"/>
                </a:solidFill>
                <a:latin typeface="Palatino Linotype" panose="02040502050505030304" pitchFamily="18" charset="0"/>
              </a:rPr>
              <a:t>Valuing Diversity?</a:t>
            </a:r>
          </a:p>
          <a:p>
            <a:pPr marL="512763" indent="-512763">
              <a:buFont typeface="Wingdings" panose="05000000000000000000" pitchFamily="2" charset="2"/>
              <a:buChar char="§"/>
            </a:pPr>
            <a:r>
              <a:rPr lang="en-US" sz="2600" dirty="0" smtClean="0">
                <a:solidFill>
                  <a:schemeClr val="tx1"/>
                </a:solidFill>
                <a:latin typeface="Palatino Linotype" panose="02040502050505030304" pitchFamily="18" charset="0"/>
              </a:rPr>
              <a:t>What Level are You?</a:t>
            </a:r>
          </a:p>
          <a:p>
            <a:pPr marL="0" indent="0">
              <a:buNone/>
            </a:pPr>
            <a:endParaRPr lang="en-US" dirty="0" smtClean="0"/>
          </a:p>
          <a:p>
            <a:endParaRPr lang="en-US" dirty="0"/>
          </a:p>
        </p:txBody>
      </p:sp>
    </p:spTree>
    <p:extLst>
      <p:ext uri="{BB962C8B-B14F-4D97-AF65-F5344CB8AC3E}">
        <p14:creationId xmlns:p14="http://schemas.microsoft.com/office/powerpoint/2010/main" val="1748668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81000"/>
            <a:ext cx="8229600" cy="7620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endParaRPr lang="en-US" sz="500" dirty="0" smtClean="0">
              <a:solidFill>
                <a:schemeClr val="bg1"/>
              </a:solidFill>
              <a:latin typeface="Palatino Linotype" panose="02040502050505030304" pitchFamily="18" charset="0"/>
            </a:endParaRPr>
          </a:p>
          <a:p>
            <a:r>
              <a:rPr lang="en-US" sz="3600" dirty="0" smtClean="0">
                <a:solidFill>
                  <a:schemeClr val="bg1"/>
                </a:solidFill>
                <a:latin typeface="Palatino Linotype" panose="02040502050505030304" pitchFamily="18" charset="0"/>
              </a:rPr>
              <a:t>Valuing Diversity</a:t>
            </a:r>
          </a:p>
        </p:txBody>
      </p:sp>
      <p:sp>
        <p:nvSpPr>
          <p:cNvPr id="6" name="Subtitle 5"/>
          <p:cNvSpPr>
            <a:spLocks noGrp="1"/>
          </p:cNvSpPr>
          <p:nvPr>
            <p:ph type="subTitle" idx="1"/>
          </p:nvPr>
        </p:nvSpPr>
        <p:spPr>
          <a:xfrm>
            <a:off x="914400" y="2057400"/>
            <a:ext cx="7467600" cy="2895600"/>
          </a:xfrm>
        </p:spPr>
        <p:txBody>
          <a:bodyPr>
            <a:normAutofit/>
          </a:bodyPr>
          <a:lstStyle/>
          <a:p>
            <a:pPr marL="342900" indent="-342900" algn="l">
              <a:spcBef>
                <a:spcPct val="25000"/>
              </a:spcBef>
              <a:spcAft>
                <a:spcPct val="25000"/>
              </a:spcAft>
              <a:buClr>
                <a:srgbClr val="000000"/>
              </a:buClr>
              <a:buFont typeface="Wingdings" panose="05000000000000000000" pitchFamily="2" charset="2"/>
              <a:buChar char="§"/>
            </a:pPr>
            <a:r>
              <a:rPr lang="en-US" altLang="en-US" dirty="0">
                <a:solidFill>
                  <a:srgbClr val="000000"/>
                </a:solidFill>
                <a:latin typeface="Palatino Linotype" panose="02040502050505030304" pitchFamily="18" charset="0"/>
              </a:rPr>
              <a:t>Embraces the richness of differences</a:t>
            </a:r>
          </a:p>
          <a:p>
            <a:pPr marL="342900" indent="-342900" algn="l">
              <a:spcBef>
                <a:spcPct val="25000"/>
              </a:spcBef>
              <a:spcAft>
                <a:spcPct val="25000"/>
              </a:spcAft>
              <a:buClr>
                <a:srgbClr val="000000"/>
              </a:buClr>
              <a:buFont typeface="Wingdings" panose="05000000000000000000" pitchFamily="2" charset="2"/>
              <a:buChar char="§"/>
            </a:pPr>
            <a:r>
              <a:rPr lang="en-US" altLang="en-US" dirty="0">
                <a:solidFill>
                  <a:srgbClr val="000000"/>
                </a:solidFill>
                <a:latin typeface="Palatino Linotype" panose="02040502050505030304" pitchFamily="18" charset="0"/>
              </a:rPr>
              <a:t>Recognizes that all groups have </a:t>
            </a:r>
            <a:r>
              <a:rPr lang="en-US" altLang="en-US" dirty="0" smtClean="0">
                <a:solidFill>
                  <a:srgbClr val="000000"/>
                </a:solidFill>
                <a:latin typeface="Palatino Linotype" panose="02040502050505030304" pitchFamily="18" charset="0"/>
              </a:rPr>
              <a:t>contributed and has given American </a:t>
            </a:r>
            <a:r>
              <a:rPr lang="en-US" altLang="en-US" dirty="0">
                <a:solidFill>
                  <a:srgbClr val="000000"/>
                </a:solidFill>
                <a:latin typeface="Palatino Linotype" panose="02040502050505030304" pitchFamily="18" charset="0"/>
              </a:rPr>
              <a:t>society its strength and edge.</a:t>
            </a:r>
          </a:p>
          <a:p>
            <a:pPr algn="l"/>
            <a:endParaRPr lang="en-US" sz="24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419373448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381000"/>
            <a:ext cx="8229600" cy="8382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endParaRPr lang="en-US" sz="800" dirty="0" smtClean="0">
              <a:solidFill>
                <a:schemeClr val="bg1"/>
              </a:solidFill>
              <a:latin typeface="Palatino Linotype" panose="02040502050505030304" pitchFamily="18" charset="0"/>
            </a:endParaRPr>
          </a:p>
          <a:p>
            <a:r>
              <a:rPr lang="en-US" sz="3600" dirty="0" smtClean="0">
                <a:solidFill>
                  <a:schemeClr val="bg1"/>
                </a:solidFill>
                <a:latin typeface="Palatino Linotype" panose="02040502050505030304" pitchFamily="18" charset="0"/>
              </a:rPr>
              <a:t>Resistance to Valuing Differences</a:t>
            </a:r>
            <a:endParaRPr lang="en-US" sz="1800" i="1" dirty="0">
              <a:solidFill>
                <a:schemeClr val="bg1"/>
              </a:solidFill>
              <a:latin typeface="Palatino Linotype" panose="02040502050505030304" pitchFamily="18" charset="0"/>
            </a:endParaRPr>
          </a:p>
        </p:txBody>
      </p:sp>
      <p:sp>
        <p:nvSpPr>
          <p:cNvPr id="4" name="Rectangle 3"/>
          <p:cNvSpPr/>
          <p:nvPr/>
        </p:nvSpPr>
        <p:spPr>
          <a:xfrm>
            <a:off x="1066800" y="1981200"/>
            <a:ext cx="7543800" cy="2708434"/>
          </a:xfrm>
          <a:prstGeom prst="rect">
            <a:avLst/>
          </a:prstGeom>
        </p:spPr>
        <p:txBody>
          <a:bodyPr wrap="square">
            <a:spAutoFit/>
          </a:bodyPr>
          <a:lstStyle/>
          <a:p>
            <a:pPr marL="457200" indent="-457200">
              <a:spcBef>
                <a:spcPts val="600"/>
              </a:spcBef>
              <a:spcAft>
                <a:spcPts val="600"/>
              </a:spcAft>
              <a:buClr>
                <a:srgbClr val="000000"/>
              </a:buClr>
              <a:buFont typeface="Wingdings" panose="05000000000000000000" pitchFamily="2" charset="2"/>
              <a:buChar char="§"/>
            </a:pPr>
            <a:r>
              <a:rPr lang="en-US" altLang="en-US" sz="2800" dirty="0">
                <a:solidFill>
                  <a:srgbClr val="000000"/>
                </a:solidFill>
                <a:latin typeface="Palatino Linotype" panose="02040502050505030304" pitchFamily="18" charset="0"/>
              </a:rPr>
              <a:t>Fear of Change</a:t>
            </a:r>
          </a:p>
          <a:p>
            <a:pPr marL="457200" indent="-457200">
              <a:spcBef>
                <a:spcPts val="600"/>
              </a:spcBef>
              <a:spcAft>
                <a:spcPts val="600"/>
              </a:spcAft>
              <a:buClr>
                <a:srgbClr val="000000"/>
              </a:buClr>
              <a:buFont typeface="Wingdings" panose="05000000000000000000" pitchFamily="2" charset="2"/>
              <a:buChar char="§"/>
            </a:pPr>
            <a:r>
              <a:rPr lang="en-US" altLang="en-US" sz="2800" dirty="0">
                <a:solidFill>
                  <a:srgbClr val="000000"/>
                </a:solidFill>
                <a:latin typeface="Palatino Linotype" panose="02040502050505030304" pitchFamily="18" charset="0"/>
              </a:rPr>
              <a:t>Lack of information and limited exposure to members of other groups</a:t>
            </a:r>
          </a:p>
          <a:p>
            <a:pPr marL="457200" indent="-457200">
              <a:spcBef>
                <a:spcPts val="600"/>
              </a:spcBef>
              <a:spcAft>
                <a:spcPts val="600"/>
              </a:spcAft>
              <a:buClr>
                <a:srgbClr val="000000"/>
              </a:buClr>
              <a:buFont typeface="Wingdings" panose="05000000000000000000" pitchFamily="2" charset="2"/>
              <a:buChar char="§"/>
            </a:pPr>
            <a:r>
              <a:rPr lang="en-US" altLang="en-US" sz="2800" dirty="0">
                <a:solidFill>
                  <a:srgbClr val="000000"/>
                </a:solidFill>
                <a:latin typeface="Palatino Linotype" panose="02040502050505030304" pitchFamily="18" charset="0"/>
              </a:rPr>
              <a:t>Discomfort with Differences</a:t>
            </a:r>
          </a:p>
          <a:p>
            <a:pPr marL="457200" indent="-457200">
              <a:spcBef>
                <a:spcPts val="600"/>
              </a:spcBef>
              <a:spcAft>
                <a:spcPts val="600"/>
              </a:spcAft>
              <a:buClr>
                <a:srgbClr val="000000"/>
              </a:buClr>
              <a:buFont typeface="Wingdings" panose="05000000000000000000" pitchFamily="2" charset="2"/>
              <a:buChar char="§"/>
            </a:pPr>
            <a:r>
              <a:rPr lang="en-US" altLang="en-US" sz="2800" dirty="0">
                <a:solidFill>
                  <a:srgbClr val="000000"/>
                </a:solidFill>
                <a:latin typeface="Palatino Linotype" panose="02040502050505030304" pitchFamily="18" charset="0"/>
              </a:rPr>
              <a:t>Desire for return to the “good old days”</a:t>
            </a:r>
          </a:p>
        </p:txBody>
      </p:sp>
    </p:spTree>
    <p:extLst>
      <p:ext uri="{BB962C8B-B14F-4D97-AF65-F5344CB8AC3E}">
        <p14:creationId xmlns:p14="http://schemas.microsoft.com/office/powerpoint/2010/main" val="119693774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6946" y="359415"/>
            <a:ext cx="8222305" cy="8382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endParaRPr lang="en-US" sz="400" dirty="0" smtClean="0">
              <a:solidFill>
                <a:schemeClr val="bg1"/>
              </a:solidFill>
              <a:latin typeface="Palatino Linotype" panose="02040502050505030304" pitchFamily="18" charset="0"/>
            </a:endParaRPr>
          </a:p>
          <a:p>
            <a:r>
              <a:rPr lang="en-US" sz="3600" dirty="0" smtClean="0">
                <a:solidFill>
                  <a:schemeClr val="bg1"/>
                </a:solidFill>
                <a:latin typeface="Palatino Linotype" panose="02040502050505030304" pitchFamily="18" charset="0"/>
              </a:rPr>
              <a:t>What Level do you Value Differences?</a:t>
            </a:r>
            <a:endParaRPr lang="en-US" sz="1800" i="1" dirty="0">
              <a:solidFill>
                <a:schemeClr val="bg1"/>
              </a:solidFill>
              <a:latin typeface="Palatino Linotype" panose="02040502050505030304" pitchFamily="18" charset="0"/>
            </a:endParaRPr>
          </a:p>
        </p:txBody>
      </p:sp>
      <p:sp>
        <p:nvSpPr>
          <p:cNvPr id="4" name="Rectangle 3"/>
          <p:cNvSpPr/>
          <p:nvPr/>
        </p:nvSpPr>
        <p:spPr>
          <a:xfrm>
            <a:off x="1004388" y="4372881"/>
            <a:ext cx="1295400" cy="1066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smtClean="0">
                <a:solidFill>
                  <a:schemeClr val="tx1"/>
                </a:solidFill>
                <a:latin typeface="Palatino Linotype" panose="02040502050505030304" pitchFamily="18" charset="0"/>
              </a:rPr>
              <a:t>Tolerate</a:t>
            </a:r>
            <a:endParaRPr lang="en-US" sz="2000" b="1" dirty="0">
              <a:solidFill>
                <a:schemeClr val="tx1"/>
              </a:solidFill>
              <a:latin typeface="Palatino Linotype" panose="02040502050505030304" pitchFamily="18" charset="0"/>
            </a:endParaRPr>
          </a:p>
        </p:txBody>
      </p:sp>
      <p:sp>
        <p:nvSpPr>
          <p:cNvPr id="5" name="Isosceles Triangle 4"/>
          <p:cNvSpPr/>
          <p:nvPr/>
        </p:nvSpPr>
        <p:spPr>
          <a:xfrm>
            <a:off x="2673149" y="2670941"/>
            <a:ext cx="1898904" cy="1524000"/>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tx1"/>
                </a:solidFill>
                <a:latin typeface="Palatino Linotype" panose="02040502050505030304" pitchFamily="18" charset="0"/>
              </a:rPr>
              <a:t>Accept</a:t>
            </a:r>
          </a:p>
          <a:p>
            <a:pPr algn="ctr"/>
            <a:endParaRPr lang="en-US" dirty="0">
              <a:solidFill>
                <a:schemeClr val="tx1"/>
              </a:solidFill>
            </a:endParaRPr>
          </a:p>
        </p:txBody>
      </p:sp>
      <p:sp>
        <p:nvSpPr>
          <p:cNvPr id="7" name="Hexagon 6"/>
          <p:cNvSpPr/>
          <p:nvPr/>
        </p:nvSpPr>
        <p:spPr>
          <a:xfrm>
            <a:off x="4818099" y="1716470"/>
            <a:ext cx="1594104" cy="1295400"/>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b="1" dirty="0" smtClean="0">
                <a:solidFill>
                  <a:schemeClr val="tx1"/>
                </a:solidFill>
                <a:latin typeface="Palatino Linotype" panose="02040502050505030304" pitchFamily="18" charset="0"/>
              </a:rPr>
              <a:t>Value</a:t>
            </a:r>
            <a:endParaRPr lang="en-US" sz="2000" b="1" dirty="0">
              <a:solidFill>
                <a:schemeClr val="tx1"/>
              </a:solidFill>
              <a:latin typeface="Palatino Linotype" panose="02040502050505030304" pitchFamily="18" charset="0"/>
            </a:endParaRPr>
          </a:p>
        </p:txBody>
      </p:sp>
      <p:pic>
        <p:nvPicPr>
          <p:cNvPr id="4098" name="Picture 2" descr="Image result for colored circle with past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208" y="3191781"/>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355421" y="4906281"/>
            <a:ext cx="1144314" cy="152400"/>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0" name="Right Arrow 9"/>
          <p:cNvSpPr/>
          <p:nvPr/>
        </p:nvSpPr>
        <p:spPr>
          <a:xfrm>
            <a:off x="6514310" y="2283436"/>
            <a:ext cx="979198" cy="1385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1" name="Right Arrow 10"/>
          <p:cNvSpPr/>
          <p:nvPr/>
        </p:nvSpPr>
        <p:spPr>
          <a:xfrm>
            <a:off x="4430167" y="3708652"/>
            <a:ext cx="1144314" cy="152400"/>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2" name="Right Arrow 11"/>
          <p:cNvSpPr/>
          <p:nvPr/>
        </p:nvSpPr>
        <p:spPr>
          <a:xfrm rot="16200000">
            <a:off x="3284719" y="4556457"/>
            <a:ext cx="703825" cy="14822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3" name="Right Arrow 12"/>
          <p:cNvSpPr/>
          <p:nvPr/>
        </p:nvSpPr>
        <p:spPr>
          <a:xfrm rot="16200000">
            <a:off x="3284609" y="4556457"/>
            <a:ext cx="703825" cy="14822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5" name="Right Arrow 14"/>
          <p:cNvSpPr/>
          <p:nvPr/>
        </p:nvSpPr>
        <p:spPr>
          <a:xfrm rot="16200000">
            <a:off x="5394144" y="3358828"/>
            <a:ext cx="703825" cy="14822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6" name="Right Arrow 15"/>
          <p:cNvSpPr/>
          <p:nvPr/>
        </p:nvSpPr>
        <p:spPr>
          <a:xfrm rot="5400000">
            <a:off x="7254846" y="2684774"/>
            <a:ext cx="703825" cy="14822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4" name="TextBox 13"/>
          <p:cNvSpPr txBox="1"/>
          <p:nvPr/>
        </p:nvSpPr>
        <p:spPr>
          <a:xfrm>
            <a:off x="6573890" y="4156693"/>
            <a:ext cx="1917513" cy="584775"/>
          </a:xfrm>
          <a:prstGeom prst="rect">
            <a:avLst/>
          </a:prstGeom>
          <a:noFill/>
        </p:spPr>
        <p:txBody>
          <a:bodyPr wrap="none" rtlCol="0">
            <a:spAutoFit/>
          </a:bodyPr>
          <a:lstStyle/>
          <a:p>
            <a:r>
              <a:rPr lang="en-US" sz="3200" dirty="0" smtClean="0">
                <a:effectLst>
                  <a:outerShdw blurRad="38100" dist="38100" dir="2700000" algn="tl">
                    <a:srgbClr val="000000">
                      <a:alpha val="43137"/>
                    </a:srgbClr>
                  </a:outerShdw>
                </a:effectLst>
                <a:latin typeface="Palatino Linotype" panose="02040502050505030304" pitchFamily="18" charset="0"/>
              </a:rPr>
              <a:t>Celebrate</a:t>
            </a:r>
            <a:endParaRPr lang="en-US" sz="3200" dirty="0">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121412610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133600" y="3048000"/>
            <a:ext cx="5029200" cy="2209800"/>
          </a:xfrm>
        </p:spPr>
        <p:txBody>
          <a:bodyPr>
            <a:normAutofit/>
          </a:bodyPr>
          <a:lstStyle/>
          <a:p>
            <a:r>
              <a:rPr lang="en-US" dirty="0" smtClean="0">
                <a:solidFill>
                  <a:schemeClr val="tx1"/>
                </a:solidFill>
                <a:latin typeface="Palatino Linotype" panose="02040502050505030304" pitchFamily="18" charset="0"/>
              </a:rPr>
              <a:t>To endure or put up with someone’s differences  </a:t>
            </a:r>
          </a:p>
          <a:p>
            <a:endParaRPr lang="en-US" sz="2400" dirty="0">
              <a:solidFill>
                <a:schemeClr val="tx1"/>
              </a:solidFill>
              <a:latin typeface="Palatino Linotype" panose="02040502050505030304" pitchFamily="18" charset="0"/>
            </a:endParaRPr>
          </a:p>
          <a:p>
            <a:r>
              <a:rPr lang="en-US" sz="1800" i="1" dirty="0" smtClean="0">
                <a:solidFill>
                  <a:schemeClr val="tx1"/>
                </a:solidFill>
                <a:latin typeface="Palatino Linotype" panose="02040502050505030304" pitchFamily="18" charset="0"/>
              </a:rPr>
              <a:t>(As a Culture we tend to be)</a:t>
            </a:r>
            <a:endParaRPr lang="en-US" sz="1800" i="1" dirty="0">
              <a:solidFill>
                <a:schemeClr val="tx1"/>
              </a:solidFill>
              <a:latin typeface="Palatino Linotype" panose="02040502050505030304" pitchFamily="18" charset="0"/>
            </a:endParaRPr>
          </a:p>
        </p:txBody>
      </p:sp>
      <p:sp>
        <p:nvSpPr>
          <p:cNvPr id="4" name="Rectangle 3"/>
          <p:cNvSpPr/>
          <p:nvPr/>
        </p:nvSpPr>
        <p:spPr>
          <a:xfrm>
            <a:off x="3505200" y="609600"/>
            <a:ext cx="2057400" cy="1905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b="1" dirty="0" smtClean="0">
                <a:solidFill>
                  <a:schemeClr val="tx1"/>
                </a:solidFill>
                <a:latin typeface="Palatino Linotype" panose="02040502050505030304" pitchFamily="18" charset="0"/>
              </a:rPr>
              <a:t>Tolerate</a:t>
            </a:r>
            <a:endParaRPr lang="en-US" sz="3600" b="1"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79534709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143000" y="4038600"/>
            <a:ext cx="7010400" cy="762000"/>
          </a:xfrm>
        </p:spPr>
        <p:txBody>
          <a:bodyPr>
            <a:normAutofit/>
          </a:bodyPr>
          <a:lstStyle/>
          <a:p>
            <a:r>
              <a:rPr lang="en-US" dirty="0" smtClean="0">
                <a:solidFill>
                  <a:schemeClr val="tx1"/>
                </a:solidFill>
                <a:latin typeface="Palatino Linotype" panose="02040502050505030304" pitchFamily="18" charset="0"/>
              </a:rPr>
              <a:t>Content with Someone’s Differences</a:t>
            </a:r>
            <a:endParaRPr lang="en-US" dirty="0">
              <a:solidFill>
                <a:schemeClr val="tx1"/>
              </a:solidFill>
              <a:latin typeface="Palatino Linotype" panose="02040502050505030304" pitchFamily="18" charset="0"/>
            </a:endParaRPr>
          </a:p>
        </p:txBody>
      </p:sp>
      <p:sp>
        <p:nvSpPr>
          <p:cNvPr id="4" name="Isosceles Triangle 3"/>
          <p:cNvSpPr/>
          <p:nvPr/>
        </p:nvSpPr>
        <p:spPr>
          <a:xfrm>
            <a:off x="2971800" y="609600"/>
            <a:ext cx="3352800" cy="2895600"/>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smtClean="0">
                <a:solidFill>
                  <a:schemeClr val="tx1"/>
                </a:solidFill>
                <a:latin typeface="Palatino Linotype" panose="02040502050505030304" pitchFamily="18" charset="0"/>
              </a:rPr>
              <a:t>Accept</a:t>
            </a:r>
          </a:p>
          <a:p>
            <a:pPr algn="ctr"/>
            <a:endParaRPr lang="en-US" dirty="0">
              <a:solidFill>
                <a:schemeClr val="tx1"/>
              </a:solidFill>
            </a:endParaRPr>
          </a:p>
        </p:txBody>
      </p:sp>
    </p:spTree>
    <p:extLst>
      <p:ext uri="{BB962C8B-B14F-4D97-AF65-F5344CB8AC3E}">
        <p14:creationId xmlns:p14="http://schemas.microsoft.com/office/powerpoint/2010/main" val="254180343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24750" y="3733800"/>
            <a:ext cx="6400800" cy="1295400"/>
          </a:xfrm>
        </p:spPr>
        <p:txBody>
          <a:bodyPr>
            <a:normAutofit/>
          </a:bodyPr>
          <a:lstStyle/>
          <a:p>
            <a:r>
              <a:rPr lang="en-US" altLang="en-US" dirty="0">
                <a:solidFill>
                  <a:srgbClr val="000000"/>
                </a:solidFill>
                <a:latin typeface="Palatino Linotype" panose="02040502050505030304" pitchFamily="18" charset="0"/>
              </a:rPr>
              <a:t>To be Open and See someone’s differences as Worthwhile</a:t>
            </a:r>
          </a:p>
          <a:p>
            <a:pPr algn="l"/>
            <a:endParaRPr lang="en-US" sz="2400" dirty="0">
              <a:solidFill>
                <a:schemeClr val="tx1"/>
              </a:solidFill>
              <a:latin typeface="Palatino Linotype" panose="02040502050505030304" pitchFamily="18" charset="0"/>
            </a:endParaRPr>
          </a:p>
        </p:txBody>
      </p:sp>
      <p:sp>
        <p:nvSpPr>
          <p:cNvPr id="4" name="Hexagon 3"/>
          <p:cNvSpPr/>
          <p:nvPr/>
        </p:nvSpPr>
        <p:spPr>
          <a:xfrm>
            <a:off x="2963050" y="990600"/>
            <a:ext cx="3124200" cy="2362200"/>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600" b="1" dirty="0" smtClean="0">
                <a:solidFill>
                  <a:schemeClr val="tx1"/>
                </a:solidFill>
                <a:latin typeface="Palatino Linotype" panose="02040502050505030304" pitchFamily="18" charset="0"/>
              </a:rPr>
              <a:t>Value</a:t>
            </a:r>
            <a:endParaRPr lang="en-US" sz="3600" b="1"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131303462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5400" y="3733800"/>
            <a:ext cx="6400800" cy="1219200"/>
          </a:xfrm>
        </p:spPr>
        <p:txBody>
          <a:bodyPr>
            <a:normAutofit/>
          </a:bodyPr>
          <a:lstStyle/>
          <a:p>
            <a:r>
              <a:rPr lang="en-US" dirty="0" smtClean="0">
                <a:solidFill>
                  <a:schemeClr val="tx1"/>
                </a:solidFill>
                <a:latin typeface="Palatino Linotype" panose="02040502050505030304" pitchFamily="18" charset="0"/>
              </a:rPr>
              <a:t>To deeply understand and respect each others view point openly</a:t>
            </a:r>
            <a:endParaRPr lang="en-US" dirty="0">
              <a:solidFill>
                <a:schemeClr val="tx1"/>
              </a:solidFill>
              <a:latin typeface="Palatino Linotype" panose="02040502050505030304" pitchFamily="18" charset="0"/>
            </a:endParaRPr>
          </a:p>
        </p:txBody>
      </p:sp>
      <p:pic>
        <p:nvPicPr>
          <p:cNvPr id="5126" name="Picture 6" descr="celebr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112" y="457200"/>
            <a:ext cx="4033376" cy="284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98858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59415"/>
            <a:ext cx="7696200" cy="8382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endParaRPr lang="en-US" sz="600" dirty="0" smtClean="0">
              <a:solidFill>
                <a:schemeClr val="bg1"/>
              </a:solidFill>
              <a:latin typeface="Palatino Linotype" panose="02040502050505030304" pitchFamily="18" charset="0"/>
            </a:endParaRPr>
          </a:p>
          <a:p>
            <a:r>
              <a:rPr lang="en-US" sz="3600" dirty="0" smtClean="0">
                <a:solidFill>
                  <a:schemeClr val="bg1"/>
                </a:solidFill>
                <a:latin typeface="Palatino Linotype" panose="02040502050505030304" pitchFamily="18" charset="0"/>
              </a:rPr>
              <a:t>Where are YOU Now?</a:t>
            </a:r>
            <a:endParaRPr lang="en-US" sz="1800" i="1" dirty="0">
              <a:solidFill>
                <a:schemeClr val="bg1"/>
              </a:solidFill>
              <a:latin typeface="Palatino Linotype" panose="02040502050505030304" pitchFamily="18" charset="0"/>
            </a:endParaRPr>
          </a:p>
        </p:txBody>
      </p:sp>
      <p:sp>
        <p:nvSpPr>
          <p:cNvPr id="4" name="Rectangle 3"/>
          <p:cNvSpPr/>
          <p:nvPr/>
        </p:nvSpPr>
        <p:spPr>
          <a:xfrm>
            <a:off x="1004388" y="4372881"/>
            <a:ext cx="1295400" cy="1066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b="1" dirty="0">
              <a:solidFill>
                <a:schemeClr val="tx1"/>
              </a:solidFill>
              <a:latin typeface="Palatino Linotype" panose="02040502050505030304" pitchFamily="18" charset="0"/>
            </a:endParaRPr>
          </a:p>
        </p:txBody>
      </p:sp>
      <p:sp>
        <p:nvSpPr>
          <p:cNvPr id="5" name="Isosceles Triangle 4"/>
          <p:cNvSpPr/>
          <p:nvPr/>
        </p:nvSpPr>
        <p:spPr>
          <a:xfrm>
            <a:off x="2673149" y="2670941"/>
            <a:ext cx="1898904" cy="1524000"/>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7" name="Hexagon 6"/>
          <p:cNvSpPr/>
          <p:nvPr/>
        </p:nvSpPr>
        <p:spPr>
          <a:xfrm>
            <a:off x="4818099" y="1716470"/>
            <a:ext cx="1594104" cy="1295400"/>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dirty="0">
              <a:solidFill>
                <a:schemeClr val="tx1"/>
              </a:solidFill>
              <a:latin typeface="Palatino Linotype" panose="02040502050505030304" pitchFamily="18" charset="0"/>
            </a:endParaRPr>
          </a:p>
        </p:txBody>
      </p:sp>
      <p:pic>
        <p:nvPicPr>
          <p:cNvPr id="4098" name="Picture 2" descr="Image result for colored circle with past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208" y="3191781"/>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355421" y="4906281"/>
            <a:ext cx="1144314" cy="152400"/>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0" name="Right Arrow 9"/>
          <p:cNvSpPr/>
          <p:nvPr/>
        </p:nvSpPr>
        <p:spPr>
          <a:xfrm>
            <a:off x="6514310" y="2283436"/>
            <a:ext cx="979198" cy="138541"/>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1" name="Right Arrow 10"/>
          <p:cNvSpPr/>
          <p:nvPr/>
        </p:nvSpPr>
        <p:spPr>
          <a:xfrm>
            <a:off x="4430167" y="3708652"/>
            <a:ext cx="1144314" cy="152400"/>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2" name="Right Arrow 11"/>
          <p:cNvSpPr/>
          <p:nvPr/>
        </p:nvSpPr>
        <p:spPr>
          <a:xfrm rot="16200000">
            <a:off x="3284719" y="4556457"/>
            <a:ext cx="703825" cy="14822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3" name="Right Arrow 12"/>
          <p:cNvSpPr/>
          <p:nvPr/>
        </p:nvSpPr>
        <p:spPr>
          <a:xfrm rot="16200000">
            <a:off x="3284609" y="4556457"/>
            <a:ext cx="703825" cy="14822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5" name="Right Arrow 14"/>
          <p:cNvSpPr/>
          <p:nvPr/>
        </p:nvSpPr>
        <p:spPr>
          <a:xfrm rot="16200000">
            <a:off x="5394144" y="3358828"/>
            <a:ext cx="703825" cy="14822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6" name="Right Arrow 15"/>
          <p:cNvSpPr/>
          <p:nvPr/>
        </p:nvSpPr>
        <p:spPr>
          <a:xfrm rot="5400000">
            <a:off x="7254846" y="2684774"/>
            <a:ext cx="703825" cy="14822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endParaRPr>
          </a:p>
        </p:txBody>
      </p:sp>
    </p:spTree>
    <p:extLst>
      <p:ext uri="{BB962C8B-B14F-4D97-AF65-F5344CB8AC3E}">
        <p14:creationId xmlns:p14="http://schemas.microsoft.com/office/powerpoint/2010/main" val="102649592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3000" y="1905000"/>
            <a:ext cx="6934200" cy="26670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endParaRPr lang="en-US" sz="1050" dirty="0" smtClean="0">
              <a:solidFill>
                <a:schemeClr val="tx1"/>
              </a:solidFill>
              <a:latin typeface="Palatino Linotype" panose="02040502050505030304" pitchFamily="18" charset="0"/>
            </a:endParaRPr>
          </a:p>
          <a:p>
            <a:endParaRPr lang="en-US" sz="3600" dirty="0">
              <a:solidFill>
                <a:schemeClr val="tx1"/>
              </a:solidFill>
              <a:latin typeface="Palatino Linotype" panose="02040502050505030304" pitchFamily="18" charset="0"/>
            </a:endParaRPr>
          </a:p>
          <a:p>
            <a:r>
              <a:rPr lang="en-US" sz="4000" dirty="0">
                <a:solidFill>
                  <a:schemeClr val="tx1"/>
                </a:solidFill>
                <a:latin typeface="Palatino Linotype" panose="02040502050505030304" pitchFamily="18" charset="0"/>
              </a:rPr>
              <a:t>TV2 </a:t>
            </a:r>
            <a:r>
              <a:rPr lang="en-US" sz="4000" dirty="0" err="1">
                <a:solidFill>
                  <a:schemeClr val="tx1"/>
                </a:solidFill>
                <a:latin typeface="Palatino Linotype" panose="02040502050505030304" pitchFamily="18" charset="0"/>
              </a:rPr>
              <a:t>Danmark</a:t>
            </a:r>
            <a:endParaRPr lang="en-US" sz="4000" dirty="0">
              <a:solidFill>
                <a:schemeClr val="tx1"/>
              </a:solidFill>
              <a:latin typeface="Palatino Linotype" panose="02040502050505030304" pitchFamily="18" charset="0"/>
            </a:endParaRPr>
          </a:p>
          <a:p>
            <a:endParaRPr lang="en-US" sz="1200" dirty="0" smtClean="0">
              <a:solidFill>
                <a:schemeClr val="tx1"/>
              </a:solidFill>
              <a:latin typeface="Palatino Linotype" panose="02040502050505030304" pitchFamily="18" charset="0"/>
            </a:endParaRPr>
          </a:p>
          <a:p>
            <a:endParaRPr lang="en-US" sz="1800" dirty="0" smtClean="0">
              <a:solidFill>
                <a:schemeClr val="tx1"/>
              </a:solidFill>
              <a:latin typeface="Palatino Linotype" panose="02040502050505030304" pitchFamily="18" charset="0"/>
            </a:endParaRPr>
          </a:p>
          <a:p>
            <a:r>
              <a:rPr lang="en-US" sz="4800" b="1" i="1" dirty="0">
                <a:solidFill>
                  <a:schemeClr val="tx1"/>
                </a:solidFill>
                <a:latin typeface="Palatino Linotype" panose="02040502050505030304" pitchFamily="18" charset="0"/>
              </a:rPr>
              <a:t>“All That We Share”</a:t>
            </a:r>
          </a:p>
          <a:p>
            <a:endParaRPr lang="en-US" sz="3200" dirty="0" smtClean="0">
              <a:solidFill>
                <a:schemeClr val="tx1"/>
              </a:solidFill>
              <a:latin typeface="Palatino Linotype" panose="02040502050505030304" pitchFamily="18" charset="0"/>
            </a:endParaRPr>
          </a:p>
          <a:p>
            <a:r>
              <a:rPr lang="en-US" sz="3200" dirty="0">
                <a:solidFill>
                  <a:schemeClr val="tx1"/>
                </a:solidFill>
                <a:latin typeface="Palatino Linotype" panose="02040502050505030304" pitchFamily="18" charset="0"/>
                <a:hlinkClick r:id="rId3"/>
              </a:rPr>
              <a:t>https://</a:t>
            </a:r>
            <a:r>
              <a:rPr lang="en-US" sz="3200" dirty="0" smtClean="0">
                <a:solidFill>
                  <a:schemeClr val="tx1"/>
                </a:solidFill>
                <a:latin typeface="Palatino Linotype" panose="02040502050505030304" pitchFamily="18" charset="0"/>
                <a:hlinkClick r:id="rId3"/>
              </a:rPr>
              <a:t>youtu.be/jD8tjhVO1Tc</a:t>
            </a:r>
            <a:endParaRPr lang="en-US" sz="3200" dirty="0" smtClean="0">
              <a:solidFill>
                <a:schemeClr val="tx1"/>
              </a:solidFill>
              <a:latin typeface="Palatino Linotype" panose="02040502050505030304" pitchFamily="18" charset="0"/>
            </a:endParaRPr>
          </a:p>
          <a:p>
            <a:endParaRPr lang="en-US" sz="4000" dirty="0">
              <a:solidFill>
                <a:schemeClr val="tx1"/>
              </a:solidFill>
              <a:latin typeface="Palatino Linotype" panose="02040502050505030304" pitchFamily="18" charset="0"/>
            </a:endParaRPr>
          </a:p>
          <a:p>
            <a:endParaRPr lang="en-US" sz="2800" dirty="0" smtClean="0">
              <a:solidFill>
                <a:schemeClr val="tx1"/>
              </a:solidFill>
              <a:latin typeface="Palatino Linotype" panose="02040502050505030304" pitchFamily="18" charset="0"/>
            </a:endParaRPr>
          </a:p>
          <a:p>
            <a:endParaRPr lang="en-US" sz="36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3545047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507" y="609600"/>
            <a:ext cx="3801461" cy="38014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775056" y="4724400"/>
            <a:ext cx="3382361" cy="707886"/>
          </a:xfrm>
          <a:prstGeom prst="rect">
            <a:avLst/>
          </a:prstGeom>
        </p:spPr>
        <p:txBody>
          <a:bodyPr wrap="square">
            <a:spAutoFit/>
          </a:bodyPr>
          <a:lstStyle/>
          <a:p>
            <a:pPr algn="ctr"/>
            <a:r>
              <a:rPr lang="en-US" sz="4000" b="1" i="1" dirty="0" smtClean="0">
                <a:solidFill>
                  <a:srgbClr val="008000"/>
                </a:solidFill>
                <a:effectLst>
                  <a:outerShdw blurRad="38100" dist="38100" dir="2700000" algn="tl">
                    <a:srgbClr val="000000">
                      <a:alpha val="43137"/>
                    </a:srgbClr>
                  </a:outerShdw>
                </a:effectLst>
                <a:latin typeface="Palatino Linotype" panose="02040502050505030304" pitchFamily="18" charset="0"/>
              </a:rPr>
              <a:t>Thank You!</a:t>
            </a:r>
            <a:endParaRPr lang="en-US" sz="4000" b="1" i="1" dirty="0">
              <a:solidFill>
                <a:srgbClr val="00800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107394310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mage result for Mission and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5344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Image result for university of parkside wisconsin logo"/>
          <p:cNvPicPr/>
          <p:nvPr/>
        </p:nvPicPr>
        <p:blipFill>
          <a:blip r:embed="rId4" cstate="print">
            <a:extLst>
              <a:ext uri="{28A0092B-C50C-407E-A947-70E740481C1C}">
                <a14:useLocalDpi xmlns:a14="http://schemas.microsoft.com/office/drawing/2010/main" val="0"/>
              </a:ext>
            </a:extLst>
          </a:blip>
          <a:srcRect l="20988" t="22379" r="17867" b="26274"/>
          <a:stretch>
            <a:fillRect/>
          </a:stretch>
        </p:blipFill>
        <p:spPr bwMode="auto">
          <a:xfrm>
            <a:off x="685800" y="3057525"/>
            <a:ext cx="2971800" cy="1200150"/>
          </a:xfrm>
          <a:prstGeom prst="rect">
            <a:avLst/>
          </a:prstGeom>
          <a:ln>
            <a:noFill/>
          </a:ln>
          <a:effectLst>
            <a:softEdge rad="112500"/>
          </a:effectLst>
        </p:spPr>
      </p:pic>
      <p:sp>
        <p:nvSpPr>
          <p:cNvPr id="4" name="Title 1"/>
          <p:cNvSpPr txBox="1">
            <a:spLocks/>
          </p:cNvSpPr>
          <p:nvPr/>
        </p:nvSpPr>
        <p:spPr>
          <a:xfrm>
            <a:off x="457200" y="152400"/>
            <a:ext cx="8229600" cy="14478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endParaRPr lang="en-US" sz="1050" dirty="0" smtClean="0">
              <a:solidFill>
                <a:schemeClr val="bg1"/>
              </a:solidFill>
              <a:latin typeface="Palatino Linotype" panose="02040502050505030304" pitchFamily="18" charset="0"/>
            </a:endParaRPr>
          </a:p>
          <a:p>
            <a:r>
              <a:rPr lang="en-US" sz="3600" dirty="0" smtClean="0">
                <a:solidFill>
                  <a:schemeClr val="bg1"/>
                </a:solidFill>
                <a:latin typeface="Palatino Linotype" panose="02040502050505030304" pitchFamily="18" charset="0"/>
              </a:rPr>
              <a:t>Diversity </a:t>
            </a:r>
          </a:p>
          <a:p>
            <a:r>
              <a:rPr lang="en-US" sz="3600" dirty="0" smtClean="0">
                <a:solidFill>
                  <a:schemeClr val="bg1"/>
                </a:solidFill>
                <a:latin typeface="Palatino Linotype" panose="02040502050505030304" pitchFamily="18" charset="0"/>
              </a:rPr>
              <a:t>Vision, Mission and Values</a:t>
            </a:r>
            <a:endParaRPr lang="en-US" sz="36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97624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750" y="1524000"/>
            <a:ext cx="7734300" cy="4137351"/>
          </a:xfrm>
          <a:prstGeom prst="rect">
            <a:avLst/>
          </a:prstGeom>
        </p:spPr>
        <p:txBody>
          <a:bodyPr wrap="square">
            <a:spAutoFit/>
          </a:bodyPr>
          <a:lstStyle/>
          <a:p>
            <a:pPr>
              <a:lnSpc>
                <a:spcPct val="107000"/>
              </a:lnSpc>
            </a:pPr>
            <a:r>
              <a:rPr lang="en-US" sz="1600" dirty="0" smtClean="0">
                <a:latin typeface="Palatino Linotype" panose="02040502050505030304" pitchFamily="18" charset="0"/>
                <a:ea typeface="Times New Roman" panose="02020603050405020304" pitchFamily="18" charset="0"/>
                <a:cs typeface="Times New Roman" panose="02020603050405020304" pitchFamily="18" charset="0"/>
              </a:rPr>
              <a:t>Diversity is crucial for maintaining excellence in research/creative artistry, learning and community engagement. The University of Wisconsin-Parkside celebrates many differences among people including but not limited to diversity in race, ethnicity, ability, national origin, gender, gender identity, sexual orientation, religion and age. UW-Parkside strives to strengthen diversity with programs that will accomplish the following:</a:t>
            </a:r>
          </a:p>
          <a:p>
            <a:pPr>
              <a:lnSpc>
                <a:spcPct val="107000"/>
              </a:lnSpc>
            </a:pPr>
            <a:endParaRPr lang="en-US" sz="900" dirty="0">
              <a:latin typeface="Palatino Linotype" panose="02040502050505030304" pitchFamily="18" charset="0"/>
              <a:ea typeface="Calibri" panose="020F0502020204030204" pitchFamily="34" charset="0"/>
              <a:cs typeface="Times New Roman" panose="02020603050405020304" pitchFamily="18" charset="0"/>
            </a:endParaRPr>
          </a:p>
          <a:p>
            <a:pPr marL="342900" marR="0" lvl="0" indent="-342900">
              <a:spcBef>
                <a:spcPts val="300"/>
              </a:spcBef>
              <a:spcAft>
                <a:spcPts val="300"/>
              </a:spcAft>
              <a:buSzPts val="1000"/>
              <a:buFont typeface="Symbol" panose="05050102010706020507" pitchFamily="18" charset="2"/>
              <a:buChar char=""/>
              <a:tabLst>
                <a:tab pos="457200" algn="l"/>
              </a:tabLst>
            </a:pPr>
            <a:r>
              <a:rPr lang="en-US" sz="1600" dirty="0">
                <a:latin typeface="Palatino Linotype" panose="02040502050505030304" pitchFamily="18" charset="0"/>
                <a:ea typeface="Times New Roman" panose="02020603050405020304" pitchFamily="18" charset="0"/>
                <a:cs typeface="Times New Roman" panose="02020603050405020304" pitchFamily="18" charset="0"/>
              </a:rPr>
              <a:t>attract and retain diverse students, faculty, and staff;</a:t>
            </a:r>
            <a:endParaRPr lang="en-US" sz="1600" dirty="0">
              <a:latin typeface="Palatino Linotype" panose="02040502050505030304" pitchFamily="18" charset="0"/>
              <a:ea typeface="Calibri" panose="020F0502020204030204" pitchFamily="34" charset="0"/>
              <a:cs typeface="Times New Roman" panose="02020603050405020304" pitchFamily="18" charset="0"/>
            </a:endParaRPr>
          </a:p>
          <a:p>
            <a:pPr marL="342900" marR="0" lvl="0" indent="-342900">
              <a:spcBef>
                <a:spcPts val="300"/>
              </a:spcBef>
              <a:spcAft>
                <a:spcPts val="300"/>
              </a:spcAft>
              <a:buSzPts val="1000"/>
              <a:buFont typeface="Symbol" panose="05050102010706020507" pitchFamily="18" charset="2"/>
              <a:buChar char=""/>
              <a:tabLst>
                <a:tab pos="457200" algn="l"/>
              </a:tabLst>
            </a:pPr>
            <a:r>
              <a:rPr lang="en-US" sz="1600" dirty="0">
                <a:latin typeface="Palatino Linotype" panose="02040502050505030304" pitchFamily="18" charset="0"/>
                <a:ea typeface="Times New Roman" panose="02020603050405020304" pitchFamily="18" charset="0"/>
                <a:cs typeface="Times New Roman" panose="02020603050405020304" pitchFamily="18" charset="0"/>
              </a:rPr>
              <a:t>respect and appreciate the many cultures and multiple perspectives within the communities that UW-Parkside serves;</a:t>
            </a:r>
            <a:endParaRPr lang="en-US" sz="1600" dirty="0">
              <a:latin typeface="Palatino Linotype" panose="02040502050505030304" pitchFamily="18" charset="0"/>
              <a:ea typeface="Calibri" panose="020F0502020204030204" pitchFamily="34" charset="0"/>
              <a:cs typeface="Times New Roman" panose="02020603050405020304" pitchFamily="18" charset="0"/>
            </a:endParaRPr>
          </a:p>
          <a:p>
            <a:pPr marL="342900" marR="0" lvl="0" indent="-342900">
              <a:spcBef>
                <a:spcPts val="300"/>
              </a:spcBef>
              <a:spcAft>
                <a:spcPts val="300"/>
              </a:spcAft>
              <a:buSzPts val="1000"/>
              <a:buFont typeface="Symbol" panose="05050102010706020507" pitchFamily="18" charset="2"/>
              <a:buChar char=""/>
              <a:tabLst>
                <a:tab pos="457200" algn="l"/>
              </a:tabLst>
            </a:pPr>
            <a:r>
              <a:rPr lang="en-US" sz="1600" dirty="0">
                <a:latin typeface="Palatino Linotype" panose="02040502050505030304" pitchFamily="18" charset="0"/>
                <a:ea typeface="Times New Roman" panose="02020603050405020304" pitchFamily="18" charset="0"/>
                <a:cs typeface="Times New Roman" panose="02020603050405020304" pitchFamily="18" charset="0"/>
              </a:rPr>
              <a:t>promote equity and success for all students, faculty and staff;</a:t>
            </a:r>
            <a:endParaRPr lang="en-US" sz="1600" dirty="0">
              <a:latin typeface="Palatino Linotype" panose="02040502050505030304" pitchFamily="18" charset="0"/>
              <a:ea typeface="Calibri" panose="020F0502020204030204" pitchFamily="34" charset="0"/>
              <a:cs typeface="Times New Roman" panose="02020603050405020304" pitchFamily="18" charset="0"/>
            </a:endParaRPr>
          </a:p>
          <a:p>
            <a:pPr marL="342900" marR="0" lvl="0" indent="-342900">
              <a:spcBef>
                <a:spcPts val="300"/>
              </a:spcBef>
              <a:spcAft>
                <a:spcPts val="300"/>
              </a:spcAft>
              <a:buSzPts val="1000"/>
              <a:buFont typeface="Symbol" panose="05050102010706020507" pitchFamily="18" charset="2"/>
              <a:buChar char=""/>
              <a:tabLst>
                <a:tab pos="457200" algn="l"/>
              </a:tabLst>
            </a:pPr>
            <a:r>
              <a:rPr lang="en-US" sz="1600" dirty="0">
                <a:latin typeface="Palatino Linotype" panose="02040502050505030304" pitchFamily="18" charset="0"/>
                <a:ea typeface="Times New Roman" panose="02020603050405020304" pitchFamily="18" charset="0"/>
                <a:cs typeface="Times New Roman" panose="02020603050405020304" pitchFamily="18" charset="0"/>
              </a:rPr>
              <a:t>prepare students, faculty and staff to act ethically in relation to diversity on campus and in local and global communities</a:t>
            </a:r>
            <a:endParaRPr lang="en-US" sz="1600" dirty="0">
              <a:latin typeface="Palatino Linotype" panose="02040502050505030304" pitchFamily="18" charset="0"/>
              <a:ea typeface="Calibri" panose="020F0502020204030204" pitchFamily="34" charset="0"/>
              <a:cs typeface="Times New Roman" panose="02020603050405020304" pitchFamily="18" charset="0"/>
            </a:endParaRPr>
          </a:p>
          <a:p>
            <a:pPr marL="342900" marR="0" lvl="0" indent="-342900">
              <a:spcBef>
                <a:spcPts val="300"/>
              </a:spcBef>
              <a:spcAft>
                <a:spcPts val="300"/>
              </a:spcAft>
              <a:buSzPts val="1000"/>
              <a:buFont typeface="Symbol" panose="05050102010706020507" pitchFamily="18" charset="2"/>
              <a:buChar char=""/>
              <a:tabLst>
                <a:tab pos="457200" algn="l"/>
              </a:tabLst>
            </a:pPr>
            <a:r>
              <a:rPr lang="en-US" sz="1600" dirty="0">
                <a:latin typeface="Palatino Linotype" panose="02040502050505030304" pitchFamily="18" charset="0"/>
                <a:ea typeface="Times New Roman" panose="02020603050405020304" pitchFamily="18" charset="0"/>
                <a:cs typeface="Times New Roman" panose="02020603050405020304" pitchFamily="18" charset="0"/>
              </a:rPr>
              <a:t>address racism, oppression, and all forms of neglect and discrimination throughout the campus at all levels.</a:t>
            </a:r>
            <a:endParaRPr lang="en-US" sz="16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666750" y="152400"/>
            <a:ext cx="7867650" cy="12192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latin typeface="Palatino Linotype" panose="02040502050505030304" pitchFamily="18" charset="0"/>
              </a:rPr>
              <a:t>UW-Parkside </a:t>
            </a:r>
          </a:p>
          <a:p>
            <a:r>
              <a:rPr lang="en-US" sz="3600" dirty="0" smtClean="0">
                <a:solidFill>
                  <a:schemeClr val="bg1"/>
                </a:solidFill>
                <a:latin typeface="Palatino Linotype" panose="02040502050505030304" pitchFamily="18" charset="0"/>
              </a:rPr>
              <a:t>Diversity Statement</a:t>
            </a:r>
            <a:endParaRPr lang="en-US" sz="36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148941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5507470"/>
          </a:xfrm>
          <a:prstGeom prst="rect">
            <a:avLst/>
          </a:prstGeom>
        </p:spPr>
        <p:txBody>
          <a:bodyPr wrap="square">
            <a:spAutoFit/>
          </a:bodyPr>
          <a:lstStyle/>
          <a:p>
            <a:pPr>
              <a:lnSpc>
                <a:spcPct val="107000"/>
              </a:lnSpc>
              <a:spcAft>
                <a:spcPts val="800"/>
              </a:spcAft>
            </a:pPr>
            <a:r>
              <a:rPr lang="en-US" sz="1600" b="1" dirty="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rPr>
              <a:t>Vision</a:t>
            </a:r>
            <a:endParaRPr lang="en-US" sz="1600" dirty="0">
              <a:solidFill>
                <a:srgbClr val="008000"/>
              </a:solidFill>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pPr>
            <a:r>
              <a:rPr lang="en-US" sz="1400" dirty="0">
                <a:latin typeface="Palatino Linotype" panose="02040502050505030304" pitchFamily="18" charset="0"/>
                <a:ea typeface="Times New Roman" panose="02020603050405020304" pitchFamily="18" charset="0"/>
                <a:cs typeface="Times New Roman" panose="02020603050405020304" pitchFamily="18" charset="0"/>
              </a:rPr>
              <a:t>The Office of Diversity and Inclusion at the University of Wisconsin-Parkside will be recognized within the Great Lakes region as a premier office in fostering diversity and inclusion.</a:t>
            </a:r>
            <a:endParaRPr lang="en-US" sz="1400" dirty="0">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050" b="1" dirty="0">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600" b="1" dirty="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rPr>
              <a:t>Mission</a:t>
            </a:r>
            <a:endParaRPr lang="en-US" sz="1600" dirty="0">
              <a:solidFill>
                <a:srgbClr val="008000"/>
              </a:solidFill>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pPr>
            <a:r>
              <a:rPr lang="en-US" sz="1400" dirty="0">
                <a:latin typeface="Palatino Linotype" panose="02040502050505030304" pitchFamily="18" charset="0"/>
                <a:ea typeface="Times New Roman" panose="02020603050405020304" pitchFamily="18" charset="0"/>
                <a:cs typeface="Times New Roman" panose="02020603050405020304" pitchFamily="18" charset="0"/>
              </a:rPr>
              <a:t>The Office of Diversity and Inclusion (formerly the Office of Equity and Diversity), established in 2011, collaborates with students, faculty, administrators, staff and members of the surrounding community to promote and implement the University of Wisconsin-Parkside's mission and strategic diversity and inclusion initiatives.</a:t>
            </a:r>
            <a:endParaRPr lang="en-US" sz="1400" dirty="0">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050" b="1" dirty="0">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600" b="1" dirty="0">
                <a:solidFill>
                  <a:srgbClr val="008000"/>
                </a:solidFill>
                <a:latin typeface="Palatino Linotype" panose="02040502050505030304" pitchFamily="18" charset="0"/>
                <a:ea typeface="Times New Roman" panose="02020603050405020304" pitchFamily="18" charset="0"/>
                <a:cs typeface="Times New Roman" panose="02020603050405020304" pitchFamily="18" charset="0"/>
              </a:rPr>
              <a:t>Values</a:t>
            </a:r>
            <a:endParaRPr lang="en-US" sz="1600" dirty="0">
              <a:solidFill>
                <a:srgbClr val="008000"/>
              </a:solidFill>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sz="1400" dirty="0">
                <a:latin typeface="Palatino Linotype" panose="02040502050505030304" pitchFamily="18" charset="0"/>
                <a:ea typeface="Times New Roman" panose="02020603050405020304" pitchFamily="18" charset="0"/>
                <a:cs typeface="Times New Roman" panose="02020603050405020304" pitchFamily="18" charset="0"/>
              </a:rPr>
              <a:t>Fair and ethical standards to all those we serve</a:t>
            </a:r>
            <a:endParaRPr lang="en-US" sz="1400"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sz="1400" dirty="0">
                <a:latin typeface="Palatino Linotype" panose="02040502050505030304" pitchFamily="18" charset="0"/>
                <a:ea typeface="Times New Roman" panose="02020603050405020304" pitchFamily="18" charset="0"/>
                <a:cs typeface="Times New Roman" panose="02020603050405020304" pitchFamily="18" charset="0"/>
              </a:rPr>
              <a:t>Being good stewards of the resources we have</a:t>
            </a:r>
            <a:endParaRPr lang="en-US" sz="1400"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sz="1400" dirty="0">
                <a:latin typeface="Palatino Linotype" panose="02040502050505030304" pitchFamily="18" charset="0"/>
                <a:ea typeface="Times New Roman" panose="02020603050405020304" pitchFamily="18" charset="0"/>
                <a:cs typeface="Times New Roman" panose="02020603050405020304" pitchFamily="18" charset="0"/>
              </a:rPr>
              <a:t>Quality programming as our way of operating</a:t>
            </a:r>
            <a:endParaRPr lang="en-US" sz="1400"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sz="1400" dirty="0">
                <a:latin typeface="Palatino Linotype" panose="02040502050505030304" pitchFamily="18" charset="0"/>
                <a:ea typeface="Times New Roman" panose="02020603050405020304" pitchFamily="18" charset="0"/>
                <a:cs typeface="Times New Roman" panose="02020603050405020304" pitchFamily="18" charset="0"/>
              </a:rPr>
              <a:t>Being knowledgeable of emerging best practices and trends</a:t>
            </a:r>
            <a:endParaRPr lang="en-US" sz="1400"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sz="1400" dirty="0">
                <a:latin typeface="Palatino Linotype" panose="02040502050505030304" pitchFamily="18" charset="0"/>
                <a:ea typeface="Times New Roman" panose="02020603050405020304" pitchFamily="18" charset="0"/>
                <a:cs typeface="Times New Roman" panose="02020603050405020304" pitchFamily="18" charset="0"/>
              </a:rPr>
              <a:t>The balance between professional and personal lives</a:t>
            </a:r>
            <a:endParaRPr lang="en-US" sz="1400"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sz="1400" dirty="0">
                <a:latin typeface="Palatino Linotype" panose="02040502050505030304" pitchFamily="18" charset="0"/>
                <a:ea typeface="Times New Roman" panose="02020603050405020304" pitchFamily="18" charset="0"/>
                <a:cs typeface="Times New Roman" panose="02020603050405020304" pitchFamily="18" charset="0"/>
              </a:rPr>
              <a:t>The contribution of others that help achieve our goals and objectives</a:t>
            </a:r>
            <a:endParaRPr lang="en-US" sz="1400"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sz="1400" dirty="0">
                <a:latin typeface="Palatino Linotype" panose="02040502050505030304" pitchFamily="18" charset="0"/>
                <a:ea typeface="Times New Roman" panose="02020603050405020304" pitchFamily="18" charset="0"/>
                <a:cs typeface="Times New Roman" panose="02020603050405020304" pitchFamily="18" charset="0"/>
              </a:rPr>
              <a:t>The ability to forge and develop collaborative and cooperative relationships with stakeholders</a:t>
            </a:r>
            <a:endParaRPr lang="en-US" sz="1400" dirty="0">
              <a:latin typeface="Palatino Linotype" panose="02040502050505030304" pitchFamily="18" charset="0"/>
              <a:ea typeface="Calibri" panose="020F0502020204030204" pitchFamily="34" charset="0"/>
              <a:cs typeface="Times New Roman" panose="02020603050405020304" pitchFamily="18" charset="0"/>
            </a:endParaRPr>
          </a:p>
          <a:p>
            <a:pPr marL="342831" indent="-342831">
              <a:spcBef>
                <a:spcPts val="300"/>
              </a:spcBef>
              <a:spcAft>
                <a:spcPts val="300"/>
              </a:spcAft>
              <a:buSzPts val="1000"/>
              <a:buFont typeface="Symbol" panose="05050102010706020507" pitchFamily="18" charset="2"/>
              <a:buChar char=""/>
              <a:tabLst>
                <a:tab pos="457109" algn="l"/>
              </a:tabLst>
            </a:pPr>
            <a:r>
              <a:rPr lang="en-US" sz="1400" dirty="0">
                <a:latin typeface="Palatino Linotype" panose="02040502050505030304" pitchFamily="18" charset="0"/>
                <a:ea typeface="Times New Roman" panose="02020603050405020304" pitchFamily="18" charset="0"/>
                <a:cs typeface="Times New Roman" panose="02020603050405020304" pitchFamily="18" charset="0"/>
              </a:rPr>
              <a:t>Having fun at work</a:t>
            </a:r>
            <a:endParaRPr lang="en-US" sz="1400" dirty="0">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48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81000"/>
            <a:ext cx="8001000" cy="6858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latin typeface="Palatino Linotype" panose="02040502050505030304" pitchFamily="18" charset="0"/>
              </a:rPr>
              <a:t>What is Diversity?</a:t>
            </a:r>
            <a:endParaRPr lang="en-US" sz="3600" dirty="0">
              <a:solidFill>
                <a:schemeClr val="bg1"/>
              </a:solidFill>
              <a:latin typeface="Palatino Linotype" panose="02040502050505030304" pitchFamily="18" charset="0"/>
            </a:endParaRPr>
          </a:p>
        </p:txBody>
      </p:sp>
      <p:sp>
        <p:nvSpPr>
          <p:cNvPr id="3" name="Content Placeholder 1"/>
          <p:cNvSpPr txBox="1">
            <a:spLocks/>
          </p:cNvSpPr>
          <p:nvPr/>
        </p:nvSpPr>
        <p:spPr>
          <a:xfrm>
            <a:off x="685800" y="1905000"/>
            <a:ext cx="7848600" cy="3048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3060" indent="0">
              <a:buNone/>
            </a:pPr>
            <a:r>
              <a:rPr lang="en-US" sz="2800" b="1" i="1" dirty="0" smtClean="0">
                <a:solidFill>
                  <a:srgbClr val="008000"/>
                </a:solidFill>
                <a:latin typeface="Palatino Linotype" panose="02040502050505030304" pitchFamily="18" charset="0"/>
              </a:rPr>
              <a:t>Diversity </a:t>
            </a:r>
            <a:r>
              <a:rPr lang="en-US" sz="2800" dirty="0" smtClean="0">
                <a:solidFill>
                  <a:srgbClr val="222222"/>
                </a:solidFill>
                <a:latin typeface="Palatino Linotype" panose="02040502050505030304" pitchFamily="18" charset="0"/>
              </a:rPr>
              <a:t>encompasses </a:t>
            </a:r>
            <a:r>
              <a:rPr lang="en-US" sz="2800" dirty="0">
                <a:solidFill>
                  <a:srgbClr val="222222"/>
                </a:solidFill>
                <a:latin typeface="Palatino Linotype" panose="02040502050505030304" pitchFamily="18" charset="0"/>
              </a:rPr>
              <a:t>all those differences that make us unique, including but not limited to race, color, ethnicity, language, nationality, sexual orientation, religion, gender, </a:t>
            </a:r>
            <a:r>
              <a:rPr lang="en-US" sz="2800" dirty="0" smtClean="0">
                <a:solidFill>
                  <a:srgbClr val="222222"/>
                </a:solidFill>
                <a:latin typeface="Palatino Linotype" panose="02040502050505030304" pitchFamily="18" charset="0"/>
              </a:rPr>
              <a:t>socio-economic </a:t>
            </a:r>
            <a:r>
              <a:rPr lang="en-US" sz="2800" dirty="0">
                <a:solidFill>
                  <a:srgbClr val="222222"/>
                </a:solidFill>
                <a:latin typeface="Palatino Linotype" panose="02040502050505030304" pitchFamily="18" charset="0"/>
              </a:rPr>
              <a:t>status, age and physical and mental ability.</a:t>
            </a:r>
            <a:endParaRPr lang="en-US" sz="2800" dirty="0">
              <a:latin typeface="Palatino Linotype" panose="02040502050505030304" pitchFamily="18" charset="0"/>
            </a:endParaRPr>
          </a:p>
          <a:p>
            <a:pPr marL="253060" indent="0">
              <a:buNone/>
            </a:pPr>
            <a:endParaRPr lang="en-US" sz="2800" dirty="0" smtClean="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19250370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381000"/>
            <a:ext cx="8001000" cy="990600"/>
          </a:xfrm>
          <a:prstGeom prst="rect">
            <a:avLst/>
          </a:prstGeom>
          <a:solidFill>
            <a:srgbClr val="0099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latin typeface="Palatino Linotype" panose="02040502050505030304" pitchFamily="18" charset="0"/>
              </a:rPr>
              <a:t>What is Inclusion?</a:t>
            </a:r>
          </a:p>
          <a:p>
            <a:r>
              <a:rPr lang="en-US" sz="1800" i="1" dirty="0" smtClean="0">
                <a:solidFill>
                  <a:schemeClr val="bg1"/>
                </a:solidFill>
                <a:latin typeface="Palatino Linotype" panose="02040502050505030304" pitchFamily="18" charset="0"/>
              </a:rPr>
              <a:t>the thread that holds us together</a:t>
            </a:r>
            <a:endParaRPr lang="en-US" sz="1800" i="1" dirty="0">
              <a:solidFill>
                <a:schemeClr val="bg1"/>
              </a:solidFill>
              <a:latin typeface="Palatino Linotype" panose="02040502050505030304" pitchFamily="18" charset="0"/>
            </a:endParaRPr>
          </a:p>
        </p:txBody>
      </p:sp>
      <p:sp>
        <p:nvSpPr>
          <p:cNvPr id="6" name="Subtitle 5"/>
          <p:cNvSpPr>
            <a:spLocks noGrp="1"/>
          </p:cNvSpPr>
          <p:nvPr>
            <p:ph type="subTitle" idx="1"/>
          </p:nvPr>
        </p:nvSpPr>
        <p:spPr>
          <a:xfrm>
            <a:off x="762000" y="1752600"/>
            <a:ext cx="7848600" cy="3733800"/>
          </a:xfrm>
        </p:spPr>
        <p:txBody>
          <a:bodyPr>
            <a:noAutofit/>
          </a:bodyPr>
          <a:lstStyle/>
          <a:p>
            <a:pPr algn="l"/>
            <a:r>
              <a:rPr lang="en-US" sz="2800" b="1" i="1" dirty="0">
                <a:solidFill>
                  <a:srgbClr val="008000"/>
                </a:solidFill>
                <a:latin typeface="Palatino Linotype" panose="02040502050505030304" pitchFamily="18" charset="0"/>
              </a:rPr>
              <a:t>Inclusion</a:t>
            </a:r>
            <a:r>
              <a:rPr lang="en-US" sz="2800" dirty="0">
                <a:solidFill>
                  <a:schemeClr val="tx1"/>
                </a:solidFill>
                <a:latin typeface="Palatino Linotype" panose="02040502050505030304" pitchFamily="18" charset="0"/>
              </a:rPr>
              <a:t> involves bringing together and harnessing diverse forces and resources in a way that is beneficial. Inclusion puts the concept and practice of diversity into action by creating an environment of involvement, respect, and connection—where the richness of ideas, backgrounds, and perspectives are harnessed to create business value and overall success. </a:t>
            </a:r>
          </a:p>
        </p:txBody>
      </p:sp>
    </p:spTree>
    <p:extLst>
      <p:ext uri="{BB962C8B-B14F-4D97-AF65-F5344CB8AC3E}">
        <p14:creationId xmlns:p14="http://schemas.microsoft.com/office/powerpoint/2010/main" val="341761333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mbracing Your diversity quot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34"/>
          <a:stretch/>
        </p:blipFill>
        <p:spPr bwMode="auto">
          <a:xfrm>
            <a:off x="-16727" y="1447800"/>
            <a:ext cx="854741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88785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owerPoint Template (0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C3AEBF-64D7-4880-8939-6FE67BFDF0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3348</TotalTime>
  <Words>2774</Words>
  <Application>Microsoft Office PowerPoint</Application>
  <PresentationFormat>On-screen Show (4:3)</PresentationFormat>
  <Paragraphs>379</Paragraphs>
  <Slides>39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Arial Black</vt:lpstr>
      <vt:lpstr>Calibri</vt:lpstr>
      <vt:lpstr>Circular Std Bold</vt:lpstr>
      <vt:lpstr>Georgia</vt:lpstr>
      <vt:lpstr>Palatino Linotype</vt:lpstr>
      <vt:lpstr>Symbol</vt:lpstr>
      <vt:lpstr>Tahoma</vt:lpstr>
      <vt:lpstr>Times New Roman</vt:lpstr>
      <vt:lpstr>Wingdings</vt:lpstr>
      <vt:lpstr>PowerPoint Template (002)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Burke, Kim</dc:creator>
  <cp:keywords/>
  <cp:lastModifiedBy>Jarapko, Jill E</cp:lastModifiedBy>
  <cp:revision>174</cp:revision>
  <cp:lastPrinted>2018-03-13T15:55:30Z</cp:lastPrinted>
  <dcterms:created xsi:type="dcterms:W3CDTF">2017-09-18T13:26:57Z</dcterms:created>
  <dcterms:modified xsi:type="dcterms:W3CDTF">2018-03-15T16:07:04Z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TC019647999991</vt:lpwstr>
  </property>
</Properties>
</file>