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2"/>
  </p:sldMasterIdLst>
  <p:notesMasterIdLst>
    <p:notesMasterId r:id="rId37"/>
  </p:notesMasterIdLst>
  <p:handoutMasterIdLst>
    <p:handoutMasterId r:id="rId38"/>
  </p:handoutMasterIdLst>
  <p:sldIdLst>
    <p:sldId id="280" r:id="rId3"/>
    <p:sldId id="307" r:id="rId4"/>
    <p:sldId id="308" r:id="rId5"/>
    <p:sldId id="257" r:id="rId6"/>
    <p:sldId id="281" r:id="rId7"/>
    <p:sldId id="282" r:id="rId8"/>
    <p:sldId id="283" r:id="rId9"/>
    <p:sldId id="284" r:id="rId10"/>
    <p:sldId id="285" r:id="rId11"/>
    <p:sldId id="286" r:id="rId12"/>
    <p:sldId id="287" r:id="rId13"/>
    <p:sldId id="288" r:id="rId14"/>
    <p:sldId id="289" r:id="rId15"/>
    <p:sldId id="309" r:id="rId16"/>
    <p:sldId id="306" r:id="rId17"/>
    <p:sldId id="290" r:id="rId18"/>
    <p:sldId id="294" r:id="rId19"/>
    <p:sldId id="302" r:id="rId20"/>
    <p:sldId id="303" r:id="rId21"/>
    <p:sldId id="295" r:id="rId22"/>
    <p:sldId id="296" r:id="rId23"/>
    <p:sldId id="304" r:id="rId24"/>
    <p:sldId id="305" r:id="rId25"/>
    <p:sldId id="310" r:id="rId26"/>
    <p:sldId id="292" r:id="rId27"/>
    <p:sldId id="291" r:id="rId28"/>
    <p:sldId id="293" r:id="rId29"/>
    <p:sldId id="297" r:id="rId30"/>
    <p:sldId id="298" r:id="rId31"/>
    <p:sldId id="299" r:id="rId32"/>
    <p:sldId id="300" r:id="rId33"/>
    <p:sldId id="301" r:id="rId34"/>
    <p:sldId id="264" r:id="rId35"/>
    <p:sldId id="279"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9812" autoAdjust="0"/>
  </p:normalViewPr>
  <p:slideViewPr>
    <p:cSldViewPr>
      <p:cViewPr varScale="1">
        <p:scale>
          <a:sx n="87" d="100"/>
          <a:sy n="87" d="100"/>
        </p:scale>
        <p:origin x="516"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060F7B-9920-4F24-BE71-F0E4E3B7B934}"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n-US"/>
        </a:p>
      </dgm:t>
    </dgm:pt>
    <dgm:pt modelId="{AA38CBC9-AC6B-457D-9F63-4D1AB8E7793E}">
      <dgm:prSet phldrT="[Text]"/>
      <dgm:spPr>
        <a:solidFill>
          <a:schemeClr val="accent2">
            <a:lumMod val="20000"/>
            <a:lumOff val="80000"/>
          </a:schemeClr>
        </a:solidFill>
        <a:ln>
          <a:solidFill>
            <a:srgbClr val="C00000"/>
          </a:solidFill>
        </a:ln>
      </dgm:spPr>
      <dgm:t>
        <a:bodyPr/>
        <a:lstStyle/>
        <a:p>
          <a:r>
            <a:rPr lang="en-US" dirty="0" smtClean="0"/>
            <a:t>Employee</a:t>
          </a:r>
          <a:endParaRPr lang="en-US" dirty="0"/>
        </a:p>
      </dgm:t>
      <dgm:extLst>
        <a:ext uri="{E40237B7-FDA0-4F09-8148-C483321AD2D9}">
          <dgm14:cNvPr xmlns:dgm14="http://schemas.microsoft.com/office/drawing/2010/diagram" id="0" name="" title="Group A"/>
        </a:ext>
      </dgm:extLst>
    </dgm:pt>
    <dgm:pt modelId="{02DFC051-974F-4AF1-85DB-FFF5F1CCD57A}" type="parTrans" cxnId="{F68BA8B4-E5E5-4A12-9338-5CF5693ADCA2}">
      <dgm:prSet/>
      <dgm:spPr/>
      <dgm:t>
        <a:bodyPr/>
        <a:lstStyle/>
        <a:p>
          <a:endParaRPr lang="en-US"/>
        </a:p>
      </dgm:t>
    </dgm:pt>
    <dgm:pt modelId="{7ACF197E-8A7D-4D14-A941-EE15BE87306C}" type="sibTrans" cxnId="{F68BA8B4-E5E5-4A12-9338-5CF5693ADCA2}">
      <dgm:prSet/>
      <dgm:spPr/>
      <dgm:t>
        <a:bodyPr/>
        <a:lstStyle/>
        <a:p>
          <a:endParaRPr lang="en-US"/>
        </a:p>
      </dgm:t>
    </dgm:pt>
    <dgm:pt modelId="{50789F86-D3CE-4C0B-B830-60161BD38E85}">
      <dgm:prSet phldrT="[Text]"/>
      <dgm:spPr>
        <a:solidFill>
          <a:schemeClr val="accent2">
            <a:lumMod val="20000"/>
            <a:lumOff val="80000"/>
          </a:schemeClr>
        </a:solidFill>
        <a:ln>
          <a:solidFill>
            <a:srgbClr val="C00000"/>
          </a:solidFill>
        </a:ln>
      </dgm:spPr>
      <dgm:t>
        <a:bodyPr/>
        <a:lstStyle/>
        <a:p>
          <a:r>
            <a:rPr lang="en-US" dirty="0" smtClean="0"/>
            <a:t>Supervisor</a:t>
          </a:r>
          <a:endParaRPr lang="en-US" dirty="0"/>
        </a:p>
      </dgm:t>
      <dgm:extLst>
        <a:ext uri="{E40237B7-FDA0-4F09-8148-C483321AD2D9}">
          <dgm14:cNvPr xmlns:dgm14="http://schemas.microsoft.com/office/drawing/2010/diagram" id="0" name="" title="Task 1"/>
        </a:ext>
      </dgm:extLst>
    </dgm:pt>
    <dgm:pt modelId="{6D6B568F-9C4B-44DB-A886-035491FEC9C2}" type="parTrans" cxnId="{1593062C-A63F-4042-94C9-FF0880BD82E8}">
      <dgm:prSet/>
      <dgm:spPr/>
      <dgm:t>
        <a:bodyPr/>
        <a:lstStyle/>
        <a:p>
          <a:endParaRPr lang="en-US"/>
        </a:p>
      </dgm:t>
    </dgm:pt>
    <dgm:pt modelId="{775D1C29-7B88-46A3-9FAD-95EFDC006E81}" type="sibTrans" cxnId="{1593062C-A63F-4042-94C9-FF0880BD82E8}">
      <dgm:prSet/>
      <dgm:spPr>
        <a:solidFill>
          <a:schemeClr val="accent6">
            <a:lumMod val="75000"/>
          </a:schemeClr>
        </a:solidFill>
        <a:ln>
          <a:solidFill>
            <a:schemeClr val="accent6">
              <a:lumMod val="75000"/>
            </a:schemeClr>
          </a:solidFill>
        </a:ln>
      </dgm:spPr>
      <dgm:t>
        <a:bodyPr/>
        <a:lstStyle/>
        <a:p>
          <a:endParaRPr lang="en-US"/>
        </a:p>
      </dgm:t>
      <dgm:extLst>
        <a:ext uri="{E40237B7-FDA0-4F09-8148-C483321AD2D9}">
          <dgm14:cNvPr xmlns:dgm14="http://schemas.microsoft.com/office/drawing/2010/diagram" id="0" name="" title="Colored circle connected to tasks"/>
        </a:ext>
      </dgm:extLst>
    </dgm:pt>
    <dgm:pt modelId="{87E6D3C0-9C36-4C9B-9EE4-FCB2F172CF62}">
      <dgm:prSet phldrT="[Text]"/>
      <dgm:spPr>
        <a:solidFill>
          <a:schemeClr val="accent3">
            <a:lumMod val="60000"/>
            <a:lumOff val="40000"/>
          </a:schemeClr>
        </a:solidFill>
        <a:ln>
          <a:solidFill>
            <a:schemeClr val="accent3">
              <a:lumMod val="50000"/>
            </a:schemeClr>
          </a:solidFill>
        </a:ln>
      </dgm:spPr>
      <dgm:t>
        <a:bodyPr/>
        <a:lstStyle/>
        <a:p>
          <a:r>
            <a:rPr lang="en-US" dirty="0" smtClean="0"/>
            <a:t>HR Coordinator</a:t>
          </a:r>
          <a:endParaRPr lang="en-US" dirty="0"/>
        </a:p>
      </dgm:t>
      <dgm:extLst>
        <a:ext uri="{E40237B7-FDA0-4F09-8148-C483321AD2D9}">
          <dgm14:cNvPr xmlns:dgm14="http://schemas.microsoft.com/office/drawing/2010/diagram" id="0" name="" title="Task 2"/>
        </a:ext>
      </dgm:extLst>
    </dgm:pt>
    <dgm:pt modelId="{1916856A-C084-48E2-AF18-70269AD79DF2}" type="parTrans" cxnId="{EB3E6C57-F560-450F-B619-F6F67905927D}">
      <dgm:prSet/>
      <dgm:spPr/>
      <dgm:t>
        <a:bodyPr/>
        <a:lstStyle/>
        <a:p>
          <a:endParaRPr lang="en-US"/>
        </a:p>
      </dgm:t>
    </dgm:pt>
    <dgm:pt modelId="{5C1F42F6-070E-4EBA-8EBC-C32D27C49363}" type="sibTrans" cxnId="{EB3E6C57-F560-450F-B619-F6F67905927D}">
      <dgm:prSet/>
      <dgm:spPr>
        <a:solidFill>
          <a:schemeClr val="accent6">
            <a:lumMod val="75000"/>
          </a:schemeClr>
        </a:solidFill>
        <a:ln>
          <a:solidFill>
            <a:schemeClr val="accent6">
              <a:lumMod val="75000"/>
            </a:schemeClr>
          </a:solidFill>
        </a:ln>
      </dgm:spPr>
      <dgm:t>
        <a:bodyPr/>
        <a:lstStyle/>
        <a:p>
          <a:endParaRPr lang="en-US"/>
        </a:p>
      </dgm:t>
      <dgm:extLst>
        <a:ext uri="{E40237B7-FDA0-4F09-8148-C483321AD2D9}">
          <dgm14:cNvPr xmlns:dgm14="http://schemas.microsoft.com/office/drawing/2010/diagram" id="0" name="" title="Colored circle connected to tasks"/>
        </a:ext>
      </dgm:extLst>
    </dgm:pt>
    <dgm:pt modelId="{20EB584B-A7B7-43D9-BF6A-2C9338C05B4D}">
      <dgm:prSet phldrT="[Text]"/>
      <dgm:spPr>
        <a:solidFill>
          <a:schemeClr val="accent3">
            <a:lumMod val="60000"/>
            <a:lumOff val="40000"/>
          </a:schemeClr>
        </a:solidFill>
        <a:ln>
          <a:solidFill>
            <a:schemeClr val="accent3">
              <a:lumMod val="50000"/>
            </a:schemeClr>
          </a:solidFill>
        </a:ln>
      </dgm:spPr>
      <dgm:t>
        <a:bodyPr/>
        <a:lstStyle/>
        <a:p>
          <a:r>
            <a:rPr lang="en-US" dirty="0" smtClean="0"/>
            <a:t>UW System Claims Examiner</a:t>
          </a:r>
          <a:endParaRPr lang="en-US" dirty="0"/>
        </a:p>
      </dgm:t>
      <dgm:extLst>
        <a:ext uri="{E40237B7-FDA0-4F09-8148-C483321AD2D9}">
          <dgm14:cNvPr xmlns:dgm14="http://schemas.microsoft.com/office/drawing/2010/diagram" id="0" name="" title="Task 3"/>
        </a:ext>
      </dgm:extLst>
    </dgm:pt>
    <dgm:pt modelId="{6E0D28F6-A05C-413F-A991-03D9F094F998}" type="parTrans" cxnId="{FBE6BCEA-0F85-486D-B532-D55CCA25A01D}">
      <dgm:prSet/>
      <dgm:spPr/>
      <dgm:t>
        <a:bodyPr/>
        <a:lstStyle/>
        <a:p>
          <a:endParaRPr lang="en-US"/>
        </a:p>
      </dgm:t>
    </dgm:pt>
    <dgm:pt modelId="{B04B74A7-039D-46F2-A30E-0D07E04CAE1A}" type="sibTrans" cxnId="{FBE6BCEA-0F85-486D-B532-D55CCA25A01D}">
      <dgm:prSet/>
      <dgm:spPr>
        <a:solidFill>
          <a:schemeClr val="accent6">
            <a:lumMod val="75000"/>
          </a:schemeClr>
        </a:solidFill>
        <a:ln>
          <a:solidFill>
            <a:schemeClr val="accent6">
              <a:lumMod val="75000"/>
            </a:schemeClr>
          </a:solidFill>
        </a:ln>
      </dgm:spPr>
      <dgm:t>
        <a:bodyPr/>
        <a:lstStyle/>
        <a:p>
          <a:endParaRPr lang="en-US"/>
        </a:p>
      </dgm:t>
      <dgm:extLst>
        <a:ext uri="{E40237B7-FDA0-4F09-8148-C483321AD2D9}">
          <dgm14:cNvPr xmlns:dgm14="http://schemas.microsoft.com/office/drawing/2010/diagram" id="0" name="" title="Colored circle connected to tasks"/>
        </a:ext>
      </dgm:extLst>
    </dgm:pt>
    <dgm:pt modelId="{7E2B8B4E-293F-43EE-AB7D-6598814ECB3C}">
      <dgm:prSet phldrT="[Text]"/>
      <dgm:spPr>
        <a:solidFill>
          <a:schemeClr val="accent3">
            <a:lumMod val="60000"/>
            <a:lumOff val="40000"/>
          </a:schemeClr>
        </a:solidFill>
        <a:ln>
          <a:solidFill>
            <a:schemeClr val="accent3">
              <a:lumMod val="50000"/>
            </a:schemeClr>
          </a:solidFill>
        </a:ln>
      </dgm:spPr>
      <dgm:t>
        <a:bodyPr/>
        <a:lstStyle/>
        <a:p>
          <a:r>
            <a:rPr lang="en-US" dirty="0" smtClean="0"/>
            <a:t>Safety &amp; Risk Manager</a:t>
          </a:r>
          <a:endParaRPr lang="en-US" dirty="0"/>
        </a:p>
      </dgm:t>
      <dgm:extLst>
        <a:ext uri="{E40237B7-FDA0-4F09-8148-C483321AD2D9}">
          <dgm14:cNvPr xmlns:dgm14="http://schemas.microsoft.com/office/drawing/2010/diagram" id="0" name="" title="Task 4"/>
        </a:ext>
      </dgm:extLst>
    </dgm:pt>
    <dgm:pt modelId="{C9A52CF1-B2E8-4848-8964-6633294F16CC}" type="parTrans" cxnId="{18D120E8-5826-42E7-A890-F4AFB63D3D78}">
      <dgm:prSet/>
      <dgm:spPr/>
      <dgm:t>
        <a:bodyPr/>
        <a:lstStyle/>
        <a:p>
          <a:endParaRPr lang="en-US"/>
        </a:p>
      </dgm:t>
    </dgm:pt>
    <dgm:pt modelId="{03860152-2A6F-476F-91FD-CBA9D7B26338}" type="sibTrans" cxnId="{18D120E8-5826-42E7-A890-F4AFB63D3D78}">
      <dgm:prSet/>
      <dgm:spPr>
        <a:solidFill>
          <a:schemeClr val="accent6">
            <a:lumMod val="75000"/>
          </a:schemeClr>
        </a:solidFill>
        <a:ln>
          <a:solidFill>
            <a:schemeClr val="accent6">
              <a:lumMod val="75000"/>
            </a:schemeClr>
          </a:solidFill>
        </a:ln>
      </dgm:spPr>
      <dgm:t>
        <a:bodyPr/>
        <a:lstStyle/>
        <a:p>
          <a:endParaRPr lang="en-US"/>
        </a:p>
      </dgm:t>
      <dgm:extLst>
        <a:ext uri="{E40237B7-FDA0-4F09-8148-C483321AD2D9}">
          <dgm14:cNvPr xmlns:dgm14="http://schemas.microsoft.com/office/drawing/2010/diagram" id="0" name="" title="Colored circle connected to tasks"/>
        </a:ext>
      </dgm:extLst>
    </dgm:pt>
    <dgm:pt modelId="{B0C37B97-914B-49F2-84E5-94B39EF2352F}" type="pres">
      <dgm:prSet presAssocID="{B8060F7B-9920-4F24-BE71-F0E4E3B7B934}" presName="Name0" presStyleCnt="0">
        <dgm:presLayoutVars>
          <dgm:chMax val="1"/>
          <dgm:dir/>
          <dgm:animLvl val="ctr"/>
          <dgm:resizeHandles val="exact"/>
        </dgm:presLayoutVars>
      </dgm:prSet>
      <dgm:spPr/>
      <dgm:t>
        <a:bodyPr/>
        <a:lstStyle/>
        <a:p>
          <a:endParaRPr lang="en-US"/>
        </a:p>
      </dgm:t>
    </dgm:pt>
    <dgm:pt modelId="{D2BB9C9C-582A-4226-99A2-A6A4B7AD887A}" type="pres">
      <dgm:prSet presAssocID="{AA38CBC9-AC6B-457D-9F63-4D1AB8E7793E}" presName="centerShape" presStyleLbl="node0" presStyleIdx="0" presStyleCnt="1"/>
      <dgm:spPr/>
      <dgm:t>
        <a:bodyPr/>
        <a:lstStyle/>
        <a:p>
          <a:endParaRPr lang="en-US"/>
        </a:p>
      </dgm:t>
    </dgm:pt>
    <dgm:pt modelId="{0B9D5D8D-AE9B-4E3C-8081-7E5A4C702F02}" type="pres">
      <dgm:prSet presAssocID="{50789F86-D3CE-4C0B-B830-60161BD38E85}" presName="node" presStyleLbl="node1" presStyleIdx="0" presStyleCnt="4">
        <dgm:presLayoutVars>
          <dgm:bulletEnabled val="1"/>
        </dgm:presLayoutVars>
      </dgm:prSet>
      <dgm:spPr/>
      <dgm:t>
        <a:bodyPr/>
        <a:lstStyle/>
        <a:p>
          <a:endParaRPr lang="en-US"/>
        </a:p>
      </dgm:t>
    </dgm:pt>
    <dgm:pt modelId="{E8755371-EE00-4D9C-9546-B5D2DEB3691D}" type="pres">
      <dgm:prSet presAssocID="{50789F86-D3CE-4C0B-B830-60161BD38E85}" presName="dummy" presStyleCnt="0"/>
      <dgm:spPr/>
    </dgm:pt>
    <dgm:pt modelId="{65DE7562-7D1C-4B0F-8927-12F8E6C5F5AF}" type="pres">
      <dgm:prSet presAssocID="{775D1C29-7B88-46A3-9FAD-95EFDC006E81}" presName="sibTrans" presStyleLbl="sibTrans2D1" presStyleIdx="0" presStyleCnt="4"/>
      <dgm:spPr/>
      <dgm:t>
        <a:bodyPr/>
        <a:lstStyle/>
        <a:p>
          <a:endParaRPr lang="en-US"/>
        </a:p>
      </dgm:t>
    </dgm:pt>
    <dgm:pt modelId="{1C226D9E-C8BD-43C0-B5A7-66592C02513E}" type="pres">
      <dgm:prSet presAssocID="{87E6D3C0-9C36-4C9B-9EE4-FCB2F172CF62}" presName="node" presStyleLbl="node1" presStyleIdx="1" presStyleCnt="4">
        <dgm:presLayoutVars>
          <dgm:bulletEnabled val="1"/>
        </dgm:presLayoutVars>
      </dgm:prSet>
      <dgm:spPr/>
      <dgm:t>
        <a:bodyPr/>
        <a:lstStyle/>
        <a:p>
          <a:endParaRPr lang="en-US"/>
        </a:p>
      </dgm:t>
    </dgm:pt>
    <dgm:pt modelId="{2E93314B-ED13-4B02-B199-BBF658DCCBEE}" type="pres">
      <dgm:prSet presAssocID="{87E6D3C0-9C36-4C9B-9EE4-FCB2F172CF62}" presName="dummy" presStyleCnt="0"/>
      <dgm:spPr/>
    </dgm:pt>
    <dgm:pt modelId="{22CB3940-637A-4C32-AB7F-CFAD929A59AB}" type="pres">
      <dgm:prSet presAssocID="{5C1F42F6-070E-4EBA-8EBC-C32D27C49363}" presName="sibTrans" presStyleLbl="sibTrans2D1" presStyleIdx="1" presStyleCnt="4"/>
      <dgm:spPr/>
      <dgm:t>
        <a:bodyPr/>
        <a:lstStyle/>
        <a:p>
          <a:endParaRPr lang="en-US"/>
        </a:p>
      </dgm:t>
    </dgm:pt>
    <dgm:pt modelId="{29DFD080-5F1B-4B82-A3B2-DA9D6DF3694E}" type="pres">
      <dgm:prSet presAssocID="{20EB584B-A7B7-43D9-BF6A-2C9338C05B4D}" presName="node" presStyleLbl="node1" presStyleIdx="2" presStyleCnt="4">
        <dgm:presLayoutVars>
          <dgm:bulletEnabled val="1"/>
        </dgm:presLayoutVars>
      </dgm:prSet>
      <dgm:spPr/>
      <dgm:t>
        <a:bodyPr/>
        <a:lstStyle/>
        <a:p>
          <a:endParaRPr lang="en-US"/>
        </a:p>
      </dgm:t>
    </dgm:pt>
    <dgm:pt modelId="{3C0BB87F-E2C7-4D7C-BF8F-45EA9A4A93F1}" type="pres">
      <dgm:prSet presAssocID="{20EB584B-A7B7-43D9-BF6A-2C9338C05B4D}" presName="dummy" presStyleCnt="0"/>
      <dgm:spPr/>
    </dgm:pt>
    <dgm:pt modelId="{53B5DF5F-8B8B-41EF-8531-276CBECDCAB4}" type="pres">
      <dgm:prSet presAssocID="{B04B74A7-039D-46F2-A30E-0D07E04CAE1A}" presName="sibTrans" presStyleLbl="sibTrans2D1" presStyleIdx="2" presStyleCnt="4"/>
      <dgm:spPr/>
      <dgm:t>
        <a:bodyPr/>
        <a:lstStyle/>
        <a:p>
          <a:endParaRPr lang="en-US"/>
        </a:p>
      </dgm:t>
    </dgm:pt>
    <dgm:pt modelId="{B3F8C3C3-65FB-486F-82C0-A8478B7022B9}" type="pres">
      <dgm:prSet presAssocID="{7E2B8B4E-293F-43EE-AB7D-6598814ECB3C}" presName="node" presStyleLbl="node1" presStyleIdx="3" presStyleCnt="4">
        <dgm:presLayoutVars>
          <dgm:bulletEnabled val="1"/>
        </dgm:presLayoutVars>
      </dgm:prSet>
      <dgm:spPr/>
      <dgm:t>
        <a:bodyPr/>
        <a:lstStyle/>
        <a:p>
          <a:endParaRPr lang="en-US"/>
        </a:p>
      </dgm:t>
    </dgm:pt>
    <dgm:pt modelId="{655FDCB9-5F59-4F26-9EF0-749F42DEA7F0}" type="pres">
      <dgm:prSet presAssocID="{7E2B8B4E-293F-43EE-AB7D-6598814ECB3C}" presName="dummy" presStyleCnt="0"/>
      <dgm:spPr/>
    </dgm:pt>
    <dgm:pt modelId="{FADEA337-AD34-4422-B53A-01423AF1AC8F}" type="pres">
      <dgm:prSet presAssocID="{03860152-2A6F-476F-91FD-CBA9D7B26338}" presName="sibTrans" presStyleLbl="sibTrans2D1" presStyleIdx="3" presStyleCnt="4"/>
      <dgm:spPr/>
      <dgm:t>
        <a:bodyPr/>
        <a:lstStyle/>
        <a:p>
          <a:endParaRPr lang="en-US"/>
        </a:p>
      </dgm:t>
    </dgm:pt>
  </dgm:ptLst>
  <dgm:cxnLst>
    <dgm:cxn modelId="{EB3E6C57-F560-450F-B619-F6F67905927D}" srcId="{AA38CBC9-AC6B-457D-9F63-4D1AB8E7793E}" destId="{87E6D3C0-9C36-4C9B-9EE4-FCB2F172CF62}" srcOrd="1" destOrd="0" parTransId="{1916856A-C084-48E2-AF18-70269AD79DF2}" sibTransId="{5C1F42F6-070E-4EBA-8EBC-C32D27C49363}"/>
    <dgm:cxn modelId="{4816645F-120C-49CA-A240-80692E0940A1}" type="presOf" srcId="{50789F86-D3CE-4C0B-B830-60161BD38E85}" destId="{0B9D5D8D-AE9B-4E3C-8081-7E5A4C702F02}" srcOrd="0" destOrd="0" presId="urn:microsoft.com/office/officeart/2005/8/layout/radial6"/>
    <dgm:cxn modelId="{570D85E8-92AC-41A6-B480-D27D0A93D06E}" type="presOf" srcId="{5C1F42F6-070E-4EBA-8EBC-C32D27C49363}" destId="{22CB3940-637A-4C32-AB7F-CFAD929A59AB}" srcOrd="0" destOrd="0" presId="urn:microsoft.com/office/officeart/2005/8/layout/radial6"/>
    <dgm:cxn modelId="{FBE6BCEA-0F85-486D-B532-D55CCA25A01D}" srcId="{AA38CBC9-AC6B-457D-9F63-4D1AB8E7793E}" destId="{20EB584B-A7B7-43D9-BF6A-2C9338C05B4D}" srcOrd="2" destOrd="0" parTransId="{6E0D28F6-A05C-413F-A991-03D9F094F998}" sibTransId="{B04B74A7-039D-46F2-A30E-0D07E04CAE1A}"/>
    <dgm:cxn modelId="{DB331135-C021-40F1-B00F-FC7BE02D274A}" type="presOf" srcId="{B04B74A7-039D-46F2-A30E-0D07E04CAE1A}" destId="{53B5DF5F-8B8B-41EF-8531-276CBECDCAB4}" srcOrd="0" destOrd="0" presId="urn:microsoft.com/office/officeart/2005/8/layout/radial6"/>
    <dgm:cxn modelId="{1593062C-A63F-4042-94C9-FF0880BD82E8}" srcId="{AA38CBC9-AC6B-457D-9F63-4D1AB8E7793E}" destId="{50789F86-D3CE-4C0B-B830-60161BD38E85}" srcOrd="0" destOrd="0" parTransId="{6D6B568F-9C4B-44DB-A886-035491FEC9C2}" sibTransId="{775D1C29-7B88-46A3-9FAD-95EFDC006E81}"/>
    <dgm:cxn modelId="{947E7BDA-F7B8-45D8-B2D4-DF51802BEA1D}" type="presOf" srcId="{87E6D3C0-9C36-4C9B-9EE4-FCB2F172CF62}" destId="{1C226D9E-C8BD-43C0-B5A7-66592C02513E}" srcOrd="0" destOrd="0" presId="urn:microsoft.com/office/officeart/2005/8/layout/radial6"/>
    <dgm:cxn modelId="{F68BA8B4-E5E5-4A12-9338-5CF5693ADCA2}" srcId="{B8060F7B-9920-4F24-BE71-F0E4E3B7B934}" destId="{AA38CBC9-AC6B-457D-9F63-4D1AB8E7793E}" srcOrd="0" destOrd="0" parTransId="{02DFC051-974F-4AF1-85DB-FFF5F1CCD57A}" sibTransId="{7ACF197E-8A7D-4D14-A941-EE15BE87306C}"/>
    <dgm:cxn modelId="{0F606D16-C64C-4F58-9FBC-103CFA4AA607}" type="presOf" srcId="{03860152-2A6F-476F-91FD-CBA9D7B26338}" destId="{FADEA337-AD34-4422-B53A-01423AF1AC8F}" srcOrd="0" destOrd="0" presId="urn:microsoft.com/office/officeart/2005/8/layout/radial6"/>
    <dgm:cxn modelId="{5C0B6BF4-50F1-4DDF-A1B3-2DE1A82992A9}" type="presOf" srcId="{AA38CBC9-AC6B-457D-9F63-4D1AB8E7793E}" destId="{D2BB9C9C-582A-4226-99A2-A6A4B7AD887A}" srcOrd="0" destOrd="0" presId="urn:microsoft.com/office/officeart/2005/8/layout/radial6"/>
    <dgm:cxn modelId="{EFE67E44-B67B-4E5A-97C1-A3ECC383A7DD}" type="presOf" srcId="{7E2B8B4E-293F-43EE-AB7D-6598814ECB3C}" destId="{B3F8C3C3-65FB-486F-82C0-A8478B7022B9}" srcOrd="0" destOrd="0" presId="urn:microsoft.com/office/officeart/2005/8/layout/radial6"/>
    <dgm:cxn modelId="{3FD3447E-8180-4FC7-86F9-1ADF20A79764}" type="presOf" srcId="{B8060F7B-9920-4F24-BE71-F0E4E3B7B934}" destId="{B0C37B97-914B-49F2-84E5-94B39EF2352F}" srcOrd="0" destOrd="0" presId="urn:microsoft.com/office/officeart/2005/8/layout/radial6"/>
    <dgm:cxn modelId="{B5417881-D264-4B19-B843-56CDA1A8FFD1}" type="presOf" srcId="{20EB584B-A7B7-43D9-BF6A-2C9338C05B4D}" destId="{29DFD080-5F1B-4B82-A3B2-DA9D6DF3694E}" srcOrd="0" destOrd="0" presId="urn:microsoft.com/office/officeart/2005/8/layout/radial6"/>
    <dgm:cxn modelId="{2E5F215A-C3E1-457B-86C8-63AF155D0A37}" type="presOf" srcId="{775D1C29-7B88-46A3-9FAD-95EFDC006E81}" destId="{65DE7562-7D1C-4B0F-8927-12F8E6C5F5AF}" srcOrd="0" destOrd="0" presId="urn:microsoft.com/office/officeart/2005/8/layout/radial6"/>
    <dgm:cxn modelId="{18D120E8-5826-42E7-A890-F4AFB63D3D78}" srcId="{AA38CBC9-AC6B-457D-9F63-4D1AB8E7793E}" destId="{7E2B8B4E-293F-43EE-AB7D-6598814ECB3C}" srcOrd="3" destOrd="0" parTransId="{C9A52CF1-B2E8-4848-8964-6633294F16CC}" sibTransId="{03860152-2A6F-476F-91FD-CBA9D7B26338}"/>
    <dgm:cxn modelId="{171781A2-32E1-4539-9AF4-8108B040093F}" type="presParOf" srcId="{B0C37B97-914B-49F2-84E5-94B39EF2352F}" destId="{D2BB9C9C-582A-4226-99A2-A6A4B7AD887A}" srcOrd="0" destOrd="0" presId="urn:microsoft.com/office/officeart/2005/8/layout/radial6"/>
    <dgm:cxn modelId="{5BB350D5-C43D-4AA8-BA72-2A22DCA1B2A2}" type="presParOf" srcId="{B0C37B97-914B-49F2-84E5-94B39EF2352F}" destId="{0B9D5D8D-AE9B-4E3C-8081-7E5A4C702F02}" srcOrd="1" destOrd="0" presId="urn:microsoft.com/office/officeart/2005/8/layout/radial6"/>
    <dgm:cxn modelId="{F4506A05-1D43-482B-B841-1837989D7B10}" type="presParOf" srcId="{B0C37B97-914B-49F2-84E5-94B39EF2352F}" destId="{E8755371-EE00-4D9C-9546-B5D2DEB3691D}" srcOrd="2" destOrd="0" presId="urn:microsoft.com/office/officeart/2005/8/layout/radial6"/>
    <dgm:cxn modelId="{7D46CA9D-212D-4259-BD00-5D8F11CD1E4D}" type="presParOf" srcId="{B0C37B97-914B-49F2-84E5-94B39EF2352F}" destId="{65DE7562-7D1C-4B0F-8927-12F8E6C5F5AF}" srcOrd="3" destOrd="0" presId="urn:microsoft.com/office/officeart/2005/8/layout/radial6"/>
    <dgm:cxn modelId="{2101AB56-3F0D-4358-8863-AB1AE094BD51}" type="presParOf" srcId="{B0C37B97-914B-49F2-84E5-94B39EF2352F}" destId="{1C226D9E-C8BD-43C0-B5A7-66592C02513E}" srcOrd="4" destOrd="0" presId="urn:microsoft.com/office/officeart/2005/8/layout/radial6"/>
    <dgm:cxn modelId="{902EA514-0C00-4BEA-A8F6-CD3C2B69E9D9}" type="presParOf" srcId="{B0C37B97-914B-49F2-84E5-94B39EF2352F}" destId="{2E93314B-ED13-4B02-B199-BBF658DCCBEE}" srcOrd="5" destOrd="0" presId="urn:microsoft.com/office/officeart/2005/8/layout/radial6"/>
    <dgm:cxn modelId="{05B5B41C-BB94-4B74-A8E3-7A95456D46E1}" type="presParOf" srcId="{B0C37B97-914B-49F2-84E5-94B39EF2352F}" destId="{22CB3940-637A-4C32-AB7F-CFAD929A59AB}" srcOrd="6" destOrd="0" presId="urn:microsoft.com/office/officeart/2005/8/layout/radial6"/>
    <dgm:cxn modelId="{B2D9B882-E3DD-4BDA-A35B-47DFA2639EB9}" type="presParOf" srcId="{B0C37B97-914B-49F2-84E5-94B39EF2352F}" destId="{29DFD080-5F1B-4B82-A3B2-DA9D6DF3694E}" srcOrd="7" destOrd="0" presId="urn:microsoft.com/office/officeart/2005/8/layout/radial6"/>
    <dgm:cxn modelId="{81A8D455-1937-40C0-8905-DE8F819E8E18}" type="presParOf" srcId="{B0C37B97-914B-49F2-84E5-94B39EF2352F}" destId="{3C0BB87F-E2C7-4D7C-BF8F-45EA9A4A93F1}" srcOrd="8" destOrd="0" presId="urn:microsoft.com/office/officeart/2005/8/layout/radial6"/>
    <dgm:cxn modelId="{A1652577-CFD4-48CE-B1F3-70F230B855FB}" type="presParOf" srcId="{B0C37B97-914B-49F2-84E5-94B39EF2352F}" destId="{53B5DF5F-8B8B-41EF-8531-276CBECDCAB4}" srcOrd="9" destOrd="0" presId="urn:microsoft.com/office/officeart/2005/8/layout/radial6"/>
    <dgm:cxn modelId="{8E4A402B-039F-4218-80B2-080D42E7F256}" type="presParOf" srcId="{B0C37B97-914B-49F2-84E5-94B39EF2352F}" destId="{B3F8C3C3-65FB-486F-82C0-A8478B7022B9}" srcOrd="10" destOrd="0" presId="urn:microsoft.com/office/officeart/2005/8/layout/radial6"/>
    <dgm:cxn modelId="{4F540DBE-49C0-4B0B-B4CE-085F15291FE5}" type="presParOf" srcId="{B0C37B97-914B-49F2-84E5-94B39EF2352F}" destId="{655FDCB9-5F59-4F26-9EF0-749F42DEA7F0}" srcOrd="11" destOrd="0" presId="urn:microsoft.com/office/officeart/2005/8/layout/radial6"/>
    <dgm:cxn modelId="{471E1332-8B2E-4B6D-A4B1-B2F35EE8750A}" type="presParOf" srcId="{B0C37B97-914B-49F2-84E5-94B39EF2352F}" destId="{FADEA337-AD34-4422-B53A-01423AF1AC8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EA337-AD34-4422-B53A-01423AF1AC8F}">
      <dsp:nvSpPr>
        <dsp:cNvPr id="0" name=""/>
        <dsp:cNvSpPr/>
      </dsp:nvSpPr>
      <dsp:spPr>
        <a:xfrm>
          <a:off x="1151973" y="483635"/>
          <a:ext cx="3223729" cy="3223729"/>
        </a:xfrm>
        <a:prstGeom prst="blockArc">
          <a:avLst>
            <a:gd name="adj1" fmla="val 10800000"/>
            <a:gd name="adj2" fmla="val 16200000"/>
            <a:gd name="adj3" fmla="val 4642"/>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sp>
    <dsp:sp modelId="{53B5DF5F-8B8B-41EF-8531-276CBECDCAB4}">
      <dsp:nvSpPr>
        <dsp:cNvPr id="0" name=""/>
        <dsp:cNvSpPr/>
      </dsp:nvSpPr>
      <dsp:spPr>
        <a:xfrm>
          <a:off x="1151973" y="483635"/>
          <a:ext cx="3223729" cy="3223729"/>
        </a:xfrm>
        <a:prstGeom prst="blockArc">
          <a:avLst>
            <a:gd name="adj1" fmla="val 5400000"/>
            <a:gd name="adj2" fmla="val 10800000"/>
            <a:gd name="adj3" fmla="val 4642"/>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sp>
    <dsp:sp modelId="{22CB3940-637A-4C32-AB7F-CFAD929A59AB}">
      <dsp:nvSpPr>
        <dsp:cNvPr id="0" name=""/>
        <dsp:cNvSpPr/>
      </dsp:nvSpPr>
      <dsp:spPr>
        <a:xfrm>
          <a:off x="1151973" y="483635"/>
          <a:ext cx="3223729" cy="3223729"/>
        </a:xfrm>
        <a:prstGeom prst="blockArc">
          <a:avLst>
            <a:gd name="adj1" fmla="val 0"/>
            <a:gd name="adj2" fmla="val 5400000"/>
            <a:gd name="adj3" fmla="val 4642"/>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sp>
    <dsp:sp modelId="{65DE7562-7D1C-4B0F-8927-12F8E6C5F5AF}">
      <dsp:nvSpPr>
        <dsp:cNvPr id="0" name=""/>
        <dsp:cNvSpPr/>
      </dsp:nvSpPr>
      <dsp:spPr>
        <a:xfrm>
          <a:off x="1151973" y="483635"/>
          <a:ext cx="3223729" cy="3223729"/>
        </a:xfrm>
        <a:prstGeom prst="blockArc">
          <a:avLst>
            <a:gd name="adj1" fmla="val 16200000"/>
            <a:gd name="adj2" fmla="val 0"/>
            <a:gd name="adj3" fmla="val 4642"/>
          </a:avLst>
        </a:prstGeom>
        <a:solidFill>
          <a:schemeClr val="accent6">
            <a:lumMod val="75000"/>
          </a:schemeClr>
        </a:solidFill>
        <a:ln>
          <a:solidFill>
            <a:schemeClr val="accent6">
              <a:lumMod val="75000"/>
            </a:schemeClr>
          </a:solidFill>
        </a:ln>
        <a:effectLst/>
      </dsp:spPr>
      <dsp:style>
        <a:lnRef idx="0">
          <a:scrgbClr r="0" g="0" b="0"/>
        </a:lnRef>
        <a:fillRef idx="1">
          <a:scrgbClr r="0" g="0" b="0"/>
        </a:fillRef>
        <a:effectRef idx="0">
          <a:scrgbClr r="0" g="0" b="0"/>
        </a:effectRef>
        <a:fontRef idx="minor">
          <a:schemeClr val="lt1"/>
        </a:fontRef>
      </dsp:style>
    </dsp:sp>
    <dsp:sp modelId="{D2BB9C9C-582A-4226-99A2-A6A4B7AD887A}">
      <dsp:nvSpPr>
        <dsp:cNvPr id="0" name=""/>
        <dsp:cNvSpPr/>
      </dsp:nvSpPr>
      <dsp:spPr>
        <a:xfrm>
          <a:off x="2021596" y="1353258"/>
          <a:ext cx="1484483" cy="1484483"/>
        </a:xfrm>
        <a:prstGeom prst="ellipse">
          <a:avLst/>
        </a:prstGeom>
        <a:solidFill>
          <a:schemeClr val="accent2">
            <a:lumMod val="20000"/>
            <a:lumOff val="8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Employee</a:t>
          </a:r>
          <a:endParaRPr lang="en-US" sz="1900" kern="1200" dirty="0"/>
        </a:p>
      </dsp:txBody>
      <dsp:txXfrm>
        <a:off x="2238994" y="1570656"/>
        <a:ext cx="1049687" cy="1049687"/>
      </dsp:txXfrm>
    </dsp:sp>
    <dsp:sp modelId="{0B9D5D8D-AE9B-4E3C-8081-7E5A4C702F02}">
      <dsp:nvSpPr>
        <dsp:cNvPr id="0" name=""/>
        <dsp:cNvSpPr/>
      </dsp:nvSpPr>
      <dsp:spPr>
        <a:xfrm>
          <a:off x="2244268" y="1475"/>
          <a:ext cx="1039138" cy="1039138"/>
        </a:xfrm>
        <a:prstGeom prst="ellipse">
          <a:avLst/>
        </a:prstGeom>
        <a:solidFill>
          <a:schemeClr val="accent2">
            <a:lumMod val="20000"/>
            <a:lumOff val="8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Supervisor</a:t>
          </a:r>
          <a:endParaRPr lang="en-US" sz="1100" kern="1200" dirty="0"/>
        </a:p>
      </dsp:txBody>
      <dsp:txXfrm>
        <a:off x="2396446" y="153653"/>
        <a:ext cx="734782" cy="734782"/>
      </dsp:txXfrm>
    </dsp:sp>
    <dsp:sp modelId="{1C226D9E-C8BD-43C0-B5A7-66592C02513E}">
      <dsp:nvSpPr>
        <dsp:cNvPr id="0" name=""/>
        <dsp:cNvSpPr/>
      </dsp:nvSpPr>
      <dsp:spPr>
        <a:xfrm>
          <a:off x="3818724" y="1575930"/>
          <a:ext cx="1039138" cy="1039138"/>
        </a:xfrm>
        <a:prstGeom prst="ellipse">
          <a:avLst/>
        </a:prstGeom>
        <a:solidFill>
          <a:schemeClr val="accent3">
            <a:lumMod val="60000"/>
            <a:lumOff val="4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HR Coordinator</a:t>
          </a:r>
          <a:endParaRPr lang="en-US" sz="1100" kern="1200" dirty="0"/>
        </a:p>
      </dsp:txBody>
      <dsp:txXfrm>
        <a:off x="3970902" y="1728108"/>
        <a:ext cx="734782" cy="734782"/>
      </dsp:txXfrm>
    </dsp:sp>
    <dsp:sp modelId="{29DFD080-5F1B-4B82-A3B2-DA9D6DF3694E}">
      <dsp:nvSpPr>
        <dsp:cNvPr id="0" name=""/>
        <dsp:cNvSpPr/>
      </dsp:nvSpPr>
      <dsp:spPr>
        <a:xfrm>
          <a:off x="2244268" y="3150386"/>
          <a:ext cx="1039138" cy="1039138"/>
        </a:xfrm>
        <a:prstGeom prst="ellipse">
          <a:avLst/>
        </a:prstGeom>
        <a:solidFill>
          <a:schemeClr val="accent3">
            <a:lumMod val="60000"/>
            <a:lumOff val="4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UW System Claims Examiner</a:t>
          </a:r>
          <a:endParaRPr lang="en-US" sz="1100" kern="1200" dirty="0"/>
        </a:p>
      </dsp:txBody>
      <dsp:txXfrm>
        <a:off x="2396446" y="3302564"/>
        <a:ext cx="734782" cy="734782"/>
      </dsp:txXfrm>
    </dsp:sp>
    <dsp:sp modelId="{B3F8C3C3-65FB-486F-82C0-A8478B7022B9}">
      <dsp:nvSpPr>
        <dsp:cNvPr id="0" name=""/>
        <dsp:cNvSpPr/>
      </dsp:nvSpPr>
      <dsp:spPr>
        <a:xfrm>
          <a:off x="669813" y="1575930"/>
          <a:ext cx="1039138" cy="1039138"/>
        </a:xfrm>
        <a:prstGeom prst="ellipse">
          <a:avLst/>
        </a:prstGeom>
        <a:solidFill>
          <a:schemeClr val="accent3">
            <a:lumMod val="60000"/>
            <a:lumOff val="40000"/>
          </a:schemeClr>
        </a:solidFill>
        <a:ln w="25400"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Safety &amp; Risk Manager</a:t>
          </a:r>
          <a:endParaRPr lang="en-US" sz="1100" kern="1200" dirty="0"/>
        </a:p>
      </dsp:txBody>
      <dsp:txXfrm>
        <a:off x="821991" y="1728108"/>
        <a:ext cx="734782" cy="73478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CC324BF-3B01-4C25-B837-07C694A3EB43}" type="datetimeFigureOut">
              <a:rPr lang="en-US" smtClean="0"/>
              <a:t>2/22/2018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466B2BA-ECF6-42A6-8045-C1BAB9945638}" type="slidenum">
              <a:rPr lang="en-US" smtClean="0"/>
              <a:t>‹#›</a:t>
            </a:fld>
            <a:endParaRPr lang="en-US"/>
          </a:p>
        </p:txBody>
      </p:sp>
    </p:spTree>
    <p:extLst>
      <p:ext uri="{BB962C8B-B14F-4D97-AF65-F5344CB8AC3E}">
        <p14:creationId xmlns:p14="http://schemas.microsoft.com/office/powerpoint/2010/main" val="964235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EABA4C-4756-4486-A800-9F749C43BFC1}" type="datetimeFigureOut">
              <a:rPr lang="en-US" smtClean="0"/>
              <a:t>2/22/2018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935717A-2BB9-4939-A777-F9E8A091473F}" type="slidenum">
              <a:rPr lang="en-US" smtClean="0"/>
              <a:t>‹#›</a:t>
            </a:fld>
            <a:endParaRPr lang="en-US"/>
          </a:p>
        </p:txBody>
      </p:sp>
    </p:spTree>
    <p:extLst>
      <p:ext uri="{BB962C8B-B14F-4D97-AF65-F5344CB8AC3E}">
        <p14:creationId xmlns:p14="http://schemas.microsoft.com/office/powerpoint/2010/main" val="244795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r>
              <a:rPr lang="en-US" dirty="0" smtClean="0"/>
              <a:t>Welcome to Worker’s Compensation for Supervisors training.</a:t>
            </a:r>
          </a:p>
          <a:p>
            <a:r>
              <a:rPr lang="en-US" dirty="0" smtClean="0"/>
              <a:t>If you’re not a supervisor but have a lead role or an admin role in your department,</a:t>
            </a:r>
            <a:r>
              <a:rPr lang="en-US" baseline="0" dirty="0" smtClean="0"/>
              <a:t> you’re not at the wrong training.</a:t>
            </a:r>
          </a:p>
          <a:p>
            <a:r>
              <a:rPr lang="en-US" baseline="0" dirty="0" smtClean="0"/>
              <a:t>Sometimes a supervisor isn’t around/available when a work injury/illness occurs and so you may need to step in and assist.  Welcome!</a:t>
            </a:r>
          </a:p>
          <a:p>
            <a:endParaRPr lang="en-US" baseline="0" dirty="0" smtClean="0"/>
          </a:p>
          <a:p>
            <a:r>
              <a:rPr lang="en-US" baseline="0" dirty="0" smtClean="0"/>
              <a:t>My name is Chris Heilgeist.  Among other things, I am the WC Coordinator for Parkside.  My co-presenter today is Bob </a:t>
            </a:r>
            <a:r>
              <a:rPr lang="en-US" baseline="0" dirty="0" err="1" smtClean="0"/>
              <a:t>Grieshaber</a:t>
            </a:r>
            <a:r>
              <a:rPr lang="en-US" baseline="0" dirty="0" smtClean="0"/>
              <a:t>, our Risk Management Officer.</a:t>
            </a:r>
          </a:p>
          <a:p>
            <a:endParaRPr lang="en-US" baseline="0" dirty="0" smtClean="0"/>
          </a:p>
          <a:p>
            <a:r>
              <a:rPr lang="en-US" baseline="0" dirty="0" smtClean="0"/>
              <a:t>Before we get started – a few housekeeping items</a:t>
            </a:r>
          </a:p>
          <a:p>
            <a:pPr marL="171450" indent="-171450">
              <a:buFont typeface="Arial" panose="020B0604020202020204" pitchFamily="34" charset="0"/>
              <a:buChar char="•"/>
            </a:pPr>
            <a:r>
              <a:rPr lang="en-US" baseline="0" dirty="0" smtClean="0"/>
              <a:t>If you haven’t signed in, please do so (back of the room); we’ll be sending an email following this session with answers to questions that were asked and some ideas about next steps</a:t>
            </a:r>
          </a:p>
          <a:p>
            <a:pPr marL="171450" indent="-171450">
              <a:buFont typeface="Arial" panose="020B0604020202020204" pitchFamily="34" charset="0"/>
              <a:buChar char="•"/>
            </a:pPr>
            <a:r>
              <a:rPr lang="en-US" baseline="0" dirty="0" smtClean="0"/>
              <a:t>You received the PowerPoint yesterday </a:t>
            </a:r>
            <a:r>
              <a:rPr lang="en-US" strike="sngStrike" baseline="0" dirty="0" smtClean="0"/>
              <a:t>as well as a workflow handout by email yesterday</a:t>
            </a:r>
            <a:r>
              <a:rPr lang="en-US" baseline="0" dirty="0" smtClean="0"/>
              <a:t>.</a:t>
            </a:r>
          </a:p>
          <a:p>
            <a:pPr marL="171450" indent="-171450">
              <a:buFont typeface="Arial" panose="020B0604020202020204" pitchFamily="34" charset="0"/>
              <a:buChar char="•"/>
            </a:pPr>
            <a:r>
              <a:rPr lang="en-US" baseline="0" dirty="0" smtClean="0"/>
              <a:t>We also plan to post these presentations on the HR Training website page once we’ve completed this round of Lunch &amp; Learn sessions</a:t>
            </a:r>
          </a:p>
          <a:p>
            <a:pPr marL="171450" indent="-171450">
              <a:buFont typeface="Arial" panose="020B0604020202020204" pitchFamily="34" charset="0"/>
              <a:buChar char="•"/>
            </a:pPr>
            <a:r>
              <a:rPr lang="en-US" baseline="0" dirty="0" smtClean="0"/>
              <a:t>For purposes of confidentiality, please do not share employee specifics during today’s session.  Should you wish to discuss a specific employee in detail, please stay after the session and we can schedule a meeting date/time.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So Bob and I can get a better sense of your experience with Worker’s Compensation and your expectations of today’s session, please…</a:t>
            </a:r>
          </a:p>
          <a:p>
            <a:pPr marL="171450" indent="-171450">
              <a:buFont typeface="Arial" panose="020B0604020202020204" pitchFamily="34" charset="0"/>
              <a:buChar char="•"/>
            </a:pPr>
            <a:r>
              <a:rPr lang="en-US" baseline="0" dirty="0" smtClean="0"/>
              <a:t>Introduce yourself,</a:t>
            </a:r>
          </a:p>
          <a:p>
            <a:pPr marL="171450" indent="-171450">
              <a:buFont typeface="Arial" panose="020B0604020202020204" pitchFamily="34" charset="0"/>
              <a:buChar char="•"/>
            </a:pPr>
            <a:r>
              <a:rPr lang="en-US" baseline="0" dirty="0" smtClean="0"/>
              <a:t>Tell us how many work related injuries/illnesses you’ve dealt with (none, 1, multiple), and</a:t>
            </a:r>
          </a:p>
          <a:p>
            <a:pPr marL="171450" indent="-171450">
              <a:buFont typeface="Arial" panose="020B0604020202020204" pitchFamily="34" charset="0"/>
              <a:buChar char="•"/>
            </a:pPr>
            <a:r>
              <a:rPr lang="en-US" baseline="0" dirty="0" smtClean="0"/>
              <a:t>What you’d like answered in today’s session.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Thanks for sharing.  </a:t>
            </a: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Introduce HPDL concept</a:t>
            </a:r>
          </a:p>
          <a:p>
            <a:pPr marL="0" indent="0">
              <a:buFont typeface="Arial" panose="020B0604020202020204" pitchFamily="34" charset="0"/>
              <a:buNone/>
            </a:pPr>
            <a:r>
              <a:rPr lang="en-US" baseline="0" dirty="0" smtClean="0"/>
              <a:t>Flipchart page will capture questions we can’t answer or items that need to be addressed but perhaps not in this session.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Provide context regarding WC and Safety</a:t>
            </a:r>
          </a:p>
          <a:p>
            <a:pPr marL="0" indent="0">
              <a:buFont typeface="Arial" panose="020B0604020202020204" pitchFamily="34" charset="0"/>
              <a:buNone/>
            </a:pPr>
            <a:r>
              <a:rPr lang="en-US" baseline="0" dirty="0" smtClean="0"/>
              <a:t>Throughout today’s session, we’ll ask you to think about </a:t>
            </a:r>
            <a:r>
              <a:rPr lang="en-US" baseline="0" dirty="0" err="1" smtClean="0"/>
              <a:t>oppty</a:t>
            </a:r>
            <a:r>
              <a:rPr lang="en-US" baseline="0" dirty="0" smtClean="0"/>
              <a:t> to build/reinforce safety culture</a:t>
            </a:r>
          </a:p>
          <a:p>
            <a:pPr marL="0" indent="0">
              <a:buFont typeface="Arial" panose="020B0604020202020204" pitchFamily="34" charset="0"/>
              <a:buNone/>
            </a:pPr>
            <a:r>
              <a:rPr lang="en-US" baseline="0" dirty="0" smtClean="0"/>
              <a:t>We’ll capture those ideas on the flipchart and send the list from both HPDL and Safety out to you following this training.</a:t>
            </a: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Bob can you talk a bit about the components of an effective safety culture and what authorizes employers to maintain a safe work environment? </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a:t>
            </a:fld>
            <a:endParaRPr lang="en-US"/>
          </a:p>
        </p:txBody>
      </p:sp>
    </p:spTree>
    <p:extLst>
      <p:ext uri="{BB962C8B-B14F-4D97-AF65-F5344CB8AC3E}">
        <p14:creationId xmlns:p14="http://schemas.microsoft.com/office/powerpoint/2010/main" val="6516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URGENT TASKS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Timely</a:t>
            </a:r>
            <a:r>
              <a:rPr lang="en-US" baseline="0" dirty="0" smtClean="0"/>
              <a:t> reporting – (verbal) immediately or ASAP</a:t>
            </a:r>
          </a:p>
          <a:p>
            <a:pPr marL="171450" indent="-171450">
              <a:buFont typeface="Arial" panose="020B0604020202020204" pitchFamily="34" charset="0"/>
              <a:buChar char="•"/>
            </a:pPr>
            <a:r>
              <a:rPr lang="en-US" baseline="0" dirty="0" smtClean="0"/>
              <a:t>Who to notify if you aren’t available</a:t>
            </a:r>
          </a:p>
          <a:p>
            <a:pPr marL="171450" indent="-171450">
              <a:buFont typeface="Arial" panose="020B0604020202020204" pitchFamily="34" charset="0"/>
              <a:buChar char="•"/>
            </a:pPr>
            <a:r>
              <a:rPr lang="en-US" baseline="0" dirty="0" smtClean="0"/>
              <a:t>Who to notify if off </a:t>
            </a:r>
            <a:r>
              <a:rPr lang="en-US" baseline="0" dirty="0" smtClean="0"/>
              <a:t>hours</a:t>
            </a:r>
          </a:p>
          <a:p>
            <a:pPr marL="0" indent="0">
              <a:buFont typeface="Arial" panose="020B0604020202020204" pitchFamily="34" charset="0"/>
              <a:buNone/>
            </a:pPr>
            <a:endParaRPr lang="en-US" baseline="0" dirty="0" smtClean="0"/>
          </a:p>
          <a:p>
            <a:r>
              <a:rPr lang="en-US" baseline="0" dirty="0" smtClean="0"/>
              <a:t>Seek Medical </a:t>
            </a:r>
            <a:r>
              <a:rPr lang="en-US" baseline="0" dirty="0" smtClean="0"/>
              <a:t>attention </a:t>
            </a:r>
            <a:r>
              <a:rPr lang="en-US" baseline="0" dirty="0" smtClean="0"/>
              <a:t>if needed </a:t>
            </a:r>
            <a:endParaRPr lang="en-US" baseline="0" dirty="0" smtClean="0"/>
          </a:p>
          <a:p>
            <a:pPr marL="171450" indent="-171450">
              <a:buFont typeface="Arial" panose="020B0604020202020204" pitchFamily="34" charset="0"/>
              <a:buChar char="•"/>
            </a:pPr>
            <a:r>
              <a:rPr lang="en-US" baseline="0" dirty="0" smtClean="0"/>
              <a:t>You </a:t>
            </a:r>
            <a:r>
              <a:rPr lang="en-US" baseline="0" dirty="0" smtClean="0"/>
              <a:t>may need to play a role if employee unwilling or unable to make this determination.  You can also involve Police and HR</a:t>
            </a:r>
            <a:r>
              <a:rPr lang="en-US" baseline="0" dirty="0" smtClean="0"/>
              <a:t>. We’ll discuss in upcoming supervisor slides.</a:t>
            </a:r>
            <a:endParaRPr lang="en-US" baseline="0" dirty="0" smtClean="0"/>
          </a:p>
          <a:p>
            <a:pPr marL="171450" indent="-171450">
              <a:buFont typeface="Arial" panose="020B0604020202020204" pitchFamily="34" charset="0"/>
              <a:buChar char="•"/>
            </a:pPr>
            <a:endParaRPr lang="en-US" baseline="0" dirty="0" smtClean="0"/>
          </a:p>
          <a:p>
            <a:r>
              <a:rPr lang="en-US" baseline="0" dirty="0" smtClean="0"/>
              <a:t>Complete </a:t>
            </a:r>
            <a:r>
              <a:rPr lang="en-US" baseline="0" dirty="0" smtClean="0"/>
              <a:t>and submit forms ASAP (within 24 hours) – compliance issues with late </a:t>
            </a:r>
            <a:r>
              <a:rPr lang="en-US" baseline="0" dirty="0" smtClean="0"/>
              <a:t>reporting</a:t>
            </a:r>
            <a:endParaRPr lang="en-US" baseline="0"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t>11</a:t>
            </a:fld>
            <a:endParaRPr lang="en-US"/>
          </a:p>
        </p:txBody>
      </p:sp>
    </p:spTree>
    <p:extLst>
      <p:ext uri="{BB962C8B-B14F-4D97-AF65-F5344CB8AC3E}">
        <p14:creationId xmlns:p14="http://schemas.microsoft.com/office/powerpoint/2010/main" val="78330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Ongoing responsibilities are covered with employee</a:t>
            </a:r>
            <a:r>
              <a:rPr lang="en-US" baseline="0" dirty="0" smtClean="0"/>
              <a:t> either at in person meeting or by phone.  Follow up email is sent once claim is opened or earlier if documentation is missing and includes an attachment with their WC responsibilities. (One of the handouts we’ve provided for your info)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Communicate: </a:t>
            </a:r>
          </a:p>
          <a:p>
            <a:pPr marL="171450" indent="-171450">
              <a:buFont typeface="Arial" panose="020B0604020202020204" pitchFamily="34" charset="0"/>
              <a:buChar char="•"/>
            </a:pPr>
            <a:r>
              <a:rPr lang="en-US" dirty="0" smtClean="0"/>
              <a:t>Follow</a:t>
            </a:r>
            <a:r>
              <a:rPr lang="en-US" baseline="0" dirty="0" smtClean="0"/>
              <a:t> “call in” procedures and other work rules</a:t>
            </a:r>
          </a:p>
          <a:p>
            <a:pPr marL="171450" indent="-171450">
              <a:buFont typeface="Arial" panose="020B0604020202020204" pitchFamily="34" charset="0"/>
              <a:buChar char="•"/>
            </a:pPr>
            <a:r>
              <a:rPr lang="en-US" baseline="0" dirty="0" smtClean="0"/>
              <a:t>Provide HR w/timely Work Status Reports/cannot return until we receive this if they have “lost time” due to claim</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Share WC contact info – important that HR and EE meet or talk (cover basics of program, their responsibilities, etc.)</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Restricted Duty</a:t>
            </a:r>
          </a:p>
          <a:p>
            <a:pPr marL="171450" indent="-171450">
              <a:buFont typeface="Arial" panose="020B0604020202020204" pitchFamily="34" charset="0"/>
              <a:buChar char="•"/>
            </a:pPr>
            <a:r>
              <a:rPr lang="en-US" baseline="0" dirty="0" smtClean="0"/>
              <a:t>We have at least 24 hours to review restrictions</a:t>
            </a:r>
          </a:p>
          <a:p>
            <a:pPr marL="171450" indent="-171450">
              <a:buFont typeface="Arial" panose="020B0604020202020204" pitchFamily="34" charset="0"/>
              <a:buChar char="•"/>
            </a:pPr>
            <a:r>
              <a:rPr lang="en-US" baseline="0" dirty="0" smtClean="0"/>
              <a:t>Should employee refuse restricted duty in whole or in part; they will lose part/all of their lost time reimbursement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Absence reporting</a:t>
            </a:r>
          </a:p>
          <a:p>
            <a:pPr marL="171450" indent="-171450">
              <a:buFont typeface="Arial" panose="020B0604020202020204" pitchFamily="34" charset="0"/>
              <a:buChar char="•"/>
            </a:pPr>
            <a:r>
              <a:rPr lang="en-US" baseline="0" dirty="0" smtClean="0"/>
              <a:t>EE can elect which “leave take” to use or record LWOP if no balances </a:t>
            </a:r>
            <a:r>
              <a:rPr lang="en-US" baseline="0" dirty="0" smtClean="0"/>
              <a:t>available; </a:t>
            </a:r>
            <a:r>
              <a:rPr lang="en-US" baseline="0" dirty="0" err="1" smtClean="0"/>
              <a:t>Supv</a:t>
            </a:r>
            <a:r>
              <a:rPr lang="en-US" baseline="0" dirty="0" smtClean="0"/>
              <a:t> has ability to influence this as well if your work rules cover this</a:t>
            </a:r>
            <a:endParaRPr lang="en-US" baseline="0" dirty="0" smtClean="0"/>
          </a:p>
          <a:p>
            <a:pPr marL="171450" indent="-171450">
              <a:buFont typeface="Arial" panose="020B0604020202020204" pitchFamily="34" charset="0"/>
              <a:buChar char="•"/>
            </a:pPr>
            <a:r>
              <a:rPr lang="en-US" baseline="0" dirty="0" smtClean="0"/>
              <a:t>If LWOP for lost time that is reimbursable, EE will have deductions taken for WRS payback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Enter absences or work with HR so they can enter absences for consecutive lost time absences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12</a:t>
            </a:fld>
            <a:endParaRPr lang="en-US"/>
          </a:p>
        </p:txBody>
      </p:sp>
    </p:spTree>
    <p:extLst>
      <p:ext uri="{BB962C8B-B14F-4D97-AF65-F5344CB8AC3E}">
        <p14:creationId xmlns:p14="http://schemas.microsoft.com/office/powerpoint/2010/main" val="1094782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URGENT TASKS</a:t>
            </a:r>
          </a:p>
          <a:p>
            <a:r>
              <a:rPr lang="en-US" dirty="0" smtClean="0"/>
              <a:t>Assist EE</a:t>
            </a:r>
            <a:endParaRPr lang="en-US" dirty="0" smtClean="0"/>
          </a:p>
          <a:p>
            <a:pPr marL="171450" indent="-171450">
              <a:buFont typeface="Arial" panose="020B0604020202020204" pitchFamily="34" charset="0"/>
              <a:buChar char="•"/>
            </a:pPr>
            <a:r>
              <a:rPr lang="en-US" dirty="0" smtClean="0"/>
              <a:t>Get </a:t>
            </a:r>
            <a:r>
              <a:rPr lang="en-US" dirty="0" smtClean="0"/>
              <a:t>them </a:t>
            </a:r>
            <a:r>
              <a:rPr lang="en-US" dirty="0" smtClean="0"/>
              <a:t>the form and help them complete</a:t>
            </a:r>
            <a:r>
              <a:rPr lang="en-US" baseline="0" dirty="0" smtClean="0"/>
              <a:t> the EE Illness/Injury Report</a:t>
            </a:r>
          </a:p>
          <a:p>
            <a:pPr marL="628650" lvl="1" indent="-171450">
              <a:buFont typeface="Arial" panose="020B0604020202020204" pitchFamily="34" charset="0"/>
              <a:buChar char="•"/>
            </a:pPr>
            <a:r>
              <a:rPr lang="en-US" baseline="0" dirty="0" smtClean="0"/>
              <a:t>What if you aren’t there? Who else knows where to find form/how to complete form</a:t>
            </a:r>
            <a:r>
              <a:rPr lang="en-US" baseline="0" dirty="0" smtClean="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If EE doesn’t feel able to complete the form but is able to answer questions, assist them in completing the form and simply have them sign the form when completed.  You can add a note to the form that you assisted them by documenting their answers</a:t>
            </a:r>
          </a:p>
          <a:p>
            <a:pPr marL="628650" lvl="1" indent="-171450">
              <a:buFont typeface="Arial" panose="020B0604020202020204" pitchFamily="34" charset="0"/>
              <a:buChar char="•"/>
            </a:pPr>
            <a:r>
              <a:rPr lang="en-US" baseline="0" dirty="0" smtClean="0"/>
              <a:t>Medical Treatment determination may play a role in how/when form is completed</a:t>
            </a:r>
            <a:endParaRPr lang="en-US" baseline="0" dirty="0" smtClean="0"/>
          </a:p>
          <a:p>
            <a:pPr marL="171450" indent="-171450">
              <a:buFont typeface="Arial" panose="020B0604020202020204" pitchFamily="34" charset="0"/>
              <a:buChar char="•"/>
            </a:pPr>
            <a:r>
              <a:rPr lang="en-US" baseline="0" dirty="0" smtClean="0"/>
              <a:t>Seeking medical attention – if they are unable to drive themselves, arrange to contact emergency contact, relative or friend; Call 2911 if unconscious, seriously injured or ill; police will call ambulance if </a:t>
            </a:r>
            <a:r>
              <a:rPr lang="en-US" baseline="0" dirty="0" smtClean="0"/>
              <a:t>needed</a:t>
            </a:r>
          </a:p>
          <a:p>
            <a:pPr marL="171450" indent="-171450">
              <a:buFont typeface="Arial" panose="020B0604020202020204" pitchFamily="34" charset="0"/>
              <a:buChar char="•"/>
            </a:pPr>
            <a:r>
              <a:rPr lang="en-US" baseline="0" dirty="0" smtClean="0"/>
              <a:t>Signs that medical attention may be needed:</a:t>
            </a:r>
          </a:p>
          <a:p>
            <a:pPr marL="628650" lvl="1" indent="-171450">
              <a:buFont typeface="Arial" panose="020B0604020202020204" pitchFamily="34" charset="0"/>
              <a:buChar char="•"/>
            </a:pPr>
            <a:r>
              <a:rPr lang="en-US" baseline="0" dirty="0" smtClean="0"/>
              <a:t>EE suggests it</a:t>
            </a:r>
          </a:p>
          <a:p>
            <a:pPr marL="628650" lvl="1" indent="-171450">
              <a:buFont typeface="Arial" panose="020B0604020202020204" pitchFamily="34" charset="0"/>
              <a:buChar char="•"/>
            </a:pPr>
            <a:r>
              <a:rPr lang="en-US" baseline="0" dirty="0" smtClean="0"/>
              <a:t>Emergency situation – loss of consciousness, severe injury</a:t>
            </a:r>
          </a:p>
          <a:p>
            <a:pPr marL="628650" lvl="1" indent="-171450">
              <a:buFont typeface="Arial" panose="020B0604020202020204" pitchFamily="34" charset="0"/>
              <a:buChar char="•"/>
            </a:pPr>
            <a:r>
              <a:rPr lang="en-US" baseline="0" dirty="0" smtClean="0"/>
              <a:t>Bleeding</a:t>
            </a:r>
          </a:p>
          <a:p>
            <a:pPr marL="628650" lvl="1" indent="-171450">
              <a:buFont typeface="Arial" panose="020B0604020202020204" pitchFamily="34" charset="0"/>
              <a:buChar char="•"/>
            </a:pPr>
            <a:r>
              <a:rPr lang="en-US" baseline="0" dirty="0" smtClean="0"/>
              <a:t>Pain, Numbness</a:t>
            </a:r>
          </a:p>
          <a:p>
            <a:pPr marL="628650" lvl="1" indent="-171450">
              <a:buFont typeface="Arial" panose="020B0604020202020204" pitchFamily="34" charset="0"/>
              <a:buChar char="•"/>
            </a:pPr>
            <a:r>
              <a:rPr lang="en-US" baseline="0" dirty="0" smtClean="0"/>
              <a:t>Confused aspect or dizziness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EE – for non-emergency situations, EE can elect whom to seek treatment with.  We counsel EEs to stay within their current health care coverage in case claim is denied so they limit their financial exposure</a:t>
            </a:r>
          </a:p>
          <a:p>
            <a:pPr marL="628650" lvl="1"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Notify HR &amp; Risk </a:t>
            </a:r>
            <a:r>
              <a:rPr lang="en-US" baseline="0" dirty="0" err="1" smtClean="0"/>
              <a:t>Mgmt</a:t>
            </a:r>
            <a:endParaRPr lang="en-US" baseline="0" dirty="0" smtClean="0"/>
          </a:p>
          <a:p>
            <a:pPr marL="171450" indent="-171450">
              <a:buFont typeface="Arial" panose="020B0604020202020204" pitchFamily="34" charset="0"/>
              <a:buChar char="•"/>
            </a:pPr>
            <a:r>
              <a:rPr lang="en-US" baseline="0" dirty="0" smtClean="0"/>
              <a:t>How to handle if off hours? Email/phone message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Investigate</a:t>
            </a:r>
          </a:p>
          <a:p>
            <a:pPr marL="171450" indent="-171450">
              <a:buFont typeface="Arial" panose="020B0604020202020204" pitchFamily="34" charset="0"/>
              <a:buChar char="•"/>
            </a:pPr>
            <a:r>
              <a:rPr lang="en-US" baseline="0" dirty="0" smtClean="0"/>
              <a:t>If there is an injury which requires medical attention or lost time due to injury/illness, Bob </a:t>
            </a:r>
            <a:r>
              <a:rPr lang="en-US" baseline="0" dirty="0" err="1" smtClean="0"/>
              <a:t>Grieshaber</a:t>
            </a:r>
            <a:r>
              <a:rPr lang="en-US" baseline="0" dirty="0" smtClean="0"/>
              <a:t> should complete the investigation with you or in addition to your own investigation</a:t>
            </a:r>
          </a:p>
          <a:p>
            <a:pPr marL="171450" indent="-171450">
              <a:buFont typeface="Arial" panose="020B0604020202020204" pitchFamily="34" charset="0"/>
              <a:buChar char="•"/>
            </a:pPr>
            <a:r>
              <a:rPr lang="en-US" baseline="0" dirty="0" smtClean="0"/>
              <a:t>Purpose is to gather clear and complete details for your Accident Analysis report but also to determine how incident could have been avoided (change in process, use of PPE, following safety procedures, slowing down, paying attention, etc.)</a:t>
            </a:r>
          </a:p>
          <a:p>
            <a:pPr marL="171450" indent="-171450">
              <a:buFont typeface="Arial" panose="020B0604020202020204" pitchFamily="34" charset="0"/>
              <a:buChar char="•"/>
            </a:pPr>
            <a:r>
              <a:rPr lang="en-US" baseline="0" dirty="0" smtClean="0"/>
              <a:t>Complete as soon as possible given that we would like the forms returned to HR within 24 hours</a:t>
            </a:r>
          </a:p>
          <a:p>
            <a:pPr marL="171450" indent="-171450">
              <a:buFont typeface="Arial" panose="020B0604020202020204" pitchFamily="34" charset="0"/>
              <a:buChar char="•"/>
            </a:pPr>
            <a:r>
              <a:rPr lang="en-US" baseline="0" dirty="0" smtClean="0"/>
              <a:t>How could investigation results assist in reinforcing culture of safety? Follow up could include – conversation with employee, retraining, review of PPE policy, lessons learned for entire team, disciplinary action in select cases, etc.)</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Complete/submit forms</a:t>
            </a:r>
          </a:p>
          <a:p>
            <a:pPr marL="171450" indent="-171450">
              <a:buFont typeface="Arial" panose="020B0604020202020204" pitchFamily="34" charset="0"/>
              <a:buChar char="•"/>
            </a:pPr>
            <a:r>
              <a:rPr lang="en-US" baseline="0" dirty="0" smtClean="0"/>
              <a:t>ASAP – within 24 hours if possible</a:t>
            </a:r>
          </a:p>
          <a:p>
            <a:pPr marL="628650" lvl="1" indent="-171450">
              <a:buFont typeface="Arial" panose="020B0604020202020204" pitchFamily="34" charset="0"/>
              <a:buChar char="•"/>
            </a:pPr>
            <a:r>
              <a:rPr lang="en-US" baseline="0" dirty="0" smtClean="0"/>
              <a:t>What if you aren’t in office? Who is backup?</a:t>
            </a:r>
          </a:p>
          <a:p>
            <a:pPr marL="628650" lvl="1" indent="-171450">
              <a:buFont typeface="Arial" panose="020B0604020202020204" pitchFamily="34" charset="0"/>
              <a:buChar char="•"/>
            </a:pPr>
            <a:r>
              <a:rPr lang="en-US" baseline="0" dirty="0" smtClean="0"/>
              <a:t>What do leads and admin’s understand about this process?</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13</a:t>
            </a:fld>
            <a:endParaRPr lang="en-US"/>
          </a:p>
        </p:txBody>
      </p:sp>
    </p:spTree>
    <p:extLst>
      <p:ext uri="{BB962C8B-B14F-4D97-AF65-F5344CB8AC3E}">
        <p14:creationId xmlns:p14="http://schemas.microsoft.com/office/powerpoint/2010/main" val="2573578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14</a:t>
            </a:fld>
            <a:endParaRPr lang="en-US"/>
          </a:p>
        </p:txBody>
      </p:sp>
    </p:spTree>
    <p:extLst>
      <p:ext uri="{BB962C8B-B14F-4D97-AF65-F5344CB8AC3E}">
        <p14:creationId xmlns:p14="http://schemas.microsoft.com/office/powerpoint/2010/main" val="2315682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baseline="0" dirty="0" smtClean="0"/>
              <a:t> Notes:</a:t>
            </a:r>
          </a:p>
          <a:p>
            <a:r>
              <a:rPr lang="en-US" baseline="0" dirty="0" smtClean="0"/>
              <a:t>How do you get at root cause? By asking questions to unpack the incident.</a:t>
            </a:r>
          </a:p>
          <a:p>
            <a:r>
              <a:rPr lang="en-US" baseline="0" dirty="0" smtClean="0"/>
              <a:t>How do you reinforce safety culture? By asking how it could be prevented in future.</a:t>
            </a:r>
          </a:p>
          <a:p>
            <a:r>
              <a:rPr lang="en-US" baseline="0" dirty="0" smtClean="0"/>
              <a:t>What did the employee do right during the incident? </a:t>
            </a:r>
          </a:p>
          <a:p>
            <a:r>
              <a:rPr lang="en-US" baseline="0" dirty="0" smtClean="0"/>
              <a:t>What behaviors did you expect that the EE didn’t perform? Share this feedback and coach for improvement.</a:t>
            </a:r>
          </a:p>
          <a:p>
            <a:endParaRPr lang="en-US" baseline="0" dirty="0" smtClean="0"/>
          </a:p>
          <a:p>
            <a:r>
              <a:rPr lang="en-US" baseline="0" dirty="0" smtClean="0"/>
              <a:t>PPE? Was it issued? Is it required for the task being performed? Did EE use it?</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15</a:t>
            </a:fld>
            <a:endParaRPr lang="en-US"/>
          </a:p>
        </p:txBody>
      </p:sp>
    </p:spTree>
    <p:extLst>
      <p:ext uri="{BB962C8B-B14F-4D97-AF65-F5344CB8AC3E}">
        <p14:creationId xmlns:p14="http://schemas.microsoft.com/office/powerpoint/2010/main" val="3582425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ONGOING TASKS</a:t>
            </a:r>
          </a:p>
          <a:p>
            <a:r>
              <a:rPr lang="en-US" dirty="0" smtClean="0"/>
              <a:t>Communicate</a:t>
            </a:r>
          </a:p>
          <a:p>
            <a:pPr marL="171450" indent="-171450">
              <a:buFont typeface="Arial" panose="020B0604020202020204" pitchFamily="34" charset="0"/>
              <a:buChar char="•"/>
            </a:pPr>
            <a:r>
              <a:rPr lang="en-US" dirty="0" smtClean="0"/>
              <a:t>EE –</a:t>
            </a:r>
            <a:r>
              <a:rPr lang="en-US" baseline="0" dirty="0" smtClean="0"/>
              <a:t> if employee suffers lost time due to illness/injury, calling or sending a card to let them know you’re concerned about them is helpful; do not request medical details and do not share medical details with others (if EE shares with you)</a:t>
            </a:r>
            <a:endParaRPr lang="en-US" dirty="0" smtClean="0"/>
          </a:p>
          <a:p>
            <a:pPr marL="171450" indent="-171450">
              <a:buFont typeface="Arial" panose="020B0604020202020204" pitchFamily="34" charset="0"/>
              <a:buChar char="•"/>
            </a:pPr>
            <a:r>
              <a:rPr lang="en-US" dirty="0" smtClean="0"/>
              <a:t>HR - If</a:t>
            </a:r>
            <a:r>
              <a:rPr lang="en-US" baseline="0" dirty="0" smtClean="0"/>
              <a:t> EE attempts to return without submitting a Work Status Report to HR; we have 24 hours at a minimum to review and respond to restrictions or full duty return</a:t>
            </a:r>
          </a:p>
          <a:p>
            <a:pPr marL="171450" indent="-171450">
              <a:buFont typeface="Arial" panose="020B0604020202020204" pitchFamily="34" charset="0"/>
              <a:buChar char="•"/>
            </a:pPr>
            <a:r>
              <a:rPr lang="en-US" baseline="0" dirty="0" smtClean="0"/>
              <a:t>HR – regarding work restrictions, schedule, changes or issues with restricted duty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Coordinate return to work</a:t>
            </a:r>
          </a:p>
          <a:p>
            <a:pPr marL="171450" indent="-171450">
              <a:buFont typeface="Arial" panose="020B0604020202020204" pitchFamily="34" charset="0"/>
              <a:buChar char="•"/>
            </a:pPr>
            <a:r>
              <a:rPr lang="en-US" baseline="0" dirty="0" smtClean="0"/>
              <a:t>Work with your supervisor, </a:t>
            </a:r>
            <a:r>
              <a:rPr lang="en-US" baseline="0" dirty="0" err="1" smtClean="0"/>
              <a:t>Grieshaber</a:t>
            </a:r>
            <a:r>
              <a:rPr lang="en-US" baseline="0" dirty="0" smtClean="0"/>
              <a:t> and HR to determine what duties you can offer that meet restrictions; consider their current PD when doing so</a:t>
            </a:r>
          </a:p>
          <a:p>
            <a:pPr marL="171450" indent="-171450">
              <a:buFont typeface="Arial" panose="020B0604020202020204" pitchFamily="34" charset="0"/>
              <a:buChar char="•"/>
            </a:pPr>
            <a:r>
              <a:rPr lang="en-US" baseline="0" dirty="0" smtClean="0"/>
              <a:t>Contact EE with details: where/when to report, what duties they will perform, schedule; follow up with employee through initial days to make sure they are following restrictions; if paired with another EE, check in with buddy to verify restrictions are being </a:t>
            </a:r>
            <a:r>
              <a:rPr lang="en-US" baseline="0" dirty="0" smtClean="0"/>
              <a:t>followed; objective is to keep them productive while avoiding risk of </a:t>
            </a:r>
            <a:r>
              <a:rPr lang="en-US" baseline="0" dirty="0" err="1" smtClean="0"/>
              <a:t>reinjury</a:t>
            </a:r>
            <a:r>
              <a:rPr lang="en-US" baseline="0" dirty="0" smtClean="0"/>
              <a:t>.</a:t>
            </a:r>
            <a:endParaRPr lang="en-US" baseline="0" dirty="0" smtClean="0"/>
          </a:p>
          <a:p>
            <a:pPr marL="171450" indent="-171450">
              <a:buFont typeface="Arial" panose="020B0604020202020204" pitchFamily="34" charset="0"/>
              <a:buChar char="•"/>
            </a:pPr>
            <a:r>
              <a:rPr lang="en-US" baseline="0" dirty="0" smtClean="0"/>
              <a:t>HR will prepare a Return to Work Agreement which both you and the EE must sign/date and return to HR</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T&amp;L</a:t>
            </a:r>
          </a:p>
          <a:p>
            <a:pPr marL="171450" indent="-171450">
              <a:buFont typeface="Arial" panose="020B0604020202020204" pitchFamily="34" charset="0"/>
              <a:buChar char="•"/>
            </a:pPr>
            <a:r>
              <a:rPr lang="en-US" baseline="0" dirty="0" smtClean="0"/>
              <a:t>Review and approve absence requests; approvals only needed if EE is entering absence requests</a:t>
            </a:r>
          </a:p>
          <a:p>
            <a:pPr marL="171450" indent="-171450">
              <a:buFont typeface="Arial" panose="020B0604020202020204" pitchFamily="34" charset="0"/>
              <a:buChar char="•"/>
            </a:pPr>
            <a:r>
              <a:rPr lang="en-US" baseline="0" dirty="0" smtClean="0"/>
              <a:t>Keep watch on balances to make sure EE is not overusing time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Safety Culture</a:t>
            </a:r>
          </a:p>
          <a:p>
            <a:pPr marL="171450" indent="-171450">
              <a:buFont typeface="Arial" panose="020B0604020202020204" pitchFamily="34" charset="0"/>
              <a:buChar char="•"/>
            </a:pPr>
            <a:r>
              <a:rPr lang="en-US" baseline="0" dirty="0" smtClean="0"/>
              <a:t>Come up with ways to incorporate safety into daily/weekly meetings, new hire orientation, etc.</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16</a:t>
            </a:fld>
            <a:endParaRPr lang="en-US"/>
          </a:p>
        </p:txBody>
      </p:sp>
    </p:spTree>
    <p:extLst>
      <p:ext uri="{BB962C8B-B14F-4D97-AF65-F5344CB8AC3E}">
        <p14:creationId xmlns:p14="http://schemas.microsoft.com/office/powerpoint/2010/main" val="3343898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r>
              <a:rPr lang="en-US" dirty="0" smtClean="0"/>
              <a:t>We’ve covered a lot of material so far.  Please don’t think that you have to remember everything.  To help you when worker’s compensation</a:t>
            </a:r>
            <a:r>
              <a:rPr lang="en-US" baseline="0" dirty="0" smtClean="0"/>
              <a:t> incidents arise, we and UW System ORM have provided materials you can reference.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17</a:t>
            </a:fld>
            <a:endParaRPr lang="en-US"/>
          </a:p>
        </p:txBody>
      </p:sp>
    </p:spTree>
    <p:extLst>
      <p:ext uri="{BB962C8B-B14F-4D97-AF65-F5344CB8AC3E}">
        <p14:creationId xmlns:p14="http://schemas.microsoft.com/office/powerpoint/2010/main" val="3785910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PEOPLE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Bob is your resource for questions about safety, personal protective equipment, investigation of incidents, safety training, consult on restricted duty,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a:t>
            </a:r>
            <a:r>
              <a:rPr lang="en-US" baseline="0" dirty="0" smtClean="0"/>
              <a:t> am your HR contact for reporting, forms, absence entry/approval, applicability of FMLA leave, Return to Work Agreements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Campus Police is your resource if the incident occurs between 4:30 p.m. and the following morning 7:45 a.m. AND/OR if the injury is serious enough that the employee’s injury or unconsciousness suggests the need for assistance in transport.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Others? Think about a scenario where an incident occurs when you aren’t on campus (vacation, sick day, different shift).  How would you like the injured employee and any co-worker witnesses to respond?  Do they know this?</a:t>
            </a:r>
            <a:endParaRPr lang="en-US"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t>18</a:t>
            </a:fld>
            <a:endParaRPr lang="en-US"/>
          </a:p>
        </p:txBody>
      </p:sp>
    </p:spTree>
    <p:extLst>
      <p:ext uri="{BB962C8B-B14F-4D97-AF65-F5344CB8AC3E}">
        <p14:creationId xmlns:p14="http://schemas.microsoft.com/office/powerpoint/2010/main" val="3682434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r>
              <a:rPr lang="en-US" dirty="0" smtClean="0"/>
              <a:t>All of the materials mentioned here are available electronically through HR’s website.  Even</a:t>
            </a:r>
            <a:r>
              <a:rPr lang="en-US" baseline="0" dirty="0" smtClean="0"/>
              <a:t> the UW System materials can be accessed by navigating to the HR web pages.</a:t>
            </a:r>
          </a:p>
          <a:p>
            <a:endParaRPr lang="en-US" baseline="0" dirty="0" smtClean="0"/>
          </a:p>
          <a:p>
            <a:r>
              <a:rPr lang="en-US" baseline="0" dirty="0" smtClean="0"/>
              <a:t>Let’s do that.  Once you navigate to our site, you will find that it is organized to make your search quick and easy.</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19</a:t>
            </a:fld>
            <a:endParaRPr lang="en-US"/>
          </a:p>
        </p:txBody>
      </p:sp>
    </p:spTree>
    <p:extLst>
      <p:ext uri="{BB962C8B-B14F-4D97-AF65-F5344CB8AC3E}">
        <p14:creationId xmlns:p14="http://schemas.microsoft.com/office/powerpoint/2010/main" val="1308600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Two different locations for Worker’s Compensation forms</a:t>
            </a:r>
          </a:p>
          <a:p>
            <a:r>
              <a:rPr lang="en-US" dirty="0" smtClean="0"/>
              <a:t>Both</a:t>
            </a:r>
            <a:r>
              <a:rPr lang="en-US" baseline="0" dirty="0" smtClean="0"/>
              <a:t> through the HR website</a:t>
            </a:r>
          </a:p>
          <a:p>
            <a:r>
              <a:rPr lang="en-US" baseline="0" dirty="0" smtClean="0"/>
              <a:t>First is under forms – scroll to bottom </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20</a:t>
            </a:fld>
            <a:endParaRPr lang="en-US"/>
          </a:p>
        </p:txBody>
      </p:sp>
    </p:spTree>
    <p:extLst>
      <p:ext uri="{BB962C8B-B14F-4D97-AF65-F5344CB8AC3E}">
        <p14:creationId xmlns:p14="http://schemas.microsoft.com/office/powerpoint/2010/main" val="17209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r>
              <a:rPr lang="en-US" dirty="0" smtClean="0"/>
              <a:t>Why</a:t>
            </a:r>
            <a:r>
              <a:rPr lang="en-US" baseline="0" dirty="0" smtClean="0"/>
              <a:t> do we do this safety stuff?</a:t>
            </a:r>
          </a:p>
          <a:p>
            <a:endParaRPr lang="en-US" baseline="0" dirty="0" smtClean="0"/>
          </a:p>
          <a:p>
            <a:r>
              <a:rPr lang="en-US" baseline="0" dirty="0" smtClean="0"/>
              <a:t>Discuss some of the laws and regulations, including the OSHA general duty clause, which is a workplace free of recognized hazards.</a:t>
            </a:r>
          </a:p>
          <a:p>
            <a:endParaRPr lang="en-US" baseline="0" dirty="0" smtClean="0"/>
          </a:p>
          <a:p>
            <a:r>
              <a:rPr lang="en-US" baseline="0" dirty="0" smtClean="0"/>
              <a:t>Under the Resources section of this presentation, you will find hyperlinks to these laws, regulations, executive orders, policies and practices.</a:t>
            </a:r>
            <a:endParaRPr lang="en-US" dirty="0" smtClean="0"/>
          </a:p>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a:t>
            </a:fld>
            <a:endParaRPr lang="en-US"/>
          </a:p>
        </p:txBody>
      </p:sp>
    </p:spTree>
    <p:extLst>
      <p:ext uri="{BB962C8B-B14F-4D97-AF65-F5344CB8AC3E}">
        <p14:creationId xmlns:p14="http://schemas.microsoft.com/office/powerpoint/2010/main" val="1723746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Second location</a:t>
            </a:r>
            <a:r>
              <a:rPr lang="en-US" baseline="0" dirty="0" smtClean="0"/>
              <a:t> is under Worker’s Comp/Supervisor’s Toolkit</a:t>
            </a:r>
          </a:p>
        </p:txBody>
      </p:sp>
      <p:sp>
        <p:nvSpPr>
          <p:cNvPr id="4" name="Slide Number Placeholder 3"/>
          <p:cNvSpPr>
            <a:spLocks noGrp="1"/>
          </p:cNvSpPr>
          <p:nvPr>
            <p:ph type="sldNum" sz="quarter" idx="10"/>
          </p:nvPr>
        </p:nvSpPr>
        <p:spPr/>
        <p:txBody>
          <a:bodyPr/>
          <a:lstStyle/>
          <a:p>
            <a:fld id="{C935717A-2BB9-4939-A777-F9E8A091473F}" type="slidenum">
              <a:rPr lang="en-US" smtClean="0"/>
              <a:t>21</a:t>
            </a:fld>
            <a:endParaRPr lang="en-US"/>
          </a:p>
        </p:txBody>
      </p:sp>
    </p:spTree>
    <p:extLst>
      <p:ext uri="{BB962C8B-B14F-4D97-AF65-F5344CB8AC3E}">
        <p14:creationId xmlns:p14="http://schemas.microsoft.com/office/powerpoint/2010/main" val="450451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r>
              <a:rPr lang="en-US" dirty="0" smtClean="0"/>
              <a:t>I borrowed a workflow chart from another UW</a:t>
            </a:r>
            <a:r>
              <a:rPr lang="en-US" baseline="0" dirty="0" smtClean="0"/>
              <a:t> campus and edited for our purposes</a:t>
            </a:r>
          </a:p>
          <a:p>
            <a:r>
              <a:rPr lang="en-US" baseline="0" dirty="0" smtClean="0"/>
              <a:t>This covers basic responsibilities across the various WC roles</a:t>
            </a:r>
          </a:p>
          <a:p>
            <a:r>
              <a:rPr lang="en-US" baseline="0" dirty="0" smtClean="0"/>
              <a:t>You received this in a link on my earlier email with this PowerPoint presentation</a:t>
            </a:r>
          </a:p>
          <a:p>
            <a:r>
              <a:rPr lang="en-US" baseline="0" dirty="0" smtClean="0"/>
              <a:t>You can access this electronically under Worker’s Comp/Injury or Illness at Work</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22</a:t>
            </a:fld>
            <a:endParaRPr lang="en-US"/>
          </a:p>
        </p:txBody>
      </p:sp>
    </p:spTree>
    <p:extLst>
      <p:ext uri="{BB962C8B-B14F-4D97-AF65-F5344CB8AC3E}">
        <p14:creationId xmlns:p14="http://schemas.microsoft.com/office/powerpoint/2010/main" val="346939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r>
              <a:rPr lang="en-US" dirty="0" smtClean="0"/>
              <a:t>Also UW System Office of Risk Management has a great Worker’s Compensation website with additional information and resources.</a:t>
            </a:r>
          </a:p>
          <a:p>
            <a:endParaRPr lang="en-US" dirty="0" smtClean="0"/>
          </a:p>
          <a:p>
            <a:r>
              <a:rPr lang="en-US" dirty="0" smtClean="0"/>
              <a:t>You can use the link in the presentation or you can find this under Worker’s Compensation/Supervisor Toolkit under Related Links</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23</a:t>
            </a:fld>
            <a:endParaRPr lang="en-US"/>
          </a:p>
        </p:txBody>
      </p:sp>
    </p:spTree>
    <p:extLst>
      <p:ext uri="{BB962C8B-B14F-4D97-AF65-F5344CB8AC3E}">
        <p14:creationId xmlns:p14="http://schemas.microsoft.com/office/powerpoint/2010/main" val="632547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a:t>
            </a:r>
            <a:r>
              <a:rPr lang="en-US" baseline="0" dirty="0" smtClean="0"/>
              <a:t>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additional reading about the laws, regulations, policies and practices that underpin an employer’s duty to provide a safe environment for employees.</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24</a:t>
            </a:fld>
            <a:endParaRPr lang="en-US"/>
          </a:p>
        </p:txBody>
      </p:sp>
    </p:spTree>
    <p:extLst>
      <p:ext uri="{BB962C8B-B14F-4D97-AF65-F5344CB8AC3E}">
        <p14:creationId xmlns:p14="http://schemas.microsoft.com/office/powerpoint/2010/main" val="2939354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apply</a:t>
            </a:r>
            <a:r>
              <a:rPr lang="en-US" baseline="0" dirty="0" smtClean="0"/>
              <a:t> some of the Worker’s Comp information we’ve reviewed.</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25</a:t>
            </a:fld>
            <a:endParaRPr lang="en-US"/>
          </a:p>
        </p:txBody>
      </p:sp>
    </p:spTree>
    <p:extLst>
      <p:ext uri="{BB962C8B-B14F-4D97-AF65-F5344CB8AC3E}">
        <p14:creationId xmlns:p14="http://schemas.microsoft.com/office/powerpoint/2010/main" val="3806027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first exercise provides</a:t>
            </a:r>
            <a:r>
              <a:rPr lang="en-US" baseline="0" dirty="0" smtClean="0"/>
              <a:t> experience completing the forms (EE forms as well as </a:t>
            </a:r>
            <a:r>
              <a:rPr lang="en-US" baseline="0" dirty="0" err="1" smtClean="0"/>
              <a:t>Supv</a:t>
            </a:r>
            <a:r>
              <a:rPr lang="en-US" baseline="0" dirty="0" smtClean="0"/>
              <a:t> forms)</a:t>
            </a:r>
            <a:endParaRPr lang="en-US" dirty="0" smtClean="0"/>
          </a:p>
          <a:p>
            <a:endParaRPr lang="en-US" dirty="0" smtClean="0"/>
          </a:p>
          <a:p>
            <a:r>
              <a:rPr lang="en-US" dirty="0" smtClean="0"/>
              <a:t>Divide into groups</a:t>
            </a:r>
          </a:p>
          <a:p>
            <a:r>
              <a:rPr lang="en-US" dirty="0" smtClean="0"/>
              <a:t>Each group will have a form completed by an employee.  </a:t>
            </a:r>
          </a:p>
          <a:p>
            <a:r>
              <a:rPr lang="en-US" dirty="0" smtClean="0"/>
              <a:t>Each</a:t>
            </a:r>
            <a:r>
              <a:rPr lang="en-US" baseline="0" dirty="0" smtClean="0"/>
              <a:t> group review the form  and identify missing, vague or incomplete answers and report out</a:t>
            </a:r>
          </a:p>
          <a:p>
            <a:endParaRPr lang="en-US" baseline="0" dirty="0" smtClean="0"/>
          </a:p>
          <a:p>
            <a:r>
              <a:rPr lang="en-US" baseline="0" dirty="0" smtClean="0"/>
              <a:t>Follow Up Questions</a:t>
            </a:r>
          </a:p>
          <a:p>
            <a:r>
              <a:rPr lang="en-US" baseline="0" dirty="0" smtClean="0"/>
              <a:t>When would you have opportunity to review with employee?</a:t>
            </a:r>
          </a:p>
          <a:p>
            <a:r>
              <a:rPr lang="en-US" baseline="0" dirty="0" smtClean="0"/>
              <a:t>How could you assist them in modifying form?</a:t>
            </a:r>
          </a:p>
          <a:p>
            <a:r>
              <a:rPr lang="en-US" baseline="0" dirty="0" smtClean="0"/>
              <a:t>SSN – only last 4 digits (sometimes forms are </a:t>
            </a:r>
            <a:r>
              <a:rPr lang="en-US" baseline="0" dirty="0" err="1" smtClean="0"/>
              <a:t>email’d</a:t>
            </a:r>
            <a:r>
              <a:rPr lang="en-US" baseline="0" dirty="0" smtClean="0"/>
              <a:t>, faxed or snail </a:t>
            </a:r>
            <a:r>
              <a:rPr lang="en-US" baseline="0" dirty="0" err="1" smtClean="0"/>
              <a:t>mail’d</a:t>
            </a:r>
            <a:r>
              <a:rPr lang="en-US" baseline="0" dirty="0" smtClean="0"/>
              <a:t> to HR – keep confidential info confidential by providing enough but not too much)</a:t>
            </a:r>
          </a:p>
          <a:p>
            <a:r>
              <a:rPr lang="en-US" baseline="0" dirty="0" smtClean="0"/>
              <a:t>Consider the info you will need to complete your forms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26</a:t>
            </a:fld>
            <a:endParaRPr lang="en-US"/>
          </a:p>
        </p:txBody>
      </p:sp>
    </p:spTree>
    <p:extLst>
      <p:ext uri="{BB962C8B-B14F-4D97-AF65-F5344CB8AC3E}">
        <p14:creationId xmlns:p14="http://schemas.microsoft.com/office/powerpoint/2010/main" val="204411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r>
              <a:rPr lang="en-US" dirty="0" smtClean="0"/>
              <a:t>Identify one member of</a:t>
            </a:r>
            <a:r>
              <a:rPr lang="en-US" baseline="0" dirty="0" smtClean="0"/>
              <a:t> your group as the employee.</a:t>
            </a:r>
          </a:p>
          <a:p>
            <a:r>
              <a:rPr lang="en-US" baseline="0" dirty="0" smtClean="0"/>
              <a:t>Interview them about the incident and use that information as a group to complete the Supervisor Accident Analysis, Repetitive Motion and Supervisor Question forms</a:t>
            </a:r>
          </a:p>
          <a:p>
            <a:endParaRPr lang="en-US" baseline="0" dirty="0" smtClean="0"/>
          </a:p>
          <a:p>
            <a:r>
              <a:rPr lang="en-US" baseline="0" dirty="0" smtClean="0"/>
              <a:t>As the individual being interviewed to more fully complete the EE form</a:t>
            </a:r>
          </a:p>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27</a:t>
            </a:fld>
            <a:endParaRPr lang="en-US"/>
          </a:p>
        </p:txBody>
      </p:sp>
    </p:spTree>
    <p:extLst>
      <p:ext uri="{BB962C8B-B14F-4D97-AF65-F5344CB8AC3E}">
        <p14:creationId xmlns:p14="http://schemas.microsoft.com/office/powerpoint/2010/main" val="1834482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REPORT INCIDENT – Phone, email or stop by with info regarding</a:t>
            </a:r>
            <a:r>
              <a:rPr lang="en-US" baseline="0" dirty="0" smtClean="0"/>
              <a:t> incident; HR and </a:t>
            </a:r>
            <a:r>
              <a:rPr lang="en-US" baseline="0" dirty="0" err="1" smtClean="0"/>
              <a:t>Grieshaber</a:t>
            </a:r>
            <a:r>
              <a:rPr lang="en-US" baseline="0" dirty="0" smtClean="0"/>
              <a:t>; include Police if off hours and need assistance when neither HR nor </a:t>
            </a:r>
            <a:r>
              <a:rPr lang="en-US" baseline="0" dirty="0" err="1" smtClean="0"/>
              <a:t>Grieshaber</a:t>
            </a:r>
            <a:r>
              <a:rPr lang="en-US" baseline="0" dirty="0" smtClean="0"/>
              <a:t> are available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FORMS</a:t>
            </a:r>
            <a:r>
              <a:rPr lang="en-US" baseline="0" dirty="0" smtClean="0"/>
              <a:t> - </a:t>
            </a:r>
            <a:r>
              <a:rPr lang="en-US" dirty="0" smtClean="0"/>
              <a:t>Get</a:t>
            </a:r>
            <a:r>
              <a:rPr lang="en-US" baseline="0" dirty="0" smtClean="0"/>
              <a:t> to HR as quickly as possible. </a:t>
            </a:r>
          </a:p>
          <a:p>
            <a:r>
              <a:rPr lang="en-US" baseline="0" dirty="0" smtClean="0"/>
              <a:t>Preference Order</a:t>
            </a:r>
          </a:p>
          <a:p>
            <a:pPr marL="171450" indent="-171450">
              <a:buFont typeface="Arial" panose="020B0604020202020204" pitchFamily="34" charset="0"/>
              <a:buChar char="•"/>
            </a:pPr>
            <a:r>
              <a:rPr lang="en-US" baseline="0" dirty="0" smtClean="0"/>
              <a:t>Drop off the forms in HR office</a:t>
            </a:r>
          </a:p>
          <a:p>
            <a:pPr marL="171450" indent="-171450">
              <a:buFont typeface="Arial" panose="020B0604020202020204" pitchFamily="34" charset="0"/>
              <a:buChar char="•"/>
            </a:pPr>
            <a:r>
              <a:rPr lang="en-US" baseline="0" dirty="0" smtClean="0"/>
              <a:t>Fax the forms to 262/595-2693</a:t>
            </a:r>
          </a:p>
          <a:p>
            <a:pPr marL="171450" indent="-171450">
              <a:buFont typeface="Arial" panose="020B0604020202020204" pitchFamily="34" charset="0"/>
              <a:buChar char="•"/>
            </a:pPr>
            <a:r>
              <a:rPr lang="en-US" baseline="0" dirty="0" smtClean="0"/>
              <a:t>Email the forms (so long as no confidential data i.e., full SSN, etc.)</a:t>
            </a:r>
          </a:p>
          <a:p>
            <a:pPr marL="171450" indent="-171450">
              <a:buFont typeface="Arial" panose="020B0604020202020204" pitchFamily="34" charset="0"/>
              <a:buChar char="•"/>
            </a:pPr>
            <a:r>
              <a:rPr lang="en-US" baseline="0" dirty="0" smtClean="0"/>
              <a:t>Interoffice the forms (only if incident only – where urgency is less)</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28</a:t>
            </a:fld>
            <a:endParaRPr lang="en-US"/>
          </a:p>
        </p:txBody>
      </p:sp>
    </p:spTree>
    <p:extLst>
      <p:ext uri="{BB962C8B-B14F-4D97-AF65-F5344CB8AC3E}">
        <p14:creationId xmlns:p14="http://schemas.microsoft.com/office/powerpoint/2010/main" val="1128024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r>
              <a:rPr lang="en-US" dirty="0" smtClean="0"/>
              <a:t>These</a:t>
            </a:r>
            <a:r>
              <a:rPr lang="en-US" baseline="0" dirty="0" smtClean="0"/>
              <a:t> scenarios present some circumstances which may concern you.  Remain in your groups and have a quick conversation to determine:</a:t>
            </a:r>
            <a:endParaRPr lang="en-US" dirty="0" smtClean="0"/>
          </a:p>
          <a:p>
            <a:endParaRPr lang="en-US" dirty="0" smtClean="0"/>
          </a:p>
          <a:p>
            <a:r>
              <a:rPr lang="en-US" dirty="0" smtClean="0"/>
              <a:t>What concerns</a:t>
            </a:r>
            <a:r>
              <a:rPr lang="en-US" baseline="0" dirty="0" smtClean="0"/>
              <a:t> do you have with this scenario?</a:t>
            </a:r>
          </a:p>
          <a:p>
            <a:endParaRPr lang="en-US" baseline="0" dirty="0" smtClean="0"/>
          </a:p>
          <a:p>
            <a:r>
              <a:rPr lang="en-US" baseline="0" dirty="0" smtClean="0"/>
              <a:t>Why didn’t he report?</a:t>
            </a:r>
          </a:p>
          <a:p>
            <a:r>
              <a:rPr lang="en-US" baseline="0" dirty="0" smtClean="0"/>
              <a:t>Was he hurt? Did he receive treatment?</a:t>
            </a:r>
          </a:p>
          <a:p>
            <a:r>
              <a:rPr lang="en-US" baseline="0" dirty="0" smtClean="0"/>
              <a:t>Did he miss work as a result of this fall?</a:t>
            </a:r>
          </a:p>
          <a:p>
            <a:r>
              <a:rPr lang="en-US" baseline="0" dirty="0" smtClean="0"/>
              <a:t>How did the fall happen?</a:t>
            </a:r>
          </a:p>
          <a:p>
            <a:r>
              <a:rPr lang="en-US" baseline="0" dirty="0" smtClean="0"/>
              <a:t>Was he alone when he fell? Witnesses?</a:t>
            </a:r>
          </a:p>
          <a:p>
            <a:r>
              <a:rPr lang="en-US" baseline="0" dirty="0" smtClean="0"/>
              <a:t>Is this a unique situation or are others not reporting incidents? Does this provide you with an opportunity to improve the culture of safety on your team?</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29</a:t>
            </a:fld>
            <a:endParaRPr lang="en-US"/>
          </a:p>
        </p:txBody>
      </p:sp>
    </p:spTree>
    <p:extLst>
      <p:ext uri="{BB962C8B-B14F-4D97-AF65-F5344CB8AC3E}">
        <p14:creationId xmlns:p14="http://schemas.microsoft.com/office/powerpoint/2010/main" val="2487135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71450" indent="-171450">
              <a:buFont typeface="Arial" panose="020B0604020202020204" pitchFamily="34" charset="0"/>
              <a:buChar char="•"/>
            </a:pPr>
            <a:r>
              <a:rPr lang="en-US" dirty="0" smtClean="0"/>
              <a:t>What concerns do you have about this scenario?</a:t>
            </a:r>
          </a:p>
          <a:p>
            <a:pPr marL="171450" indent="-171450">
              <a:buFont typeface="Arial" panose="020B0604020202020204" pitchFamily="34" charset="0"/>
              <a:buChar char="•"/>
            </a:pPr>
            <a:r>
              <a:rPr lang="en-US" dirty="0" smtClean="0"/>
              <a:t>Did</a:t>
            </a:r>
            <a:r>
              <a:rPr lang="en-US" baseline="0" dirty="0" smtClean="0"/>
              <a:t> he receive treatment for the injury?</a:t>
            </a:r>
          </a:p>
          <a:p>
            <a:pPr marL="171450" indent="-171450">
              <a:buFont typeface="Arial" panose="020B0604020202020204" pitchFamily="34" charset="0"/>
              <a:buChar char="•"/>
            </a:pPr>
            <a:r>
              <a:rPr lang="en-US" baseline="0" dirty="0" smtClean="0"/>
              <a:t>Has delayed treatment resulted in a more serious situation?</a:t>
            </a:r>
          </a:p>
          <a:p>
            <a:pPr marL="171450" indent="-171450">
              <a:buFont typeface="Arial" panose="020B0604020202020204" pitchFamily="34" charset="0"/>
              <a:buChar char="•"/>
            </a:pPr>
            <a:r>
              <a:rPr lang="en-US" baseline="0" dirty="0" smtClean="0"/>
              <a:t>Did he follow work rules relative to personal protective equipment?</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Why should the employee be concerned about late reporting? </a:t>
            </a:r>
            <a:r>
              <a:rPr lang="en-US" baseline="0" dirty="0" smtClean="0"/>
              <a:t>Is it possible the burn could have happened outside of work?</a:t>
            </a:r>
            <a:endParaRPr lang="en-US" dirty="0" smtClean="0"/>
          </a:p>
          <a:p>
            <a:pPr marL="171450" indent="-171450">
              <a:buFont typeface="Arial" panose="020B0604020202020204" pitchFamily="34" charset="0"/>
              <a:buChar char="•"/>
            </a:pPr>
            <a:r>
              <a:rPr lang="en-US" dirty="0" smtClean="0"/>
              <a:t>What value is there in reporting an incident you don’t think</a:t>
            </a:r>
            <a:r>
              <a:rPr lang="en-US" baseline="0" dirty="0" smtClean="0"/>
              <a:t> is serious?</a:t>
            </a:r>
          </a:p>
          <a:p>
            <a:pPr marL="171450" indent="-171450">
              <a:buFont typeface="Arial" panose="020B0604020202020204" pitchFamily="34" charset="0"/>
              <a:buChar char="•"/>
            </a:pPr>
            <a:r>
              <a:rPr lang="en-US" baseline="0" dirty="0" smtClean="0"/>
              <a:t>Do you need to send the employee to a medical provider for checkup?</a:t>
            </a:r>
          </a:p>
          <a:p>
            <a:pPr marL="171450" indent="-171450">
              <a:buFont typeface="Arial" panose="020B0604020202020204" pitchFamily="34" charset="0"/>
              <a:buChar char="•"/>
            </a:pPr>
            <a:r>
              <a:rPr lang="en-US" baseline="0" dirty="0" smtClean="0"/>
              <a:t>Has the employee failed to follow safety procedures by not wearing sufficient foot protection?</a:t>
            </a:r>
          </a:p>
        </p:txBody>
      </p:sp>
      <p:sp>
        <p:nvSpPr>
          <p:cNvPr id="4" name="Slide Number Placeholder 3"/>
          <p:cNvSpPr>
            <a:spLocks noGrp="1"/>
          </p:cNvSpPr>
          <p:nvPr>
            <p:ph type="sldNum" sz="quarter" idx="10"/>
          </p:nvPr>
        </p:nvSpPr>
        <p:spPr/>
        <p:txBody>
          <a:bodyPr/>
          <a:lstStyle/>
          <a:p>
            <a:fld id="{C935717A-2BB9-4939-A777-F9E8A091473F}" type="slidenum">
              <a:rPr lang="en-US" smtClean="0"/>
              <a:t>30</a:t>
            </a:fld>
            <a:endParaRPr lang="en-US"/>
          </a:p>
        </p:txBody>
      </p:sp>
    </p:spTree>
    <p:extLst>
      <p:ext uri="{BB962C8B-B14F-4D97-AF65-F5344CB8AC3E}">
        <p14:creationId xmlns:p14="http://schemas.microsoft.com/office/powerpoint/2010/main" val="357874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According to OSHA, developing a strong safety culture has the single greatest impact on accident reduction of any process.</a:t>
            </a:r>
          </a:p>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3</a:t>
            </a:fld>
            <a:endParaRPr lang="en-US"/>
          </a:p>
        </p:txBody>
      </p:sp>
    </p:spTree>
    <p:extLst>
      <p:ext uri="{BB962C8B-B14F-4D97-AF65-F5344CB8AC3E}">
        <p14:creationId xmlns:p14="http://schemas.microsoft.com/office/powerpoint/2010/main" val="38559069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pPr marL="171450" indent="-171450">
              <a:buFont typeface="Arial" panose="020B0604020202020204" pitchFamily="34" charset="0"/>
              <a:buChar char="•"/>
            </a:pPr>
            <a:r>
              <a:rPr lang="en-US" dirty="0" smtClean="0"/>
              <a:t>What concerns do you have about this scenario?</a:t>
            </a:r>
          </a:p>
          <a:p>
            <a:pPr marL="171450" indent="-171450">
              <a:buFont typeface="Arial" panose="020B0604020202020204" pitchFamily="34" charset="0"/>
              <a:buChar char="•"/>
            </a:pPr>
            <a:r>
              <a:rPr lang="en-US" dirty="0" smtClean="0"/>
              <a:t>Do you need to assist</a:t>
            </a:r>
            <a:r>
              <a:rPr lang="en-US" baseline="0" dirty="0" smtClean="0"/>
              <a:t> your employee obtain medical assistance?</a:t>
            </a:r>
          </a:p>
          <a:p>
            <a:pPr marL="171450" indent="-171450">
              <a:buFont typeface="Arial" panose="020B0604020202020204" pitchFamily="34" charset="0"/>
              <a:buChar char="•"/>
            </a:pPr>
            <a:r>
              <a:rPr lang="en-US" baseline="0" dirty="0" smtClean="0"/>
              <a:t>How will she reach the ER, Urgent Care or medical provider?</a:t>
            </a:r>
          </a:p>
          <a:p>
            <a:pPr marL="171450" indent="-171450">
              <a:buFont typeface="Arial" panose="020B0604020202020204" pitchFamily="34" charset="0"/>
              <a:buChar char="•"/>
            </a:pPr>
            <a:r>
              <a:rPr lang="en-US" baseline="0" dirty="0" smtClean="0"/>
              <a:t>Which of your resources should you contact?</a:t>
            </a:r>
          </a:p>
          <a:p>
            <a:pPr marL="171450" indent="-171450">
              <a:buFont typeface="Arial" panose="020B0604020202020204" pitchFamily="34" charset="0"/>
              <a:buChar char="•"/>
            </a:pPr>
            <a:r>
              <a:rPr lang="en-US" baseline="0" dirty="0" smtClean="0"/>
              <a:t>Should you call 2911 and get the campus police involved?</a:t>
            </a:r>
          </a:p>
          <a:p>
            <a:pPr marL="171450" indent="-171450">
              <a:buFont typeface="Arial" panose="020B0604020202020204" pitchFamily="34" charset="0"/>
              <a:buChar char="•"/>
            </a:pPr>
            <a:r>
              <a:rPr lang="en-US" baseline="0" dirty="0" smtClean="0"/>
              <a:t>Is she alert enough to complete the form? Can you safely interview her while she is waiting for transport?</a:t>
            </a:r>
          </a:p>
          <a:p>
            <a:pPr marL="171450" indent="-171450">
              <a:buFont typeface="Arial" panose="020B0604020202020204" pitchFamily="34" charset="0"/>
              <a:buChar char="•"/>
            </a:pPr>
            <a:r>
              <a:rPr lang="en-US" baseline="0" dirty="0" smtClean="0"/>
              <a:t>Is Facilities or Residence Life aware of the snow/ice covered stairs?</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31</a:t>
            </a:fld>
            <a:endParaRPr lang="en-US"/>
          </a:p>
        </p:txBody>
      </p:sp>
    </p:spTree>
    <p:extLst>
      <p:ext uri="{BB962C8B-B14F-4D97-AF65-F5344CB8AC3E}">
        <p14:creationId xmlns:p14="http://schemas.microsoft.com/office/powerpoint/2010/main" val="1634637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pPr marL="171450" indent="-171450">
              <a:buFont typeface="Arial" panose="020B0604020202020204" pitchFamily="34" charset="0"/>
              <a:buChar char="•"/>
            </a:pPr>
            <a:r>
              <a:rPr lang="en-US" dirty="0" smtClean="0"/>
              <a:t>What are your concerns about this scenario?</a:t>
            </a:r>
          </a:p>
          <a:p>
            <a:pPr marL="171450" indent="-171450">
              <a:buFont typeface="Arial" panose="020B0604020202020204" pitchFamily="34" charset="0"/>
              <a:buChar char="•"/>
            </a:pPr>
            <a:r>
              <a:rPr lang="en-US" dirty="0" smtClean="0"/>
              <a:t>What should your first priority be in this discussion? His health, need for medical attention, safety issue, coaching/disciplinary, other?</a:t>
            </a:r>
          </a:p>
          <a:p>
            <a:pPr marL="171450" indent="-171450">
              <a:buFont typeface="Arial" panose="020B0604020202020204" pitchFamily="34" charset="0"/>
              <a:buChar char="•"/>
            </a:pPr>
            <a:r>
              <a:rPr lang="en-US" dirty="0" smtClean="0"/>
              <a:t>What options do you have to address the safety issue with the employee? Retraining,</a:t>
            </a:r>
            <a:r>
              <a:rPr lang="en-US" baseline="0" dirty="0" smtClean="0"/>
              <a:t> coaching, write up, </a:t>
            </a:r>
          </a:p>
          <a:p>
            <a:pPr marL="171450" indent="-171450">
              <a:buFont typeface="Arial" panose="020B0604020202020204" pitchFamily="34" charset="0"/>
              <a:buChar char="•"/>
            </a:pPr>
            <a:r>
              <a:rPr lang="en-US" baseline="0" dirty="0" smtClean="0"/>
              <a:t>How could you use this as a coachable moment for your team?</a:t>
            </a:r>
          </a:p>
          <a:p>
            <a:pPr marL="171450" indent="-171450">
              <a:buFont typeface="Arial" panose="020B0604020202020204" pitchFamily="34" charset="0"/>
              <a:buChar char="•"/>
            </a:pPr>
            <a:r>
              <a:rPr lang="en-US" baseline="0" dirty="0" smtClean="0"/>
              <a:t>What did the employee do immediately after he felt the pop? </a:t>
            </a:r>
          </a:p>
          <a:p>
            <a:pPr marL="171450" indent="-171450">
              <a:buFont typeface="Arial" panose="020B0604020202020204" pitchFamily="34" charset="0"/>
              <a:buChar char="•"/>
            </a:pPr>
            <a:r>
              <a:rPr lang="en-US" baseline="0" dirty="0" smtClean="0"/>
              <a:t>Was there a witness?</a:t>
            </a:r>
          </a:p>
          <a:p>
            <a:pPr marL="171450" indent="-171450">
              <a:buFont typeface="Arial" panose="020B0604020202020204" pitchFamily="34" charset="0"/>
              <a:buChar char="•"/>
            </a:pPr>
            <a:r>
              <a:rPr lang="en-US" baseline="0" dirty="0" smtClean="0"/>
              <a:t>How does your team determine whether they can move/lift objects by themselves or require another team member?</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32</a:t>
            </a:fld>
            <a:endParaRPr lang="en-US"/>
          </a:p>
        </p:txBody>
      </p:sp>
    </p:spTree>
    <p:extLst>
      <p:ext uri="{BB962C8B-B14F-4D97-AF65-F5344CB8AC3E}">
        <p14:creationId xmlns:p14="http://schemas.microsoft.com/office/powerpoint/2010/main" val="1855725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last slide promotes some of the upcoming Lunch &amp; Learn sessions through mid March.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Special mention of the FMLA</a:t>
            </a:r>
            <a:r>
              <a:rPr lang="en-US" baseline="0" dirty="0" smtClean="0"/>
              <a:t> sessions for employees followed by an FMLA session for Supervisors coming up March 20 and March 22 (respectively). FMLA and WC often intersect if an employee is expected to miss more than 5 consecutive days or will need to be away from work intermittently due to injury/illness that is work related. This session will provide more information about an FMLA leave (which can run concurrently with a WC leave) as well as stand-alone FMLA leave.</a:t>
            </a:r>
            <a:endParaRPr lang="en-US"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t>33</a:t>
            </a:fld>
            <a:endParaRPr lang="en-US"/>
          </a:p>
        </p:txBody>
      </p:sp>
    </p:spTree>
    <p:extLst>
      <p:ext uri="{BB962C8B-B14F-4D97-AF65-F5344CB8AC3E}">
        <p14:creationId xmlns:p14="http://schemas.microsoft.com/office/powerpoint/2010/main" val="348839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endParaRPr lang="en-US" dirty="0" smtClean="0"/>
          </a:p>
          <a:p>
            <a:r>
              <a:rPr lang="en-US" dirty="0" smtClean="0"/>
              <a:t>Thank you for taking time from your schedule to attend this training. We know everyone is busy.  </a:t>
            </a:r>
          </a:p>
          <a:p>
            <a:endParaRPr lang="en-US" dirty="0" smtClean="0"/>
          </a:p>
          <a:p>
            <a:r>
              <a:rPr lang="en-US" dirty="0" smtClean="0"/>
              <a:t>We want to make sure that we use your time wisely, so we’d like to continue to improve this training.  Do you have questions you’d like addressed during future sessions? Do you have scenarios</a:t>
            </a:r>
            <a:r>
              <a:rPr lang="en-US" baseline="0" dirty="0" smtClean="0"/>
              <a:t> you’d like us to present/address? Send your feedback on this session via email to hr@uwp.edu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34</a:t>
            </a:fld>
            <a:endParaRPr lang="en-US"/>
          </a:p>
        </p:txBody>
      </p:sp>
    </p:spTree>
    <p:extLst>
      <p:ext uri="{BB962C8B-B14F-4D97-AF65-F5344CB8AC3E}">
        <p14:creationId xmlns:p14="http://schemas.microsoft.com/office/powerpoint/2010/main" val="167237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Speaker’s Notes:</a:t>
            </a:r>
          </a:p>
          <a:p>
            <a:r>
              <a:rPr lang="en-US" dirty="0" smtClean="0"/>
              <a:t>According to OSHA, developing a strong safety culture has the single greatest impact on accident reduction of any process.</a:t>
            </a:r>
          </a:p>
          <a:p>
            <a:endParaRPr lang="en-US" dirty="0" smtClean="0"/>
          </a:p>
        </p:txBody>
      </p:sp>
      <p:sp>
        <p:nvSpPr>
          <p:cNvPr id="4" name="Slide Number Placeholder 3"/>
          <p:cNvSpPr>
            <a:spLocks noGrp="1"/>
          </p:cNvSpPr>
          <p:nvPr>
            <p:ph type="sldNum" sz="quarter" idx="10"/>
          </p:nvPr>
        </p:nvSpPr>
        <p:spPr/>
        <p:txBody>
          <a:bodyPr/>
          <a:lstStyle/>
          <a:p>
            <a:fld id="{C935717A-2BB9-4939-A777-F9E8A091473F}" type="slidenum">
              <a:rPr lang="en-US" smtClean="0"/>
              <a:t>4</a:t>
            </a:fld>
            <a:endParaRPr lang="en-US"/>
          </a:p>
        </p:txBody>
      </p:sp>
    </p:spTree>
    <p:extLst>
      <p:ext uri="{BB962C8B-B14F-4D97-AF65-F5344CB8AC3E}">
        <p14:creationId xmlns:p14="http://schemas.microsoft.com/office/powerpoint/2010/main" val="1736874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r>
              <a:rPr lang="en-US" dirty="0" smtClean="0"/>
              <a:t>Lost Time</a:t>
            </a:r>
          </a:p>
          <a:p>
            <a:pPr marL="171450" indent="-171450">
              <a:buFont typeface="Arial" panose="020B0604020202020204" pitchFamily="34" charset="0"/>
              <a:buChar char="•"/>
            </a:pPr>
            <a:r>
              <a:rPr lang="en-US" dirty="0" smtClean="0"/>
              <a:t>60</a:t>
            </a:r>
            <a:r>
              <a:rPr lang="en-US" baseline="0" dirty="0" smtClean="0"/>
              <a:t> “away from work” days in 2017</a:t>
            </a:r>
          </a:p>
          <a:p>
            <a:pPr marL="171450" indent="-171450">
              <a:buFont typeface="Arial" panose="020B0604020202020204" pitchFamily="34" charset="0"/>
              <a:buChar char="•"/>
            </a:pPr>
            <a:r>
              <a:rPr lang="en-US" baseline="0" dirty="0" smtClean="0"/>
              <a:t>231 “restricted duty” days in 2017</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Cost of Lost Time and Medical Reimbursement each year determines whether the $$’s we set aside for Worker’s Compensation increase or decrease year to year.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Before we leave the topic of safety culture, what one thing could you plan to do in your area to reinforce safety for your team? (bulletin board, provide safety training upon hire and regularly thereafter, catch someone doing something right, share lessons learned after an incident, take action when safety procedures aren’t followed or PPEs aren’t used, other?)</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5</a:t>
            </a:fld>
            <a:endParaRPr lang="en-US"/>
          </a:p>
        </p:txBody>
      </p:sp>
    </p:spTree>
    <p:extLst>
      <p:ext uri="{BB962C8B-B14F-4D97-AF65-F5344CB8AC3E}">
        <p14:creationId xmlns:p14="http://schemas.microsoft.com/office/powerpoint/2010/main" val="114290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r>
              <a:rPr lang="en-US" dirty="0" smtClean="0"/>
              <a:t>When you leave today, you will understand:</a:t>
            </a:r>
          </a:p>
          <a:p>
            <a:endParaRPr lang="en-US" dirty="0" smtClean="0"/>
          </a:p>
          <a:p>
            <a:r>
              <a:rPr lang="en-US" dirty="0" smtClean="0"/>
              <a:t>Add one more to the objectives:</a:t>
            </a:r>
            <a:r>
              <a:rPr lang="en-US" baseline="0" dirty="0" smtClean="0"/>
              <a:t> that each of you will have selected one or more steps you can take tomorrow, next week or this month to build or reinforce the culture of safety on your team.</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6</a:t>
            </a:fld>
            <a:endParaRPr lang="en-US"/>
          </a:p>
        </p:txBody>
      </p:sp>
    </p:spTree>
    <p:extLst>
      <p:ext uri="{BB962C8B-B14F-4D97-AF65-F5344CB8AC3E}">
        <p14:creationId xmlns:p14="http://schemas.microsoft.com/office/powerpoint/2010/main" val="189480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r>
              <a:rPr lang="en-US" dirty="0" smtClean="0"/>
              <a:t>Often referred to as the “grand bargain” between employers and employees, this program was established over 100 years ago. </a:t>
            </a:r>
            <a:r>
              <a:rPr lang="en-US" dirty="0" smtClean="0"/>
              <a:t>In 1911,</a:t>
            </a:r>
            <a:r>
              <a:rPr lang="en-US" baseline="0" dirty="0" smtClean="0"/>
              <a:t> WI adopted Workmen’s Compensation Act – one of the first states to do so.</a:t>
            </a:r>
            <a:endParaRPr lang="en-US" dirty="0" smtClean="0"/>
          </a:p>
          <a:p>
            <a:endParaRPr lang="en-US" dirty="0" smtClean="0"/>
          </a:p>
          <a:p>
            <a:r>
              <a:rPr lang="en-US" dirty="0" smtClean="0"/>
              <a:t>Injured/ill</a:t>
            </a:r>
            <a:r>
              <a:rPr lang="en-US" baseline="0" dirty="0" smtClean="0"/>
              <a:t> workers gave up their right to sue employers in civil court for workplace injuries.  ERs were able to rely on WC as the exclusive remedy for such injuries in a no-fault system.  Not always an exclusive remedy and not always a no-fault system. </a:t>
            </a:r>
          </a:p>
          <a:p>
            <a:endParaRPr lang="en-US" baseline="0" dirty="0" smtClean="0"/>
          </a:p>
          <a:p>
            <a:r>
              <a:rPr lang="en-US" baseline="0" dirty="0" smtClean="0"/>
              <a:t>Employee  - includes student employees.  Does not include volunteers or general public.  </a:t>
            </a:r>
          </a:p>
          <a:p>
            <a:endParaRPr lang="en-US" baseline="0" dirty="0" smtClean="0"/>
          </a:p>
          <a:p>
            <a:r>
              <a:rPr lang="en-US" baseline="0" dirty="0" smtClean="0"/>
              <a:t>Work-related injury/illness – this is determined by UW System claims examiners.</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8</a:t>
            </a:fld>
            <a:endParaRPr lang="en-US"/>
          </a:p>
        </p:txBody>
      </p:sp>
    </p:spTree>
    <p:extLst>
      <p:ext uri="{BB962C8B-B14F-4D97-AF65-F5344CB8AC3E}">
        <p14:creationId xmlns:p14="http://schemas.microsoft.com/office/powerpoint/2010/main" val="1332758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endParaRPr lang="en-US" dirty="0" smtClean="0"/>
          </a:p>
          <a:p>
            <a:r>
              <a:rPr lang="en-US" dirty="0" smtClean="0"/>
              <a:t>Now that you understand the basics of WC, what it is, what benefits it provides, and who is eligible,  </a:t>
            </a:r>
          </a:p>
          <a:p>
            <a:endParaRPr lang="en-US" dirty="0" smtClean="0"/>
          </a:p>
          <a:p>
            <a:r>
              <a:rPr lang="en-US" dirty="0" smtClean="0"/>
              <a:t>let’s </a:t>
            </a:r>
            <a:r>
              <a:rPr lang="en-US" dirty="0" smtClean="0"/>
              <a:t>focus on the various roles and their responsibilities in the Worker’s Comp process.</a:t>
            </a:r>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9</a:t>
            </a:fld>
            <a:endParaRPr lang="en-US"/>
          </a:p>
        </p:txBody>
      </p:sp>
    </p:spTree>
    <p:extLst>
      <p:ext uri="{BB962C8B-B14F-4D97-AF65-F5344CB8AC3E}">
        <p14:creationId xmlns:p14="http://schemas.microsoft.com/office/powerpoint/2010/main" val="1245580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These </a:t>
            </a:r>
            <a:r>
              <a:rPr lang="en-US" baseline="0" dirty="0" smtClean="0"/>
              <a:t>5 roles are the primary roles, but recognize there are additional roles beyond these 5: medical providers, lead employees or admin’s who may stand in for supervisor if not present, other employees who might witness the incident who you might want to interview, etc.  We’ve identified the 5 primary roles</a:t>
            </a:r>
            <a:r>
              <a:rPr lang="en-US" baseline="0" dirty="0" smtClean="0"/>
              <a: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Although you’ll find 5 roles in this</a:t>
            </a:r>
            <a:r>
              <a:rPr lang="en-US" baseline="0" dirty="0" smtClean="0"/>
              <a:t> graphic, we will be focusing on your role as a supervisor and the employee’s role in worker’s compensation claims.</a:t>
            </a:r>
          </a:p>
          <a:p>
            <a:endParaRPr lang="en-US" dirty="0"/>
          </a:p>
        </p:txBody>
      </p:sp>
      <p:sp>
        <p:nvSpPr>
          <p:cNvPr id="4" name="Slide Number Placeholder 3"/>
          <p:cNvSpPr>
            <a:spLocks noGrp="1"/>
          </p:cNvSpPr>
          <p:nvPr>
            <p:ph type="sldNum" sz="quarter" idx="10"/>
          </p:nvPr>
        </p:nvSpPr>
        <p:spPr/>
        <p:txBody>
          <a:bodyPr/>
          <a:lstStyle/>
          <a:p>
            <a:fld id="{C935717A-2BB9-4939-A777-F9E8A091473F}" type="slidenum">
              <a:rPr lang="en-US" smtClean="0"/>
              <a:t>10</a:t>
            </a:fld>
            <a:endParaRPr lang="en-US"/>
          </a:p>
        </p:txBody>
      </p:sp>
    </p:spTree>
    <p:extLst>
      <p:ext uri="{BB962C8B-B14F-4D97-AF65-F5344CB8AC3E}">
        <p14:creationId xmlns:p14="http://schemas.microsoft.com/office/powerpoint/2010/main" val="1415956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2423637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2587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558936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70319"/>
          </a:xfrm>
        </p:spPr>
        <p:txBody>
          <a:bodyPr vert="eaVert"/>
          <a:lstStyle>
            <a:lvl1pPr>
              <a:defRPr>
                <a:solidFill>
                  <a:schemeClr val="tx1">
                    <a:lumMod val="65000"/>
                    <a:lumOff val="3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70318"/>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81652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1956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87763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578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57641"/>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781716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026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026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40966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718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718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2328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58417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12076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595959"/>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417539"/>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255488"/>
          </a:xfrm>
        </p:spPr>
        <p:txBody>
          <a:bodyPr/>
          <a:lstStyle>
            <a:lvl1pPr marL="0" indent="0">
              <a:buNone/>
              <a:defRPr sz="14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15152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49763"/>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37305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016501"/>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43606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C7614-15A9-43A8-9E98-106A33ED6C41}"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D3CB9-049B-4F4F-82D1-8A95299C975C}" type="slidenum">
              <a:rPr lang="en-US" smtClean="0">
                <a:solidFill>
                  <a:prstClr val="black">
                    <a:tint val="75000"/>
                  </a:prstClr>
                </a:solidFill>
              </a:rPr>
              <a:pPr/>
              <a:t>‹#›</a:t>
            </a:fld>
            <a:endParaRPr lang="en-US">
              <a:solidFill>
                <a:prstClr val="black">
                  <a:tint val="75000"/>
                </a:prstClr>
              </a:solidFill>
            </a:endParaRPr>
          </a:p>
        </p:txBody>
      </p:sp>
      <p:pic>
        <p:nvPicPr>
          <p:cNvPr id="7" name="Picture 6" descr="BRA-PPT-foote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947172"/>
            <a:ext cx="9144000" cy="910828"/>
          </a:xfrm>
          <a:prstGeom prst="rect">
            <a:avLst/>
          </a:prstGeom>
        </p:spPr>
      </p:pic>
    </p:spTree>
    <p:extLst>
      <p:ext uri="{BB962C8B-B14F-4D97-AF65-F5344CB8AC3E}">
        <p14:creationId xmlns:p14="http://schemas.microsoft.com/office/powerpoint/2010/main" val="94201253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timing>
    <p:tnLst>
      <p:par>
        <p:cTn id="1" dur="indefinite" restart="never" nodeType="tmRoot"/>
      </p:par>
    </p:tnLst>
  </p:timing>
  <p:txStyles>
    <p:titleStyle>
      <a:lvl1pPr algn="ctr" defTabSz="457200" rtl="0" eaLnBrk="1" latinLnBrk="0" hangingPunct="1">
        <a:spcBef>
          <a:spcPct val="0"/>
        </a:spcBef>
        <a:buNone/>
        <a:defRPr sz="4400" kern="1200">
          <a:solidFill>
            <a:srgbClr val="595959"/>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hyperlink" Target="https://www.uwp.edu/explore/offices/humanresources/all-forms.cfm"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hyperlink" Target="https://www.uwp.edu/explore/offices/humanresources/workers-comp.cfm"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s://www.uwp.edu/explore/offices/humanresources/illness.cf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https://www.wisconsin.edu/workers-compensation/"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uwp.edu/explore/offices/governance/policy67.cfm" TargetMode="External"/><Relationship Id="rId3" Type="http://schemas.openxmlformats.org/officeDocument/2006/relationships/hyperlink" Target="https://www.osha.gov/" TargetMode="External"/><Relationship Id="rId7" Type="http://schemas.openxmlformats.org/officeDocument/2006/relationships/hyperlink" Target="https://walker.wi.gov/sites/default/files/executive-orders/EO_2016_194.pdf"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hyperlink" Target="https://www.wisconsin.edu/ohrwd/download/policies/ops/gen11.pdf" TargetMode="External"/><Relationship Id="rId5" Type="http://schemas.openxmlformats.org/officeDocument/2006/relationships/hyperlink" Target="http://docs.legis.wisconsin.gov/statutes/statutes/101/I/11" TargetMode="External"/><Relationship Id="rId4" Type="http://schemas.openxmlformats.org/officeDocument/2006/relationships/hyperlink" Target="http://docs.legis.wisconsin.gov/statutes/statutes/101/I/055" TargetMode="External"/><Relationship Id="rId9" Type="http://schemas.openxmlformats.org/officeDocument/2006/relationships/hyperlink" Target="https://www.uwp.edu/explore/offices/humanresources/illness.cf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143000"/>
          </a:xfrm>
        </p:spPr>
        <p:txBody>
          <a:bodyPr>
            <a:normAutofit/>
          </a:bodyPr>
          <a:lstStyle/>
          <a:p>
            <a:r>
              <a:rPr lang="en-US" b="1" dirty="0" smtClean="0">
                <a:solidFill>
                  <a:schemeClr val="accent3">
                    <a:lumMod val="50000"/>
                  </a:schemeClr>
                </a:solidFill>
                <a:latin typeface="+mn-lt"/>
              </a:rPr>
              <a:t>Worker’s Compensation</a:t>
            </a:r>
            <a:endParaRPr lang="en-US" dirty="0">
              <a:solidFill>
                <a:schemeClr val="accent3">
                  <a:lumMod val="50000"/>
                </a:schemeClr>
              </a:solidFill>
              <a:latin typeface="+mn-lt"/>
            </a:endParaRPr>
          </a:p>
        </p:txBody>
      </p:sp>
      <p:sp>
        <p:nvSpPr>
          <p:cNvPr id="4" name="Rectangle 3"/>
          <p:cNvSpPr/>
          <p:nvPr/>
        </p:nvSpPr>
        <p:spPr>
          <a:xfrm>
            <a:off x="2286000" y="3124200"/>
            <a:ext cx="4572000" cy="2585323"/>
          </a:xfrm>
          <a:prstGeom prst="rect">
            <a:avLst/>
          </a:prstGeom>
        </p:spPr>
        <p:txBody>
          <a:bodyPr>
            <a:spAutoFit/>
          </a:bodyPr>
          <a:lstStyle/>
          <a:p>
            <a:pPr algn="ctr"/>
            <a:r>
              <a:rPr lang="en-US" b="1" dirty="0">
                <a:latin typeface="Calibri" panose="020F0502020204030204" pitchFamily="34" charset="0"/>
              </a:rPr>
              <a:t>Presented </a:t>
            </a:r>
            <a:r>
              <a:rPr lang="en-US" b="1" dirty="0" smtClean="0">
                <a:latin typeface="Calibri" panose="020F0502020204030204" pitchFamily="34" charset="0"/>
              </a:rPr>
              <a:t>By  </a:t>
            </a:r>
          </a:p>
          <a:p>
            <a:pPr algn="ctr"/>
            <a:endParaRPr lang="en-US" b="1" dirty="0" smtClean="0">
              <a:latin typeface="Calibri" panose="020F0502020204030204" pitchFamily="34" charset="0"/>
            </a:endParaRPr>
          </a:p>
          <a:p>
            <a:pPr algn="ctr"/>
            <a:r>
              <a:rPr lang="en-US" b="1" dirty="0" smtClean="0">
                <a:latin typeface="Calibri" panose="020F0502020204030204" pitchFamily="34" charset="0"/>
              </a:rPr>
              <a:t>Chris Heilgeist</a:t>
            </a:r>
          </a:p>
          <a:p>
            <a:pPr algn="ctr"/>
            <a:r>
              <a:rPr lang="en-US" b="1" dirty="0" smtClean="0">
                <a:latin typeface="Calibri" panose="020F0502020204030204" pitchFamily="34" charset="0"/>
              </a:rPr>
              <a:t>HR Assistant/WC Coordinator</a:t>
            </a:r>
          </a:p>
          <a:p>
            <a:pPr algn="ctr"/>
            <a:r>
              <a:rPr lang="en-US" b="1" dirty="0" smtClean="0">
                <a:latin typeface="Calibri" panose="020F0502020204030204" pitchFamily="34" charset="0"/>
              </a:rPr>
              <a:t>Human Resources</a:t>
            </a:r>
          </a:p>
          <a:p>
            <a:pPr algn="ctr"/>
            <a:endParaRPr lang="en-US" b="1" dirty="0" smtClean="0">
              <a:latin typeface="Calibri" panose="020F0502020204030204" pitchFamily="34" charset="0"/>
            </a:endParaRPr>
          </a:p>
          <a:p>
            <a:pPr algn="ctr"/>
            <a:r>
              <a:rPr lang="en-US" b="1" dirty="0" smtClean="0">
                <a:latin typeface="Calibri" panose="020F0502020204030204" pitchFamily="34" charset="0"/>
              </a:rPr>
              <a:t>Bob </a:t>
            </a:r>
            <a:r>
              <a:rPr lang="en-US" b="1" dirty="0" err="1" smtClean="0">
                <a:latin typeface="Calibri" panose="020F0502020204030204" pitchFamily="34" charset="0"/>
              </a:rPr>
              <a:t>Grieshaber</a:t>
            </a:r>
            <a:endParaRPr lang="en-US" b="1" dirty="0" smtClean="0">
              <a:latin typeface="Calibri" panose="020F0502020204030204" pitchFamily="34" charset="0"/>
            </a:endParaRPr>
          </a:p>
          <a:p>
            <a:pPr algn="ctr"/>
            <a:r>
              <a:rPr lang="en-US" b="1" dirty="0" smtClean="0">
                <a:latin typeface="Calibri" panose="020F0502020204030204" pitchFamily="34" charset="0"/>
              </a:rPr>
              <a:t>Risk Management Officer</a:t>
            </a:r>
          </a:p>
          <a:p>
            <a:pPr algn="ctr"/>
            <a:r>
              <a:rPr lang="en-US" b="1" dirty="0" smtClean="0">
                <a:latin typeface="Calibri" panose="020F0502020204030204" pitchFamily="34" charset="0"/>
              </a:rPr>
              <a:t>Safety &amp; Risk Management</a:t>
            </a:r>
            <a:endParaRPr lang="en-US" b="1" dirty="0">
              <a:latin typeface="Calibri" panose="020F0502020204030204" pitchFamily="34" charset="0"/>
            </a:endParaRPr>
          </a:p>
        </p:txBody>
      </p:sp>
      <p:sp>
        <p:nvSpPr>
          <p:cNvPr id="3" name="TextBox 2"/>
          <p:cNvSpPr txBox="1"/>
          <p:nvPr/>
        </p:nvSpPr>
        <p:spPr>
          <a:xfrm>
            <a:off x="3352800" y="2362200"/>
            <a:ext cx="2667000" cy="461665"/>
          </a:xfrm>
          <a:prstGeom prst="rect">
            <a:avLst/>
          </a:prstGeom>
          <a:noFill/>
        </p:spPr>
        <p:txBody>
          <a:bodyPr wrap="square" rtlCol="0">
            <a:spAutoFit/>
          </a:bodyPr>
          <a:lstStyle/>
          <a:p>
            <a:r>
              <a:rPr lang="en-US" sz="2400" dirty="0" smtClean="0"/>
              <a:t>Supervisor Training</a:t>
            </a:r>
            <a:endParaRPr lang="en-US" sz="2400" dirty="0"/>
          </a:p>
        </p:txBody>
      </p:sp>
    </p:spTree>
    <p:extLst>
      <p:ext uri="{BB962C8B-B14F-4D97-AF65-F5344CB8AC3E}">
        <p14:creationId xmlns:p14="http://schemas.microsoft.com/office/powerpoint/2010/main" val="2035012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1143000"/>
          </a:xfrm>
          <a:prstGeom prst="rect">
            <a:avLst/>
          </a:prstGeom>
          <a:solidFill>
            <a:srgbClr val="0080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rPr>
              <a:t>Worker’s Compensation Roles</a:t>
            </a:r>
            <a:endParaRPr lang="en-US" sz="3600" dirty="0">
              <a:solidFill>
                <a:schemeClr val="bg1"/>
              </a:solidFill>
            </a:endParaRPr>
          </a:p>
        </p:txBody>
      </p:sp>
      <p:graphicFrame>
        <p:nvGraphicFramePr>
          <p:cNvPr id="3" name="Content Placeholder 7" descr="Radial cycle shows the relationship between 4 tasks to a group"/>
          <p:cNvGraphicFramePr>
            <a:graphicFrameLocks/>
          </p:cNvGraphicFramePr>
          <p:nvPr>
            <p:extLst>
              <p:ext uri="{D42A27DB-BD31-4B8C-83A1-F6EECF244321}">
                <p14:modId xmlns:p14="http://schemas.microsoft.com/office/powerpoint/2010/main" val="3731858434"/>
              </p:ext>
            </p:extLst>
          </p:nvPr>
        </p:nvGraphicFramePr>
        <p:xfrm>
          <a:off x="1752600" y="1676400"/>
          <a:ext cx="5527676"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364629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endParaRPr lang="en-US" dirty="0" smtClean="0"/>
          </a:p>
          <a:p>
            <a:pPr marL="0" indent="0">
              <a:buNone/>
            </a:pPr>
            <a:r>
              <a:rPr lang="en-US" dirty="0" smtClean="0"/>
              <a:t>Time </a:t>
            </a:r>
            <a:r>
              <a:rPr lang="en-US" dirty="0"/>
              <a:t>Sensitive Tasks</a:t>
            </a:r>
          </a:p>
          <a:p>
            <a:pPr marL="0" indent="0">
              <a:buNone/>
            </a:pPr>
            <a:endParaRPr lang="en-US" dirty="0"/>
          </a:p>
        </p:txBody>
      </p:sp>
      <p:sp>
        <p:nvSpPr>
          <p:cNvPr id="4" name="Content Placeholder 3"/>
          <p:cNvSpPr>
            <a:spLocks noGrp="1"/>
          </p:cNvSpPr>
          <p:nvPr>
            <p:ph sz="half" idx="2"/>
          </p:nvPr>
        </p:nvSpPr>
        <p:spPr/>
        <p:txBody>
          <a:bodyPr/>
          <a:lstStyle/>
          <a:p>
            <a:endParaRPr lang="en-US" dirty="0" smtClean="0"/>
          </a:p>
          <a:p>
            <a:r>
              <a:rPr lang="en-US" dirty="0" smtClean="0"/>
              <a:t>Report Incident </a:t>
            </a:r>
            <a:endParaRPr lang="en-US" dirty="0"/>
          </a:p>
          <a:p>
            <a:r>
              <a:rPr lang="en-US" dirty="0"/>
              <a:t>Seek medical attention if needed</a:t>
            </a:r>
          </a:p>
          <a:p>
            <a:r>
              <a:rPr lang="en-US" dirty="0"/>
              <a:t>Complete Form(s)</a:t>
            </a:r>
          </a:p>
          <a:p>
            <a:endParaRPr lang="en-US" dirty="0"/>
          </a:p>
        </p:txBody>
      </p:sp>
      <p:sp>
        <p:nvSpPr>
          <p:cNvPr id="5" name="Title 1"/>
          <p:cNvSpPr txBox="1">
            <a:spLocks/>
          </p:cNvSpPr>
          <p:nvPr/>
        </p:nvSpPr>
        <p:spPr>
          <a:xfrm>
            <a:off x="457200" y="381000"/>
            <a:ext cx="8229600" cy="1143000"/>
          </a:xfrm>
          <a:prstGeom prst="rect">
            <a:avLst/>
          </a:prstGeom>
          <a:solidFill>
            <a:srgbClr val="0080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rPr>
              <a:t>Employees’ Role</a:t>
            </a:r>
            <a:endParaRPr lang="en-US" sz="3600" dirty="0">
              <a:solidFill>
                <a:schemeClr val="bg1"/>
              </a:solidFill>
            </a:endParaRPr>
          </a:p>
        </p:txBody>
      </p:sp>
    </p:spTree>
    <p:extLst>
      <p:ext uri="{BB962C8B-B14F-4D97-AF65-F5344CB8AC3E}">
        <p14:creationId xmlns:p14="http://schemas.microsoft.com/office/powerpoint/2010/main" val="4098977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pPr marL="0" indent="0">
              <a:buNone/>
            </a:pPr>
            <a:endParaRPr lang="en-US" dirty="0" smtClean="0"/>
          </a:p>
          <a:p>
            <a:pPr marL="0" indent="0">
              <a:buNone/>
            </a:pPr>
            <a:r>
              <a:rPr lang="en-US" dirty="0" smtClean="0"/>
              <a:t>Ongoing </a:t>
            </a:r>
            <a:r>
              <a:rPr lang="en-US" dirty="0"/>
              <a:t>Tasks</a:t>
            </a:r>
          </a:p>
          <a:p>
            <a:pPr marL="0" indent="0">
              <a:buNone/>
            </a:pPr>
            <a:endParaRPr lang="en-US" dirty="0"/>
          </a:p>
        </p:txBody>
      </p:sp>
      <p:sp>
        <p:nvSpPr>
          <p:cNvPr id="4" name="Content Placeholder 3"/>
          <p:cNvSpPr>
            <a:spLocks noGrp="1"/>
          </p:cNvSpPr>
          <p:nvPr>
            <p:ph sz="half" idx="2"/>
          </p:nvPr>
        </p:nvSpPr>
        <p:spPr/>
        <p:txBody>
          <a:bodyPr>
            <a:normAutofit lnSpcReduction="10000"/>
          </a:bodyPr>
          <a:lstStyle/>
          <a:p>
            <a:endParaRPr lang="en-US" dirty="0" smtClean="0"/>
          </a:p>
          <a:p>
            <a:r>
              <a:rPr lang="en-US" dirty="0" smtClean="0"/>
              <a:t>Communicate </a:t>
            </a:r>
            <a:r>
              <a:rPr lang="en-US" dirty="0"/>
              <a:t>with HR/Supervisor</a:t>
            </a:r>
          </a:p>
          <a:p>
            <a:r>
              <a:rPr lang="en-US" dirty="0"/>
              <a:t>Share WC contact information </a:t>
            </a:r>
            <a:r>
              <a:rPr lang="en-US" dirty="0" smtClean="0"/>
              <a:t>with Provider</a:t>
            </a:r>
            <a:endParaRPr lang="en-US" dirty="0"/>
          </a:p>
          <a:p>
            <a:r>
              <a:rPr lang="en-US" dirty="0"/>
              <a:t>Accept restricted </a:t>
            </a:r>
            <a:r>
              <a:rPr lang="en-US" dirty="0" smtClean="0"/>
              <a:t>duty/honor restrictions</a:t>
            </a:r>
          </a:p>
          <a:p>
            <a:r>
              <a:rPr lang="en-US" dirty="0" smtClean="0"/>
              <a:t>Report </a:t>
            </a:r>
            <a:r>
              <a:rPr lang="en-US" dirty="0"/>
              <a:t>Time/Absences</a:t>
            </a:r>
          </a:p>
          <a:p>
            <a:pPr marL="0" indent="0">
              <a:buNone/>
            </a:pPr>
            <a:endParaRPr lang="en-US" dirty="0"/>
          </a:p>
        </p:txBody>
      </p:sp>
      <p:sp>
        <p:nvSpPr>
          <p:cNvPr id="5" name="Title 1"/>
          <p:cNvSpPr txBox="1">
            <a:spLocks/>
          </p:cNvSpPr>
          <p:nvPr/>
        </p:nvSpPr>
        <p:spPr>
          <a:xfrm>
            <a:off x="457200" y="381000"/>
            <a:ext cx="8229600" cy="1143000"/>
          </a:xfrm>
          <a:prstGeom prst="rect">
            <a:avLst/>
          </a:prstGeom>
          <a:solidFill>
            <a:srgbClr val="0080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rPr>
              <a:t>Employees’ Role</a:t>
            </a:r>
            <a:endParaRPr lang="en-US" sz="3600" dirty="0">
              <a:solidFill>
                <a:schemeClr val="bg1"/>
              </a:solidFill>
            </a:endParaRPr>
          </a:p>
        </p:txBody>
      </p:sp>
    </p:spTree>
    <p:extLst>
      <p:ext uri="{BB962C8B-B14F-4D97-AF65-F5344CB8AC3E}">
        <p14:creationId xmlns:p14="http://schemas.microsoft.com/office/powerpoint/2010/main" val="1794059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endParaRPr lang="en-US" dirty="0" smtClean="0"/>
          </a:p>
          <a:p>
            <a:pPr marL="0" indent="0">
              <a:buNone/>
            </a:pPr>
            <a:r>
              <a:rPr lang="en-US" dirty="0" smtClean="0"/>
              <a:t>Time </a:t>
            </a:r>
            <a:r>
              <a:rPr lang="en-US" dirty="0"/>
              <a:t>Sensitive Tasks</a:t>
            </a:r>
          </a:p>
          <a:p>
            <a:pPr marL="0" indent="0">
              <a:buNone/>
            </a:pPr>
            <a:endParaRPr lang="en-US" dirty="0"/>
          </a:p>
        </p:txBody>
      </p:sp>
      <p:sp>
        <p:nvSpPr>
          <p:cNvPr id="4" name="Content Placeholder 3"/>
          <p:cNvSpPr>
            <a:spLocks noGrp="1"/>
          </p:cNvSpPr>
          <p:nvPr>
            <p:ph sz="half" idx="2"/>
          </p:nvPr>
        </p:nvSpPr>
        <p:spPr/>
        <p:txBody>
          <a:bodyPr/>
          <a:lstStyle/>
          <a:p>
            <a:endParaRPr lang="en-US" dirty="0" smtClean="0"/>
          </a:p>
          <a:p>
            <a:r>
              <a:rPr lang="en-US" dirty="0" smtClean="0"/>
              <a:t>Assist </a:t>
            </a:r>
            <a:r>
              <a:rPr lang="en-US" dirty="0"/>
              <a:t>Employee</a:t>
            </a:r>
          </a:p>
          <a:p>
            <a:r>
              <a:rPr lang="en-US" dirty="0"/>
              <a:t>Notify HR &amp; </a:t>
            </a:r>
            <a:r>
              <a:rPr lang="en-US" dirty="0" smtClean="0"/>
              <a:t>Safety &amp; Risk </a:t>
            </a:r>
            <a:r>
              <a:rPr lang="en-US" dirty="0" err="1" smtClean="0"/>
              <a:t>Mgr</a:t>
            </a:r>
            <a:r>
              <a:rPr lang="en-US" dirty="0" smtClean="0"/>
              <a:t> </a:t>
            </a:r>
            <a:endParaRPr lang="en-US" dirty="0"/>
          </a:p>
          <a:p>
            <a:r>
              <a:rPr lang="en-US" dirty="0"/>
              <a:t>Investigate</a:t>
            </a:r>
          </a:p>
          <a:p>
            <a:r>
              <a:rPr lang="en-US" dirty="0"/>
              <a:t>Complete/submit forms</a:t>
            </a:r>
          </a:p>
          <a:p>
            <a:endParaRPr lang="en-US" dirty="0"/>
          </a:p>
        </p:txBody>
      </p:sp>
      <p:sp>
        <p:nvSpPr>
          <p:cNvPr id="5" name="Title 1"/>
          <p:cNvSpPr txBox="1">
            <a:spLocks/>
          </p:cNvSpPr>
          <p:nvPr/>
        </p:nvSpPr>
        <p:spPr>
          <a:xfrm>
            <a:off x="457200" y="381000"/>
            <a:ext cx="8229600" cy="1143000"/>
          </a:xfrm>
          <a:prstGeom prst="rect">
            <a:avLst/>
          </a:prstGeom>
          <a:solidFill>
            <a:srgbClr val="0080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rPr>
              <a:t>Supervisor’s Role</a:t>
            </a:r>
            <a:endParaRPr lang="en-US" sz="3600" dirty="0">
              <a:solidFill>
                <a:schemeClr val="bg1"/>
              </a:solidFill>
            </a:endParaRPr>
          </a:p>
        </p:txBody>
      </p:sp>
    </p:spTree>
    <p:extLst>
      <p:ext uri="{BB962C8B-B14F-4D97-AF65-F5344CB8AC3E}">
        <p14:creationId xmlns:p14="http://schemas.microsoft.com/office/powerpoint/2010/main" val="2158318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cident categories CCOHS.jpg"/>
          <p:cNvPicPr>
            <a:picLocks noChangeAspect="1"/>
          </p:cNvPicPr>
          <p:nvPr/>
        </p:nvPicPr>
        <p:blipFill>
          <a:blip r:embed="rId3" cstate="print"/>
          <a:stretch>
            <a:fillRect/>
          </a:stretch>
        </p:blipFill>
        <p:spPr>
          <a:xfrm>
            <a:off x="4572000" y="609600"/>
            <a:ext cx="4114800" cy="4168765"/>
          </a:xfrm>
          <a:prstGeom prst="rect">
            <a:avLst/>
          </a:prstGeom>
        </p:spPr>
      </p:pic>
      <p:sp>
        <p:nvSpPr>
          <p:cNvPr id="3" name="Content Placeholder 2"/>
          <p:cNvSpPr txBox="1">
            <a:spLocks/>
          </p:cNvSpPr>
          <p:nvPr/>
        </p:nvSpPr>
        <p:spPr>
          <a:xfrm>
            <a:off x="152400" y="381000"/>
            <a:ext cx="4267200" cy="3810000"/>
          </a:xfrm>
          <a:prstGeom prst="rect">
            <a:avLst/>
          </a:prstGeom>
        </p:spPr>
        <p:txBody>
          <a:bodyPr vert="horz" lIns="91440" tIns="45720" rIns="91440" bIns="45720" rtlCol="0" anchor="b">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26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600" b="1" dirty="0" smtClean="0">
                <a:solidFill>
                  <a:schemeClr val="tx1">
                    <a:tint val="75000"/>
                  </a:schemeClr>
                </a:solidFill>
              </a:rPr>
              <a:t>Incident Categories:</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2600" dirty="0" smtClean="0">
              <a:solidFill>
                <a:schemeClr val="tx1">
                  <a:tint val="75000"/>
                </a:schemeClr>
              </a:solidFill>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600" b="0" i="0" u="none" strike="noStrike" kern="1200" cap="none" spc="0" normalizeH="0" baseline="0" noProof="0" dirty="0" smtClean="0">
                <a:ln>
                  <a:noFill/>
                </a:ln>
                <a:solidFill>
                  <a:schemeClr val="tx1">
                    <a:tint val="75000"/>
                  </a:schemeClr>
                </a:solidFill>
                <a:effectLst/>
                <a:uLnTx/>
                <a:uFillTx/>
                <a:latin typeface="+mn-lt"/>
                <a:ea typeface="+mn-ea"/>
                <a:cs typeface="+mn-cs"/>
              </a:rPr>
              <a:t>The causes of any incident can be grouped</a:t>
            </a:r>
            <a:r>
              <a:rPr kumimoji="0" lang="en-US" sz="2600" b="0" i="0" u="none" strike="noStrike" kern="1200" cap="none" spc="0" normalizeH="0" noProof="0" dirty="0" smtClean="0">
                <a:ln>
                  <a:noFill/>
                </a:ln>
                <a:solidFill>
                  <a:schemeClr val="tx1">
                    <a:tint val="75000"/>
                  </a:schemeClr>
                </a:solidFill>
                <a:effectLst/>
                <a:uLnTx/>
                <a:uFillTx/>
                <a:latin typeface="+mn-lt"/>
                <a:ea typeface="+mn-ea"/>
                <a:cs typeface="+mn-cs"/>
              </a:rPr>
              <a:t> </a:t>
            </a:r>
            <a:r>
              <a:rPr lang="en-US" sz="2600" dirty="0" smtClean="0">
                <a:solidFill>
                  <a:schemeClr val="tx1">
                    <a:tint val="75000"/>
                  </a:schemeClr>
                </a:solidFill>
              </a:rPr>
              <a:t>into</a:t>
            </a:r>
            <a:r>
              <a:rPr kumimoji="0" lang="en-US" sz="2600" b="0" i="0" u="none" strike="noStrike" kern="1200" cap="none" spc="0" normalizeH="0" noProof="0" dirty="0" smtClean="0">
                <a:ln>
                  <a:noFill/>
                </a:ln>
                <a:solidFill>
                  <a:schemeClr val="tx1">
                    <a:tint val="75000"/>
                  </a:schemeClr>
                </a:solidFill>
                <a:effectLst/>
                <a:uLnTx/>
                <a:uFillTx/>
                <a:latin typeface="+mn-lt"/>
                <a:ea typeface="+mn-ea"/>
                <a:cs typeface="+mn-cs"/>
              </a:rPr>
              <a:t> five categories, and each should be investigated.</a:t>
            </a:r>
            <a:endParaRPr kumimoji="0" lang="en-US" sz="26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TextBox 3"/>
          <p:cNvSpPr txBox="1"/>
          <p:nvPr/>
        </p:nvSpPr>
        <p:spPr>
          <a:xfrm>
            <a:off x="228600" y="5410200"/>
            <a:ext cx="5410200" cy="261610"/>
          </a:xfrm>
          <a:prstGeom prst="rect">
            <a:avLst/>
          </a:prstGeom>
          <a:noFill/>
        </p:spPr>
        <p:txBody>
          <a:bodyPr wrap="square" rtlCol="0">
            <a:spAutoFit/>
          </a:bodyPr>
          <a:lstStyle/>
          <a:p>
            <a:r>
              <a:rPr lang="en-US" sz="1050" b="1" dirty="0" smtClean="0"/>
              <a:t>Source:</a:t>
            </a:r>
            <a:r>
              <a:rPr lang="en-US" sz="1050" dirty="0" smtClean="0"/>
              <a:t>  Canadian Centre for Occupational Health &amp; Safety</a:t>
            </a:r>
            <a:endParaRPr lang="en-US" sz="1050" dirty="0"/>
          </a:p>
        </p:txBody>
      </p:sp>
      <p:sp>
        <p:nvSpPr>
          <p:cNvPr id="5" name="Title 1"/>
          <p:cNvSpPr txBox="1">
            <a:spLocks/>
          </p:cNvSpPr>
          <p:nvPr/>
        </p:nvSpPr>
        <p:spPr>
          <a:xfrm>
            <a:off x="228600" y="457200"/>
            <a:ext cx="3048000" cy="1143000"/>
          </a:xfrm>
          <a:prstGeom prst="rect">
            <a:avLst/>
          </a:prstGeom>
        </p:spPr>
        <p:txBody>
          <a:bodyPr>
            <a:norm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pPr algn="l"/>
            <a:r>
              <a:rPr lang="en-US" sz="3200" b="1" smtClean="0"/>
              <a:t>INVESTIGATE</a:t>
            </a:r>
            <a:endParaRPr lang="en-US" sz="3200" b="1" dirty="0"/>
          </a:p>
        </p:txBody>
      </p:sp>
    </p:spTree>
    <p:extLst>
      <p:ext uri="{BB962C8B-B14F-4D97-AF65-F5344CB8AC3E}">
        <p14:creationId xmlns:p14="http://schemas.microsoft.com/office/powerpoint/2010/main" val="65930782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152400"/>
            <a:ext cx="3048000" cy="1143000"/>
          </a:xfrm>
        </p:spPr>
        <p:txBody>
          <a:bodyPr>
            <a:normAutofit/>
          </a:bodyPr>
          <a:lstStyle/>
          <a:p>
            <a:pPr algn="l"/>
            <a:r>
              <a:rPr lang="en-US" sz="3200" b="1" dirty="0" smtClean="0"/>
              <a:t>INVESTIGATE</a:t>
            </a:r>
            <a:endParaRPr lang="en-US" sz="3200" b="1" dirty="0"/>
          </a:p>
        </p:txBody>
      </p:sp>
      <p:sp>
        <p:nvSpPr>
          <p:cNvPr id="6" name="Content Placeholder 2"/>
          <p:cNvSpPr txBox="1">
            <a:spLocks/>
          </p:cNvSpPr>
          <p:nvPr/>
        </p:nvSpPr>
        <p:spPr>
          <a:xfrm>
            <a:off x="152400" y="1066800"/>
            <a:ext cx="4267200" cy="4202656"/>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smtClean="0"/>
              <a:t>Emphasis to find the </a:t>
            </a:r>
            <a:r>
              <a:rPr lang="en-US" sz="2600" b="1" i="1" dirty="0" smtClean="0"/>
              <a:t>root cause</a:t>
            </a:r>
          </a:p>
          <a:p>
            <a:r>
              <a:rPr lang="en-US" sz="2600" dirty="0" smtClean="0"/>
              <a:t>Prevent future incidents (i.e., how can this be avoided in the future?)</a:t>
            </a:r>
          </a:p>
          <a:p>
            <a:r>
              <a:rPr lang="en-US" sz="2600" dirty="0" smtClean="0"/>
              <a:t>Find the  facts that lead to corrective action</a:t>
            </a:r>
          </a:p>
          <a:p>
            <a:r>
              <a:rPr lang="en-US" sz="2600" dirty="0" smtClean="0"/>
              <a:t>Reinforce positive behavior &amp; expected behavior</a:t>
            </a:r>
          </a:p>
          <a:p>
            <a:r>
              <a:rPr lang="en-US" sz="2600" dirty="0" smtClean="0"/>
              <a:t>Reduce lost time</a:t>
            </a:r>
          </a:p>
          <a:p>
            <a:r>
              <a:rPr lang="en-US" sz="2600" dirty="0" smtClean="0"/>
              <a:t>Emphasis on early return to work </a:t>
            </a:r>
            <a:endParaRPr lang="en-US" sz="2600" dirty="0"/>
          </a:p>
        </p:txBody>
      </p:sp>
      <p:sp>
        <p:nvSpPr>
          <p:cNvPr id="7" name="Content Placeholder 3"/>
          <p:cNvSpPr txBox="1">
            <a:spLocks/>
          </p:cNvSpPr>
          <p:nvPr/>
        </p:nvSpPr>
        <p:spPr>
          <a:xfrm>
            <a:off x="6248400" y="381000"/>
            <a:ext cx="1905000" cy="526945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buFont typeface="Arial"/>
              <a:buNone/>
            </a:pPr>
            <a:r>
              <a:rPr lang="en-US" sz="4400" dirty="0" smtClean="0"/>
              <a:t>Ask</a:t>
            </a:r>
          </a:p>
          <a:p>
            <a:pPr>
              <a:buFont typeface="Wingdings" panose="05000000000000000000" pitchFamily="2" charset="2"/>
              <a:buChar char="ü"/>
            </a:pPr>
            <a:r>
              <a:rPr lang="en-US" dirty="0" smtClean="0"/>
              <a:t>Who</a:t>
            </a:r>
          </a:p>
          <a:p>
            <a:pPr>
              <a:buFont typeface="Wingdings" panose="05000000000000000000" pitchFamily="2" charset="2"/>
              <a:buChar char="ü"/>
            </a:pPr>
            <a:r>
              <a:rPr lang="en-US" dirty="0" smtClean="0"/>
              <a:t>What</a:t>
            </a:r>
          </a:p>
          <a:p>
            <a:pPr>
              <a:buFont typeface="Wingdings" panose="05000000000000000000" pitchFamily="2" charset="2"/>
              <a:buChar char="ü"/>
            </a:pPr>
            <a:r>
              <a:rPr lang="en-US" dirty="0" smtClean="0"/>
              <a:t>When</a:t>
            </a:r>
          </a:p>
          <a:p>
            <a:pPr>
              <a:buFont typeface="Wingdings" panose="05000000000000000000" pitchFamily="2" charset="2"/>
              <a:buChar char="ü"/>
            </a:pPr>
            <a:r>
              <a:rPr lang="en-US" dirty="0" smtClean="0"/>
              <a:t>Why</a:t>
            </a:r>
          </a:p>
          <a:p>
            <a:pPr>
              <a:buFont typeface="Wingdings" panose="05000000000000000000" pitchFamily="2" charset="2"/>
              <a:buChar char="ü"/>
            </a:pPr>
            <a:r>
              <a:rPr lang="en-US" dirty="0" smtClean="0"/>
              <a:t>Where</a:t>
            </a:r>
          </a:p>
          <a:p>
            <a:pPr>
              <a:buFont typeface="Wingdings" panose="05000000000000000000" pitchFamily="2" charset="2"/>
              <a:buChar char="ü"/>
            </a:pPr>
            <a:r>
              <a:rPr lang="en-US" dirty="0" smtClean="0"/>
              <a:t>How</a:t>
            </a:r>
          </a:p>
          <a:p>
            <a:pPr>
              <a:buFont typeface="Wingdings" panose="05000000000000000000" pitchFamily="2" charset="2"/>
              <a:buChar char="ü"/>
            </a:pPr>
            <a:r>
              <a:rPr lang="en-US" dirty="0" smtClean="0"/>
              <a:t>PPE</a:t>
            </a:r>
          </a:p>
          <a:p>
            <a:endParaRPr lang="en-US" dirty="0"/>
          </a:p>
        </p:txBody>
      </p:sp>
    </p:spTree>
    <p:extLst>
      <p:ext uri="{BB962C8B-B14F-4D97-AF65-F5344CB8AC3E}">
        <p14:creationId xmlns:p14="http://schemas.microsoft.com/office/powerpoint/2010/main" val="181759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pPr marL="0" indent="0">
              <a:buNone/>
            </a:pPr>
            <a:endParaRPr lang="en-US" dirty="0" smtClean="0"/>
          </a:p>
          <a:p>
            <a:pPr marL="0" indent="0">
              <a:buNone/>
            </a:pPr>
            <a:r>
              <a:rPr lang="en-US" dirty="0" smtClean="0"/>
              <a:t>Ongoing </a:t>
            </a:r>
            <a:r>
              <a:rPr lang="en-US" dirty="0"/>
              <a:t>Tasks</a:t>
            </a:r>
          </a:p>
          <a:p>
            <a:pPr marL="0" indent="0">
              <a:buNone/>
            </a:pP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smtClean="0"/>
          </a:p>
          <a:p>
            <a:r>
              <a:rPr lang="en-US" dirty="0" smtClean="0"/>
              <a:t>Communicate </a:t>
            </a:r>
            <a:r>
              <a:rPr lang="en-US" dirty="0"/>
              <a:t>with HR/Employee</a:t>
            </a:r>
          </a:p>
          <a:p>
            <a:r>
              <a:rPr lang="en-US" dirty="0"/>
              <a:t>Coordinate Return to Work</a:t>
            </a:r>
          </a:p>
          <a:p>
            <a:r>
              <a:rPr lang="en-US" dirty="0"/>
              <a:t>Review/Approve Time/Absences</a:t>
            </a:r>
          </a:p>
          <a:p>
            <a:r>
              <a:rPr lang="en-US" dirty="0"/>
              <a:t>Maintain confidentiality</a:t>
            </a:r>
          </a:p>
          <a:p>
            <a:r>
              <a:rPr lang="en-US" dirty="0"/>
              <a:t>Maintain a culture of </a:t>
            </a:r>
            <a:r>
              <a:rPr lang="en-US" dirty="0" smtClean="0"/>
              <a:t>safety</a:t>
            </a:r>
            <a:endParaRPr lang="en-US" dirty="0"/>
          </a:p>
        </p:txBody>
      </p:sp>
      <p:sp>
        <p:nvSpPr>
          <p:cNvPr id="5" name="Title 1"/>
          <p:cNvSpPr txBox="1">
            <a:spLocks/>
          </p:cNvSpPr>
          <p:nvPr/>
        </p:nvSpPr>
        <p:spPr>
          <a:xfrm>
            <a:off x="457200" y="381000"/>
            <a:ext cx="8229600" cy="1143000"/>
          </a:xfrm>
          <a:prstGeom prst="rect">
            <a:avLst/>
          </a:prstGeom>
          <a:solidFill>
            <a:srgbClr val="0080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rPr>
              <a:t>Supervisor’s Role</a:t>
            </a:r>
            <a:endParaRPr lang="en-US" sz="3600" dirty="0">
              <a:solidFill>
                <a:schemeClr val="bg1"/>
              </a:solidFill>
            </a:endParaRPr>
          </a:p>
        </p:txBody>
      </p:sp>
    </p:spTree>
    <p:extLst>
      <p:ext uri="{BB962C8B-B14F-4D97-AF65-F5344CB8AC3E}">
        <p14:creationId xmlns:p14="http://schemas.microsoft.com/office/powerpoint/2010/main" val="34552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idx="1"/>
          </p:nvPr>
        </p:nvSpPr>
        <p:spPr/>
        <p:txBody>
          <a:bodyPr/>
          <a:lstStyle/>
          <a:p>
            <a:r>
              <a:rPr lang="en-US" dirty="0" smtClean="0"/>
              <a:t>Worker’s Compensation</a:t>
            </a:r>
            <a:endParaRPr lang="en-US" dirty="0"/>
          </a:p>
        </p:txBody>
      </p:sp>
    </p:spTree>
    <p:extLst>
      <p:ext uri="{BB962C8B-B14F-4D97-AF65-F5344CB8AC3E}">
        <p14:creationId xmlns:p14="http://schemas.microsoft.com/office/powerpoint/2010/main" val="319752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Resources</a:t>
            </a:r>
            <a:r>
              <a:rPr lang="en-US" dirty="0" smtClean="0"/>
              <a:t>	</a:t>
            </a:r>
            <a:endParaRPr lang="en-US" dirty="0"/>
          </a:p>
        </p:txBody>
      </p:sp>
      <p:sp>
        <p:nvSpPr>
          <p:cNvPr id="3" name="Content Placeholder 2"/>
          <p:cNvSpPr>
            <a:spLocks noGrp="1"/>
          </p:cNvSpPr>
          <p:nvPr>
            <p:ph idx="1"/>
          </p:nvPr>
        </p:nvSpPr>
        <p:spPr/>
        <p:txBody>
          <a:bodyPr/>
          <a:lstStyle/>
          <a:p>
            <a:endParaRPr lang="en-US" dirty="0" smtClean="0"/>
          </a:p>
          <a:p>
            <a:r>
              <a:rPr lang="en-US" sz="2400" dirty="0" smtClean="0"/>
              <a:t>Safety </a:t>
            </a:r>
            <a:r>
              <a:rPr lang="en-US" sz="2400" dirty="0"/>
              <a:t>&amp; Risk Manager</a:t>
            </a:r>
            <a:br>
              <a:rPr lang="en-US" sz="2400" dirty="0"/>
            </a:br>
            <a:r>
              <a:rPr lang="en-US" sz="2400" dirty="0"/>
              <a:t>Bob </a:t>
            </a:r>
            <a:r>
              <a:rPr lang="en-US" sz="2400" dirty="0" err="1"/>
              <a:t>Grieshaber</a:t>
            </a:r>
            <a:r>
              <a:rPr lang="en-US" sz="2400" dirty="0"/>
              <a:t/>
            </a:r>
            <a:br>
              <a:rPr lang="en-US" sz="2400" dirty="0"/>
            </a:br>
            <a:r>
              <a:rPr lang="en-US" sz="2400" dirty="0"/>
              <a:t>Ext. 2262</a:t>
            </a:r>
          </a:p>
          <a:p>
            <a:r>
              <a:rPr lang="en-US" sz="2400" dirty="0"/>
              <a:t>WC Coordinator</a:t>
            </a:r>
            <a:br>
              <a:rPr lang="en-US" sz="2400" dirty="0"/>
            </a:br>
            <a:r>
              <a:rPr lang="en-US" sz="2400" dirty="0"/>
              <a:t>Chris Heilgeist</a:t>
            </a:r>
            <a:br>
              <a:rPr lang="en-US" sz="2400" dirty="0"/>
            </a:br>
            <a:r>
              <a:rPr lang="en-US" sz="2400" dirty="0"/>
              <a:t>Ext. </a:t>
            </a:r>
            <a:r>
              <a:rPr lang="en-US" sz="2400" dirty="0" smtClean="0"/>
              <a:t>2220</a:t>
            </a:r>
          </a:p>
          <a:p>
            <a:r>
              <a:rPr lang="en-US" sz="2400" dirty="0" smtClean="0"/>
              <a:t>Campus Police</a:t>
            </a:r>
            <a:br>
              <a:rPr lang="en-US" sz="2400" dirty="0" smtClean="0"/>
            </a:br>
            <a:r>
              <a:rPr lang="en-US" sz="2400" dirty="0" smtClean="0"/>
              <a:t>Non-emergency – ext. 2455</a:t>
            </a:r>
            <a:br>
              <a:rPr lang="en-US" sz="2400" dirty="0" smtClean="0"/>
            </a:br>
            <a:r>
              <a:rPr lang="en-US" sz="2400" dirty="0" smtClean="0"/>
              <a:t>Emergency – ext. 2911</a:t>
            </a:r>
          </a:p>
          <a:p>
            <a:r>
              <a:rPr lang="en-US" sz="2400" dirty="0" smtClean="0"/>
              <a:t>Others?</a:t>
            </a:r>
            <a:endParaRPr lang="en-US" sz="2400" dirty="0"/>
          </a:p>
          <a:p>
            <a:pPr marL="0" indent="0">
              <a:buNone/>
            </a:pPr>
            <a:endParaRPr lang="en-US" dirty="0"/>
          </a:p>
        </p:txBody>
      </p:sp>
      <p:sp>
        <p:nvSpPr>
          <p:cNvPr id="4" name="Text Placeholder 3"/>
          <p:cNvSpPr>
            <a:spLocks noGrp="1"/>
          </p:cNvSpPr>
          <p:nvPr>
            <p:ph type="body" sz="half" idx="2"/>
          </p:nvPr>
        </p:nvSpPr>
        <p:spPr/>
        <p:txBody>
          <a:bodyPr>
            <a:normAutofit/>
          </a:bodyPr>
          <a:lstStyle/>
          <a:p>
            <a:r>
              <a:rPr lang="en-US" sz="2400" dirty="0" smtClean="0"/>
              <a:t>People</a:t>
            </a:r>
            <a:endParaRPr lang="en-US" sz="2400" dirty="0"/>
          </a:p>
        </p:txBody>
      </p:sp>
    </p:spTree>
    <p:extLst>
      <p:ext uri="{BB962C8B-B14F-4D97-AF65-F5344CB8AC3E}">
        <p14:creationId xmlns:p14="http://schemas.microsoft.com/office/powerpoint/2010/main" val="1146317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Resources</a:t>
            </a:r>
            <a:r>
              <a:rPr lang="en-US" dirty="0" smtClean="0"/>
              <a:t>	</a:t>
            </a:r>
            <a:endParaRPr lang="en-US" dirty="0"/>
          </a:p>
        </p:txBody>
      </p:sp>
      <p:sp>
        <p:nvSpPr>
          <p:cNvPr id="3" name="Content Placeholder 2"/>
          <p:cNvSpPr>
            <a:spLocks noGrp="1"/>
          </p:cNvSpPr>
          <p:nvPr>
            <p:ph idx="1"/>
          </p:nvPr>
        </p:nvSpPr>
        <p:spPr/>
        <p:txBody>
          <a:bodyPr/>
          <a:lstStyle/>
          <a:p>
            <a:endParaRPr lang="en-US" dirty="0" smtClean="0"/>
          </a:p>
          <a:p>
            <a:endParaRPr lang="en-US" sz="2400" dirty="0" smtClean="0"/>
          </a:p>
          <a:p>
            <a:r>
              <a:rPr lang="en-US" sz="2400" dirty="0" smtClean="0"/>
              <a:t>Forms</a:t>
            </a:r>
            <a:endParaRPr lang="en-US" sz="2400" dirty="0"/>
          </a:p>
          <a:p>
            <a:r>
              <a:rPr lang="en-US" sz="2400" dirty="0"/>
              <a:t>Roles/Responsibilities</a:t>
            </a:r>
          </a:p>
          <a:p>
            <a:r>
              <a:rPr lang="en-US" sz="2400" dirty="0"/>
              <a:t>UW System Office of Risk Management</a:t>
            </a:r>
          </a:p>
          <a:p>
            <a:endParaRPr lang="en-US" dirty="0"/>
          </a:p>
        </p:txBody>
      </p:sp>
      <p:sp>
        <p:nvSpPr>
          <p:cNvPr id="4" name="Text Placeholder 3"/>
          <p:cNvSpPr>
            <a:spLocks noGrp="1"/>
          </p:cNvSpPr>
          <p:nvPr>
            <p:ph type="body" sz="half" idx="2"/>
          </p:nvPr>
        </p:nvSpPr>
        <p:spPr/>
        <p:txBody>
          <a:bodyPr>
            <a:normAutofit/>
          </a:bodyPr>
          <a:lstStyle/>
          <a:p>
            <a:r>
              <a:rPr lang="en-US" sz="2400" dirty="0" smtClean="0"/>
              <a:t>Electronic</a:t>
            </a:r>
            <a:endParaRPr lang="en-US" sz="2400" dirty="0"/>
          </a:p>
        </p:txBody>
      </p:sp>
    </p:spTree>
    <p:extLst>
      <p:ext uri="{BB962C8B-B14F-4D97-AF65-F5344CB8AC3E}">
        <p14:creationId xmlns:p14="http://schemas.microsoft.com/office/powerpoint/2010/main" val="3705940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a:solidFill>
            <a:srgbClr val="008000"/>
          </a:solidFill>
        </p:spPr>
        <p:txBody>
          <a:bodyPr>
            <a:noAutofit/>
          </a:bodyPr>
          <a:lstStyle/>
          <a:p>
            <a:pPr algn="ctr"/>
            <a:r>
              <a:rPr lang="en-US" sz="3600" dirty="0" smtClean="0">
                <a:solidFill>
                  <a:schemeClr val="bg1"/>
                </a:solidFill>
              </a:rPr>
              <a:t>Authority for Health &amp; Safety</a:t>
            </a:r>
            <a:endParaRPr lang="en-US" sz="3600" dirty="0">
              <a:solidFill>
                <a:schemeClr val="bg1"/>
              </a:solidFill>
            </a:endParaRPr>
          </a:p>
        </p:txBody>
      </p:sp>
      <p:sp>
        <p:nvSpPr>
          <p:cNvPr id="4" name="Content Placeholder 2"/>
          <p:cNvSpPr txBox="1">
            <a:spLocks/>
          </p:cNvSpPr>
          <p:nvPr/>
        </p:nvSpPr>
        <p:spPr>
          <a:xfrm>
            <a:off x="762000" y="2819400"/>
            <a:ext cx="6781800" cy="31242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r>
              <a:rPr lang="en-US" sz="1400" dirty="0" smtClean="0"/>
              <a:t>OSHA Regulations: 29 CFR 1910 and 1926</a:t>
            </a:r>
          </a:p>
          <a:p>
            <a:endParaRPr lang="en-US" sz="1400" dirty="0" smtClean="0"/>
          </a:p>
          <a:p>
            <a:r>
              <a:rPr lang="en-US" sz="1400" dirty="0" smtClean="0"/>
              <a:t>Wisconsin State Statutes </a:t>
            </a:r>
            <a:br>
              <a:rPr lang="en-US" sz="1400" dirty="0" smtClean="0"/>
            </a:br>
            <a:endParaRPr lang="en-US" sz="1400" dirty="0" smtClean="0"/>
          </a:p>
          <a:p>
            <a:r>
              <a:rPr lang="en-US" sz="1400" dirty="0" smtClean="0"/>
              <a:t>University of Wisconsin System Policies</a:t>
            </a:r>
            <a:br>
              <a:rPr lang="en-US" sz="1400" dirty="0" smtClean="0"/>
            </a:br>
            <a:endParaRPr lang="en-US" sz="1400" dirty="0" smtClean="0"/>
          </a:p>
          <a:p>
            <a:r>
              <a:rPr lang="en-US" sz="1400" dirty="0" smtClean="0"/>
              <a:t>State of Wisconsin Executive Orders</a:t>
            </a:r>
            <a:br>
              <a:rPr lang="en-US" sz="1400" dirty="0" smtClean="0"/>
            </a:br>
            <a:endParaRPr lang="en-US" sz="1400" dirty="0" smtClean="0"/>
          </a:p>
          <a:p>
            <a:r>
              <a:rPr lang="en-US" sz="1400" dirty="0" smtClean="0"/>
              <a:t>Campus and UW Policies, Practices and Guidelines</a:t>
            </a:r>
          </a:p>
          <a:p>
            <a:endParaRPr lang="en-US" dirty="0" smtClean="0"/>
          </a:p>
          <a:p>
            <a:pPr>
              <a:buFont typeface="Arial"/>
              <a:buNone/>
            </a:pPr>
            <a:endParaRPr lang="en-US" dirty="0" smtClean="0"/>
          </a:p>
          <a:p>
            <a:pPr>
              <a:buFont typeface="Arial"/>
              <a:buNone/>
            </a:pPr>
            <a:endParaRPr lang="en-US" dirty="0"/>
          </a:p>
        </p:txBody>
      </p:sp>
      <p:sp>
        <p:nvSpPr>
          <p:cNvPr id="5" name="TextBox 4"/>
          <p:cNvSpPr txBox="1"/>
          <p:nvPr/>
        </p:nvSpPr>
        <p:spPr>
          <a:xfrm>
            <a:off x="685800" y="1600200"/>
            <a:ext cx="7594836" cy="1754326"/>
          </a:xfrm>
          <a:prstGeom prst="rect">
            <a:avLst/>
          </a:prstGeom>
          <a:noFill/>
        </p:spPr>
        <p:txBody>
          <a:bodyPr wrap="none" rtlCol="0">
            <a:spAutoFit/>
          </a:bodyPr>
          <a:lstStyle/>
          <a:p>
            <a:r>
              <a:rPr lang="en-US" dirty="0" smtClean="0"/>
              <a:t>Under </a:t>
            </a:r>
            <a:r>
              <a:rPr lang="en-US" dirty="0"/>
              <a:t>state law, employers have a duty to  provide safe  employment, </a:t>
            </a:r>
            <a:r>
              <a:rPr lang="en-US" dirty="0" smtClean="0"/>
              <a:t/>
            </a:r>
            <a:br>
              <a:rPr lang="en-US" dirty="0" smtClean="0"/>
            </a:br>
            <a:r>
              <a:rPr lang="en-US" dirty="0" smtClean="0"/>
              <a:t>which </a:t>
            </a:r>
            <a:r>
              <a:rPr lang="en-US" dirty="0"/>
              <a:t>includes having a safe place to work and free of recognized hazards. </a:t>
            </a:r>
            <a:r>
              <a:rPr lang="en-US" dirty="0" smtClean="0"/>
              <a:t/>
            </a:r>
            <a:br>
              <a:rPr lang="en-US" dirty="0" smtClean="0"/>
            </a:br>
            <a:r>
              <a:rPr lang="en-US" dirty="0" smtClean="0"/>
              <a:t>UW </a:t>
            </a:r>
            <a:r>
              <a:rPr lang="en-US" dirty="0"/>
              <a:t>System institutions are responsible for the maintenance of environmental, </a:t>
            </a:r>
            <a:r>
              <a:rPr lang="en-US" dirty="0" smtClean="0"/>
              <a:t/>
            </a:r>
            <a:br>
              <a:rPr lang="en-US" dirty="0" smtClean="0"/>
            </a:br>
            <a:r>
              <a:rPr lang="en-US" dirty="0" smtClean="0"/>
              <a:t>occupational </a:t>
            </a:r>
            <a:r>
              <a:rPr lang="en-US" dirty="0"/>
              <a:t>health and safety standards and for the promotion of </a:t>
            </a:r>
            <a:r>
              <a:rPr lang="en-US" dirty="0" smtClean="0"/>
              <a:t/>
            </a:r>
            <a:br>
              <a:rPr lang="en-US" dirty="0" smtClean="0"/>
            </a:br>
            <a:r>
              <a:rPr lang="en-US" dirty="0" smtClean="0"/>
              <a:t>workplace </a:t>
            </a:r>
            <a:r>
              <a:rPr lang="en-US" dirty="0"/>
              <a:t>health and safety and environmental quality.</a:t>
            </a:r>
          </a:p>
          <a:p>
            <a:endParaRPr lang="en-US" dirty="0"/>
          </a:p>
        </p:txBody>
      </p:sp>
    </p:spTree>
    <p:extLst>
      <p:ext uri="{BB962C8B-B14F-4D97-AF65-F5344CB8AC3E}">
        <p14:creationId xmlns:p14="http://schemas.microsoft.com/office/powerpoint/2010/main" val="3334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581400" cy="1162050"/>
          </a:xfrm>
        </p:spPr>
        <p:txBody>
          <a:bodyPr>
            <a:normAutofit fontScale="90000"/>
          </a:bodyPr>
          <a:lstStyle/>
          <a:p>
            <a:r>
              <a:rPr lang="en-US" sz="3600" dirty="0" smtClean="0"/>
              <a:t>Resources -Forms</a:t>
            </a:r>
            <a:br>
              <a:rPr lang="en-US" sz="3600" dirty="0" smtClean="0"/>
            </a:br>
            <a:r>
              <a:rPr lang="en-US" dirty="0"/>
              <a:t/>
            </a:r>
            <a:br>
              <a:rPr lang="en-US" dirty="0"/>
            </a:br>
            <a:endParaRPr lang="en-US" dirty="0"/>
          </a:p>
        </p:txBody>
      </p:sp>
      <p:pic>
        <p:nvPicPr>
          <p:cNvPr id="5" name="Picture 4"/>
          <p:cNvPicPr>
            <a:picLocks noChangeAspect="1"/>
          </p:cNvPicPr>
          <p:nvPr/>
        </p:nvPicPr>
        <p:blipFill>
          <a:blip r:embed="rId3"/>
          <a:stretch>
            <a:fillRect/>
          </a:stretch>
        </p:blipFill>
        <p:spPr>
          <a:xfrm>
            <a:off x="838200" y="838200"/>
            <a:ext cx="2238375" cy="4800600"/>
          </a:xfrm>
          <a:prstGeom prst="rect">
            <a:avLst/>
          </a:prstGeom>
        </p:spPr>
      </p:pic>
      <p:pic>
        <p:nvPicPr>
          <p:cNvPr id="6" name="Picture 5"/>
          <p:cNvPicPr>
            <a:picLocks noChangeAspect="1"/>
          </p:cNvPicPr>
          <p:nvPr/>
        </p:nvPicPr>
        <p:blipFill>
          <a:blip r:embed="rId4"/>
          <a:stretch>
            <a:fillRect/>
          </a:stretch>
        </p:blipFill>
        <p:spPr>
          <a:xfrm>
            <a:off x="3590925" y="3152775"/>
            <a:ext cx="4867275" cy="2409825"/>
          </a:xfrm>
          <a:prstGeom prst="rect">
            <a:avLst/>
          </a:prstGeom>
        </p:spPr>
      </p:pic>
      <p:sp>
        <p:nvSpPr>
          <p:cNvPr id="7" name="TextBox 6"/>
          <p:cNvSpPr txBox="1"/>
          <p:nvPr/>
        </p:nvSpPr>
        <p:spPr>
          <a:xfrm>
            <a:off x="2639504" y="5562600"/>
            <a:ext cx="6047296" cy="338554"/>
          </a:xfrm>
          <a:prstGeom prst="rect">
            <a:avLst/>
          </a:prstGeom>
          <a:noFill/>
        </p:spPr>
        <p:txBody>
          <a:bodyPr wrap="none" rtlCol="0">
            <a:spAutoFit/>
          </a:bodyPr>
          <a:lstStyle/>
          <a:p>
            <a:r>
              <a:rPr lang="en-US" sz="1600" dirty="0">
                <a:hlinkClick r:id="rId5"/>
              </a:rPr>
              <a:t>https://</a:t>
            </a:r>
            <a:r>
              <a:rPr lang="en-US" sz="1600" dirty="0" smtClean="0">
                <a:hlinkClick r:id="rId5"/>
              </a:rPr>
              <a:t>www.uwp.edu/explore/offices/humanresources/all-forms.cfm</a:t>
            </a:r>
            <a:r>
              <a:rPr lang="en-US" sz="1600" dirty="0" smtClean="0"/>
              <a:t> </a:t>
            </a:r>
            <a:endParaRPr lang="en-US" sz="1600" dirty="0"/>
          </a:p>
        </p:txBody>
      </p:sp>
      <p:cxnSp>
        <p:nvCxnSpPr>
          <p:cNvPr id="4" name="Straight Arrow Connector 3"/>
          <p:cNvCxnSpPr/>
          <p:nvPr/>
        </p:nvCxnSpPr>
        <p:spPr>
          <a:xfrm>
            <a:off x="2590800" y="3152775"/>
            <a:ext cx="685800" cy="5048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8445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Resources - Forms</a:t>
            </a:r>
            <a:br>
              <a:rPr lang="en-US" sz="3200" dirty="0" smtClean="0"/>
            </a:br>
            <a:r>
              <a:rPr lang="en-US" dirty="0"/>
              <a:t/>
            </a:r>
            <a:br>
              <a:rPr lang="en-US" dirty="0"/>
            </a:br>
            <a:endParaRPr lang="en-US" dirty="0"/>
          </a:p>
        </p:txBody>
      </p:sp>
      <p:pic>
        <p:nvPicPr>
          <p:cNvPr id="5" name="Picture 4"/>
          <p:cNvPicPr>
            <a:picLocks noChangeAspect="1"/>
          </p:cNvPicPr>
          <p:nvPr/>
        </p:nvPicPr>
        <p:blipFill>
          <a:blip r:embed="rId3"/>
          <a:stretch>
            <a:fillRect/>
          </a:stretch>
        </p:blipFill>
        <p:spPr>
          <a:xfrm>
            <a:off x="609600" y="838200"/>
            <a:ext cx="5114925" cy="5010150"/>
          </a:xfrm>
          <a:prstGeom prst="rect">
            <a:avLst/>
          </a:prstGeom>
        </p:spPr>
      </p:pic>
      <p:pic>
        <p:nvPicPr>
          <p:cNvPr id="6" name="Picture 5"/>
          <p:cNvPicPr>
            <a:picLocks noChangeAspect="1"/>
          </p:cNvPicPr>
          <p:nvPr/>
        </p:nvPicPr>
        <p:blipFill>
          <a:blip r:embed="rId4"/>
          <a:stretch>
            <a:fillRect/>
          </a:stretch>
        </p:blipFill>
        <p:spPr>
          <a:xfrm>
            <a:off x="3162300" y="2895600"/>
            <a:ext cx="5981700" cy="2790825"/>
          </a:xfrm>
          <a:prstGeom prst="rect">
            <a:avLst/>
          </a:prstGeom>
        </p:spPr>
      </p:pic>
      <p:sp>
        <p:nvSpPr>
          <p:cNvPr id="7" name="Rectangle 6"/>
          <p:cNvSpPr/>
          <p:nvPr/>
        </p:nvSpPr>
        <p:spPr>
          <a:xfrm>
            <a:off x="3048000" y="1752600"/>
            <a:ext cx="1524000" cy="2286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962400" y="1981200"/>
            <a:ext cx="0" cy="91440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828800" y="5486400"/>
            <a:ext cx="6506397" cy="338554"/>
          </a:xfrm>
          <a:prstGeom prst="rect">
            <a:avLst/>
          </a:prstGeom>
          <a:noFill/>
        </p:spPr>
        <p:txBody>
          <a:bodyPr wrap="none" rtlCol="0">
            <a:spAutoFit/>
          </a:bodyPr>
          <a:lstStyle/>
          <a:p>
            <a:r>
              <a:rPr lang="en-US" sz="1600" dirty="0">
                <a:hlinkClick r:id="rId5"/>
              </a:rPr>
              <a:t>https://</a:t>
            </a:r>
            <a:r>
              <a:rPr lang="en-US" sz="1600" dirty="0" smtClean="0">
                <a:hlinkClick r:id="rId5"/>
              </a:rPr>
              <a:t>www.uwp.edu/explore/offices/humanresources/workers-comp.cfm</a:t>
            </a:r>
            <a:r>
              <a:rPr lang="en-US" sz="1600" dirty="0" smtClean="0"/>
              <a:t> </a:t>
            </a:r>
            <a:endParaRPr lang="en-US" sz="1600" dirty="0"/>
          </a:p>
        </p:txBody>
      </p:sp>
    </p:spTree>
    <p:extLst>
      <p:ext uri="{BB962C8B-B14F-4D97-AF65-F5344CB8AC3E}">
        <p14:creationId xmlns:p14="http://schemas.microsoft.com/office/powerpoint/2010/main" val="862742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Resources</a:t>
            </a:r>
            <a:endParaRPr lang="en-US" sz="3200" dirty="0"/>
          </a:p>
        </p:txBody>
      </p:sp>
      <p:pic>
        <p:nvPicPr>
          <p:cNvPr id="5" name="Content Placeholder 4"/>
          <p:cNvPicPr>
            <a:picLocks noGrp="1" noChangeAspect="1"/>
          </p:cNvPicPr>
          <p:nvPr>
            <p:ph idx="1"/>
          </p:nvPr>
        </p:nvPicPr>
        <p:blipFill>
          <a:blip r:embed="rId3"/>
          <a:stretch>
            <a:fillRect/>
          </a:stretch>
        </p:blipFill>
        <p:spPr>
          <a:xfrm>
            <a:off x="3575050" y="1047626"/>
            <a:ext cx="5111750" cy="3868985"/>
          </a:xfrm>
          <a:prstGeom prst="rect">
            <a:avLst/>
          </a:prstGeom>
        </p:spPr>
      </p:pic>
      <p:sp>
        <p:nvSpPr>
          <p:cNvPr id="4" name="Text Placeholder 3"/>
          <p:cNvSpPr>
            <a:spLocks noGrp="1"/>
          </p:cNvSpPr>
          <p:nvPr>
            <p:ph type="body" sz="half" idx="2"/>
          </p:nvPr>
        </p:nvSpPr>
        <p:spPr/>
        <p:txBody>
          <a:bodyPr>
            <a:normAutofit/>
          </a:bodyPr>
          <a:lstStyle/>
          <a:p>
            <a:r>
              <a:rPr lang="en-US" sz="2400" dirty="0" smtClean="0"/>
              <a:t>Roles &amp; Responsibilities</a:t>
            </a:r>
            <a:endParaRPr lang="en-US" sz="2400" dirty="0"/>
          </a:p>
        </p:txBody>
      </p:sp>
      <p:sp>
        <p:nvSpPr>
          <p:cNvPr id="6" name="Rectangle 5"/>
          <p:cNvSpPr/>
          <p:nvPr/>
        </p:nvSpPr>
        <p:spPr>
          <a:xfrm>
            <a:off x="4800600" y="4724400"/>
            <a:ext cx="2286000" cy="457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33400" y="5562600"/>
            <a:ext cx="5824480" cy="338554"/>
          </a:xfrm>
          <a:prstGeom prst="rect">
            <a:avLst/>
          </a:prstGeom>
          <a:noFill/>
        </p:spPr>
        <p:txBody>
          <a:bodyPr wrap="none" rtlCol="0">
            <a:spAutoFit/>
          </a:bodyPr>
          <a:lstStyle/>
          <a:p>
            <a:r>
              <a:rPr lang="en-US" sz="1600" dirty="0">
                <a:hlinkClick r:id="rId4"/>
              </a:rPr>
              <a:t>https://</a:t>
            </a:r>
            <a:r>
              <a:rPr lang="en-US" sz="1600" dirty="0" smtClean="0">
                <a:hlinkClick r:id="rId4"/>
              </a:rPr>
              <a:t>www.uwp.edu/explore/offices/humanresources/illness.cfm</a:t>
            </a:r>
            <a:r>
              <a:rPr lang="en-US" sz="1600" dirty="0" smtClean="0"/>
              <a:t> </a:t>
            </a:r>
            <a:endParaRPr lang="en-US" sz="1600" dirty="0"/>
          </a:p>
        </p:txBody>
      </p:sp>
    </p:spTree>
    <p:extLst>
      <p:ext uri="{BB962C8B-B14F-4D97-AF65-F5344CB8AC3E}">
        <p14:creationId xmlns:p14="http://schemas.microsoft.com/office/powerpoint/2010/main" val="2156501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Resources</a:t>
            </a:r>
            <a:endParaRPr lang="en-US" sz="3200" dirty="0"/>
          </a:p>
        </p:txBody>
      </p:sp>
      <p:pic>
        <p:nvPicPr>
          <p:cNvPr id="5" name="Content Placeholder 4"/>
          <p:cNvPicPr>
            <a:picLocks noGrp="1" noChangeAspect="1"/>
          </p:cNvPicPr>
          <p:nvPr>
            <p:ph idx="1"/>
          </p:nvPr>
        </p:nvPicPr>
        <p:blipFill>
          <a:blip r:embed="rId3"/>
          <a:stretch>
            <a:fillRect/>
          </a:stretch>
        </p:blipFill>
        <p:spPr>
          <a:xfrm>
            <a:off x="3083774" y="685801"/>
            <a:ext cx="5603026" cy="4222414"/>
          </a:xfrm>
          <a:prstGeom prst="rect">
            <a:avLst/>
          </a:prstGeom>
        </p:spPr>
      </p:pic>
      <p:sp>
        <p:nvSpPr>
          <p:cNvPr id="4" name="Text Placeholder 3"/>
          <p:cNvSpPr>
            <a:spLocks noGrp="1"/>
          </p:cNvSpPr>
          <p:nvPr>
            <p:ph type="body" sz="half" idx="2"/>
          </p:nvPr>
        </p:nvSpPr>
        <p:spPr>
          <a:xfrm>
            <a:off x="457201" y="1435101"/>
            <a:ext cx="2514600" cy="4255488"/>
          </a:xfrm>
        </p:spPr>
        <p:txBody>
          <a:bodyPr/>
          <a:lstStyle/>
          <a:p>
            <a:r>
              <a:rPr lang="en-US" sz="2400" dirty="0" smtClean="0"/>
              <a:t>UW System ORM Worker’s Compensation </a:t>
            </a:r>
            <a:br>
              <a:rPr lang="en-US" sz="2400" dirty="0" smtClean="0"/>
            </a:br>
            <a:r>
              <a:rPr lang="en-US" sz="2400" dirty="0" smtClean="0"/>
              <a:t>Site</a:t>
            </a:r>
          </a:p>
          <a:p>
            <a:endParaRPr lang="en-US" dirty="0"/>
          </a:p>
          <a:p>
            <a:endParaRPr lang="en-US" dirty="0" smtClean="0">
              <a:hlinkClick r:id="rId4"/>
            </a:endParaRPr>
          </a:p>
          <a:p>
            <a:endParaRPr lang="en-US" dirty="0">
              <a:hlinkClick r:id="rId4"/>
            </a:endParaRPr>
          </a:p>
          <a:p>
            <a:endParaRPr lang="en-US" dirty="0" smtClean="0">
              <a:hlinkClick r:id="rId4"/>
            </a:endParaRPr>
          </a:p>
          <a:p>
            <a:endParaRPr lang="en-US" dirty="0">
              <a:hlinkClick r:id="rId4"/>
            </a:endParaRPr>
          </a:p>
          <a:p>
            <a:endParaRPr lang="en-US" dirty="0" smtClean="0">
              <a:hlinkClick r:id="rId4"/>
            </a:endParaRPr>
          </a:p>
          <a:p>
            <a:endParaRPr lang="en-US" dirty="0">
              <a:hlinkClick r:id="rId4"/>
            </a:endParaRPr>
          </a:p>
          <a:p>
            <a:endParaRPr lang="en-US" dirty="0" smtClean="0">
              <a:hlinkClick r:id="rId4"/>
            </a:endParaRPr>
          </a:p>
          <a:p>
            <a:endParaRPr lang="en-US" dirty="0">
              <a:hlinkClick r:id="rId4"/>
            </a:endParaRPr>
          </a:p>
          <a:p>
            <a:endParaRPr lang="en-US" dirty="0" smtClean="0">
              <a:hlinkClick r:id="rId4"/>
            </a:endParaRPr>
          </a:p>
          <a:p>
            <a:endParaRPr lang="en-US" dirty="0">
              <a:hlinkClick r:id="rId4"/>
            </a:endParaRPr>
          </a:p>
          <a:p>
            <a:endParaRPr lang="en-US" dirty="0" smtClean="0">
              <a:hlinkClick r:id="rId4"/>
            </a:endParaRPr>
          </a:p>
        </p:txBody>
      </p:sp>
      <p:sp>
        <p:nvSpPr>
          <p:cNvPr id="6" name="TextBox 5"/>
          <p:cNvSpPr txBox="1"/>
          <p:nvPr/>
        </p:nvSpPr>
        <p:spPr>
          <a:xfrm>
            <a:off x="457200" y="5410200"/>
            <a:ext cx="4589846" cy="615553"/>
          </a:xfrm>
          <a:prstGeom prst="rect">
            <a:avLst/>
          </a:prstGeom>
          <a:noFill/>
        </p:spPr>
        <p:txBody>
          <a:bodyPr wrap="none" rtlCol="0">
            <a:spAutoFit/>
          </a:bodyPr>
          <a:lstStyle/>
          <a:p>
            <a:r>
              <a:rPr lang="en-US" sz="1600" dirty="0">
                <a:hlinkClick r:id="rId4"/>
              </a:rPr>
              <a:t>https://www.wisconsin.edu/workers-compensation/</a:t>
            </a:r>
            <a:r>
              <a:rPr lang="en-US" sz="1600" dirty="0"/>
              <a:t> </a:t>
            </a:r>
          </a:p>
          <a:p>
            <a:endParaRPr lang="en-US" dirty="0"/>
          </a:p>
        </p:txBody>
      </p:sp>
    </p:spTree>
    <p:extLst>
      <p:ext uri="{BB962C8B-B14F-4D97-AF65-F5344CB8AC3E}">
        <p14:creationId xmlns:p14="http://schemas.microsoft.com/office/powerpoint/2010/main" val="872244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Resources</a:t>
            </a:r>
            <a:endParaRPr lang="en-US" sz="3200" dirty="0"/>
          </a:p>
        </p:txBody>
      </p:sp>
      <p:sp>
        <p:nvSpPr>
          <p:cNvPr id="4" name="Text Placeholder 3"/>
          <p:cNvSpPr>
            <a:spLocks noGrp="1"/>
          </p:cNvSpPr>
          <p:nvPr>
            <p:ph type="body" sz="half" idx="2"/>
          </p:nvPr>
        </p:nvSpPr>
        <p:spPr>
          <a:xfrm>
            <a:off x="457200" y="1435101"/>
            <a:ext cx="1904999" cy="4255488"/>
          </a:xfrm>
        </p:spPr>
        <p:txBody>
          <a:bodyPr>
            <a:normAutofit/>
          </a:bodyPr>
          <a:lstStyle/>
          <a:p>
            <a:r>
              <a:rPr lang="en-US" sz="2400" dirty="0" smtClean="0"/>
              <a:t>Laws, Regulations, Policy and Practices</a:t>
            </a:r>
            <a:endParaRPr lang="en-US" sz="2400" dirty="0"/>
          </a:p>
        </p:txBody>
      </p:sp>
      <p:sp>
        <p:nvSpPr>
          <p:cNvPr id="8" name="Content Placeholder 2"/>
          <p:cNvSpPr>
            <a:spLocks noGrp="1"/>
          </p:cNvSpPr>
          <p:nvPr>
            <p:ph idx="1"/>
          </p:nvPr>
        </p:nvSpPr>
        <p:spPr>
          <a:xfrm>
            <a:off x="3581400" y="1371600"/>
            <a:ext cx="5029200" cy="4195639"/>
          </a:xfrm>
        </p:spPr>
        <p:txBody>
          <a:bodyPr>
            <a:normAutofit fontScale="25000" lnSpcReduction="20000"/>
          </a:bodyPr>
          <a:lstStyle/>
          <a:p>
            <a:endParaRPr lang="en-US" dirty="0" smtClean="0"/>
          </a:p>
          <a:p>
            <a:r>
              <a:rPr lang="en-US" sz="5600" dirty="0" smtClean="0"/>
              <a:t>OSHA 29 CFR 1910 and 1926</a:t>
            </a:r>
          </a:p>
          <a:p>
            <a:pPr lvl="1">
              <a:buNone/>
            </a:pPr>
            <a:r>
              <a:rPr lang="en-US" dirty="0" smtClean="0">
                <a:hlinkClick r:id="rId3"/>
              </a:rPr>
              <a:t>https://www.osha.gov/</a:t>
            </a:r>
            <a:r>
              <a:rPr lang="en-US" dirty="0" smtClean="0"/>
              <a:t> </a:t>
            </a:r>
          </a:p>
          <a:p>
            <a:r>
              <a:rPr lang="en-US" sz="5600" dirty="0" smtClean="0"/>
              <a:t>Wisconsin Statutes §101.055 </a:t>
            </a:r>
            <a:br>
              <a:rPr lang="en-US" sz="5600" dirty="0" smtClean="0"/>
            </a:br>
            <a:r>
              <a:rPr lang="en-US" sz="5600" dirty="0" smtClean="0"/>
              <a:t>Public Employee Safety and Health </a:t>
            </a:r>
          </a:p>
          <a:p>
            <a:pPr lvl="1">
              <a:buNone/>
            </a:pPr>
            <a:r>
              <a:rPr lang="en-US" dirty="0" smtClean="0">
                <a:hlinkClick r:id="rId4"/>
              </a:rPr>
              <a:t>http://docs.legis.wisconsin.gov/statutes/statutes/101/I/055</a:t>
            </a:r>
            <a:r>
              <a:rPr lang="en-US" dirty="0" smtClean="0"/>
              <a:t> </a:t>
            </a:r>
          </a:p>
          <a:p>
            <a:r>
              <a:rPr lang="en-US" sz="5600" dirty="0" smtClean="0"/>
              <a:t>Wisconsin Statutes §101.11 </a:t>
            </a:r>
            <a:br>
              <a:rPr lang="en-US" sz="5600" dirty="0" smtClean="0"/>
            </a:br>
            <a:r>
              <a:rPr lang="en-US" sz="5600" dirty="0" smtClean="0"/>
              <a:t>Employer's duty to furnish safe </a:t>
            </a:r>
            <a:br>
              <a:rPr lang="en-US" sz="5600" dirty="0" smtClean="0"/>
            </a:br>
            <a:r>
              <a:rPr lang="en-US" sz="4500" dirty="0" smtClean="0"/>
              <a:t>employment and place </a:t>
            </a:r>
            <a:endParaRPr lang="en-US" sz="3800" dirty="0" smtClean="0"/>
          </a:p>
          <a:p>
            <a:pPr lvl="1">
              <a:buNone/>
            </a:pPr>
            <a:r>
              <a:rPr lang="en-US" dirty="0" smtClean="0">
                <a:hlinkClick r:id="rId5"/>
              </a:rPr>
              <a:t>http://docs.legis.wisconsin.gov/statutes/statutes/101/I/11</a:t>
            </a:r>
            <a:r>
              <a:rPr lang="en-US" dirty="0" smtClean="0"/>
              <a:t> </a:t>
            </a:r>
          </a:p>
          <a:p>
            <a:r>
              <a:rPr lang="en-US" sz="5600" dirty="0" smtClean="0"/>
              <a:t>University of Wisconsin System </a:t>
            </a:r>
            <a:br>
              <a:rPr lang="en-US" sz="5600" dirty="0" smtClean="0"/>
            </a:br>
            <a:r>
              <a:rPr lang="en-US" sz="5600" dirty="0" smtClean="0"/>
              <a:t>UPS Operational Policy: GEN 11</a:t>
            </a:r>
          </a:p>
          <a:p>
            <a:pPr lvl="1">
              <a:buNone/>
            </a:pPr>
            <a:r>
              <a:rPr lang="en-US" dirty="0" smtClean="0">
                <a:hlinkClick r:id="rId6"/>
              </a:rPr>
              <a:t>https://www.wisconsin.edu/ohrwd/download/policies/ops/gen11.pdf</a:t>
            </a:r>
            <a:r>
              <a:rPr lang="en-US" dirty="0" smtClean="0"/>
              <a:t> </a:t>
            </a:r>
          </a:p>
          <a:p>
            <a:r>
              <a:rPr lang="en-US" sz="5600" dirty="0" smtClean="0"/>
              <a:t>State of Wisconsin </a:t>
            </a:r>
            <a:br>
              <a:rPr lang="en-US" sz="5600" dirty="0" smtClean="0"/>
            </a:br>
            <a:r>
              <a:rPr lang="en-US" sz="5600" dirty="0" smtClean="0"/>
              <a:t>Executive Order 194 for workplace safety (July 1993</a:t>
            </a:r>
            <a:r>
              <a:rPr lang="en-US" sz="5600" dirty="0"/>
              <a:t>)</a:t>
            </a:r>
            <a:br>
              <a:rPr lang="en-US" sz="5600" dirty="0"/>
            </a:br>
            <a:r>
              <a:rPr lang="en-US" sz="4000" dirty="0">
                <a:hlinkClick r:id="rId7"/>
              </a:rPr>
              <a:t>https://</a:t>
            </a:r>
            <a:r>
              <a:rPr lang="en-US" sz="4000" dirty="0" smtClean="0">
                <a:hlinkClick r:id="rId7"/>
              </a:rPr>
              <a:t>walker.wi.gov/sites/default/files/executive-orders/EO_2016_194.pdf</a:t>
            </a:r>
            <a:r>
              <a:rPr lang="en-US" sz="4000" dirty="0" smtClean="0"/>
              <a:t>  </a:t>
            </a:r>
          </a:p>
          <a:p>
            <a:r>
              <a:rPr lang="en-US" sz="5600" dirty="0" smtClean="0"/>
              <a:t>Campus and UW Policies, </a:t>
            </a:r>
            <a:br>
              <a:rPr lang="en-US" sz="5600" dirty="0" smtClean="0"/>
            </a:br>
            <a:r>
              <a:rPr lang="en-US" sz="5600" dirty="0" smtClean="0"/>
              <a:t>Practices and Guidelines</a:t>
            </a:r>
            <a:br>
              <a:rPr lang="en-US" sz="5600" dirty="0" smtClean="0"/>
            </a:br>
            <a:r>
              <a:rPr lang="en-US" sz="3100" dirty="0">
                <a:hlinkClick r:id="rId8"/>
              </a:rPr>
              <a:t>https://www.uwp.edu/explore/offices/governance/policy67.cfm</a:t>
            </a:r>
            <a:r>
              <a:rPr lang="en-US" sz="3100" dirty="0"/>
              <a:t> </a:t>
            </a:r>
            <a:r>
              <a:rPr lang="en-US" sz="3100" dirty="0" smtClean="0"/>
              <a:t/>
            </a:r>
            <a:br>
              <a:rPr lang="en-US" sz="3100" dirty="0" smtClean="0"/>
            </a:br>
            <a:r>
              <a:rPr lang="en-US" sz="3100" dirty="0">
                <a:hlinkClick r:id="rId9"/>
              </a:rPr>
              <a:t>https://www.uwp.edu/explore/offices/humanresources/illness.cfm</a:t>
            </a:r>
            <a:r>
              <a:rPr lang="en-US" sz="3100" dirty="0"/>
              <a:t> </a:t>
            </a:r>
          </a:p>
          <a:p>
            <a:endParaRPr lang="en-US" sz="3100" dirty="0"/>
          </a:p>
          <a:p>
            <a:endParaRPr lang="en-US" sz="4500" dirty="0" smtClean="0"/>
          </a:p>
          <a:p>
            <a:endParaRPr lang="en-US" dirty="0" smtClean="0"/>
          </a:p>
          <a:p>
            <a:pPr>
              <a:buNone/>
            </a:pPr>
            <a:r>
              <a:rPr lang="en-US" dirty="0" smtClean="0"/>
              <a:t>.</a:t>
            </a:r>
          </a:p>
          <a:p>
            <a:pPr>
              <a:buNone/>
            </a:pPr>
            <a:endParaRPr lang="en-US" dirty="0"/>
          </a:p>
        </p:txBody>
      </p:sp>
    </p:spTree>
    <p:extLst>
      <p:ext uri="{BB962C8B-B14F-4D97-AF65-F5344CB8AC3E}">
        <p14:creationId xmlns:p14="http://schemas.microsoft.com/office/powerpoint/2010/main" val="476900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and Scenarios</a:t>
            </a:r>
            <a:endParaRPr lang="en-US" dirty="0"/>
          </a:p>
        </p:txBody>
      </p:sp>
      <p:sp>
        <p:nvSpPr>
          <p:cNvPr id="3" name="Text Placeholder 2"/>
          <p:cNvSpPr>
            <a:spLocks noGrp="1"/>
          </p:cNvSpPr>
          <p:nvPr>
            <p:ph type="body" idx="1"/>
          </p:nvPr>
        </p:nvSpPr>
        <p:spPr/>
        <p:txBody>
          <a:bodyPr/>
          <a:lstStyle/>
          <a:p>
            <a:r>
              <a:rPr lang="en-US" dirty="0" smtClean="0"/>
              <a:t>Worker’s Compensation</a:t>
            </a:r>
            <a:endParaRPr lang="en-US" dirty="0"/>
          </a:p>
        </p:txBody>
      </p:sp>
    </p:spTree>
    <p:extLst>
      <p:ext uri="{BB962C8B-B14F-4D97-AF65-F5344CB8AC3E}">
        <p14:creationId xmlns:p14="http://schemas.microsoft.com/office/powerpoint/2010/main" val="1386318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ASSIST</a:t>
            </a:r>
            <a:endParaRPr lang="en-US" sz="3200" dirty="0"/>
          </a:p>
        </p:txBody>
      </p:sp>
      <p:sp>
        <p:nvSpPr>
          <p:cNvPr id="4" name="Text Placeholder 3"/>
          <p:cNvSpPr>
            <a:spLocks noGrp="1"/>
          </p:cNvSpPr>
          <p:nvPr>
            <p:ph type="body" sz="half" idx="2"/>
          </p:nvPr>
        </p:nvSpPr>
        <p:spPr/>
        <p:txBody>
          <a:bodyPr>
            <a:normAutofit/>
          </a:bodyPr>
          <a:lstStyle/>
          <a:p>
            <a:r>
              <a:rPr lang="en-US" sz="2400" dirty="0" smtClean="0"/>
              <a:t>Review the Form for</a:t>
            </a:r>
          </a:p>
          <a:p>
            <a:endParaRPr lang="en-US" sz="2400" dirty="0"/>
          </a:p>
          <a:p>
            <a:pPr marL="285750" indent="-285750">
              <a:buFont typeface="Arial" panose="020B0604020202020204" pitchFamily="34" charset="0"/>
              <a:buChar char="•"/>
            </a:pPr>
            <a:r>
              <a:rPr lang="en-US" sz="2400" dirty="0" smtClean="0"/>
              <a:t>Missing,</a:t>
            </a:r>
          </a:p>
          <a:p>
            <a:pPr marL="285750" indent="-285750">
              <a:buFont typeface="Arial" panose="020B0604020202020204" pitchFamily="34" charset="0"/>
              <a:buChar char="•"/>
            </a:pPr>
            <a:r>
              <a:rPr lang="en-US" sz="2400" dirty="0" smtClean="0"/>
              <a:t>Vague, or</a:t>
            </a:r>
          </a:p>
          <a:p>
            <a:pPr marL="285750" indent="-285750">
              <a:buFont typeface="Arial" panose="020B0604020202020204" pitchFamily="34" charset="0"/>
              <a:buChar char="•"/>
            </a:pPr>
            <a:r>
              <a:rPr lang="en-US" sz="2400" dirty="0" smtClean="0"/>
              <a:t>Incomplete answers</a:t>
            </a:r>
            <a:endParaRPr lang="en-US" sz="2400" dirty="0"/>
          </a:p>
        </p:txBody>
      </p:sp>
      <p:pic>
        <p:nvPicPr>
          <p:cNvPr id="5" name="Picture 4"/>
          <p:cNvPicPr>
            <a:picLocks noChangeAspect="1"/>
          </p:cNvPicPr>
          <p:nvPr/>
        </p:nvPicPr>
        <p:blipFill>
          <a:blip r:embed="rId3"/>
          <a:stretch>
            <a:fillRect/>
          </a:stretch>
        </p:blipFill>
        <p:spPr>
          <a:xfrm>
            <a:off x="3886200" y="854075"/>
            <a:ext cx="4959039" cy="3471862"/>
          </a:xfrm>
          <a:prstGeom prst="rect">
            <a:avLst/>
          </a:prstGeom>
        </p:spPr>
      </p:pic>
    </p:spTree>
    <p:extLst>
      <p:ext uri="{BB962C8B-B14F-4D97-AF65-F5344CB8AC3E}">
        <p14:creationId xmlns:p14="http://schemas.microsoft.com/office/powerpoint/2010/main" val="2813978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3048000" cy="1143000"/>
          </a:xfrm>
        </p:spPr>
        <p:txBody>
          <a:bodyPr>
            <a:normAutofit/>
          </a:bodyPr>
          <a:lstStyle/>
          <a:p>
            <a:pPr algn="l"/>
            <a:r>
              <a:rPr lang="en-US" sz="3200" b="1" dirty="0" smtClean="0"/>
              <a:t>INVESTIGATE</a:t>
            </a:r>
            <a:endParaRPr lang="en-US" sz="3200" b="1" dirty="0"/>
          </a:p>
        </p:txBody>
      </p:sp>
      <p:sp>
        <p:nvSpPr>
          <p:cNvPr id="4" name="Content Placeholder 3"/>
          <p:cNvSpPr>
            <a:spLocks noGrp="1"/>
          </p:cNvSpPr>
          <p:nvPr>
            <p:ph sz="half" idx="2"/>
          </p:nvPr>
        </p:nvSpPr>
        <p:spPr>
          <a:xfrm>
            <a:off x="1524000" y="5029200"/>
            <a:ext cx="6248400" cy="762000"/>
          </a:xfrm>
        </p:spPr>
        <p:txBody>
          <a:bodyPr>
            <a:normAutofit fontScale="85000" lnSpcReduction="20000"/>
          </a:bodyPr>
          <a:lstStyle/>
          <a:p>
            <a:endParaRPr lang="en-US" dirty="0"/>
          </a:p>
          <a:p>
            <a:pPr marL="45720" indent="0">
              <a:buNone/>
            </a:pPr>
            <a:r>
              <a:rPr lang="en-US" dirty="0" smtClean="0">
                <a:solidFill>
                  <a:schemeClr val="bg1">
                    <a:lumMod val="65000"/>
                  </a:schemeClr>
                </a:solidFill>
              </a:rPr>
              <a:t>Seek </a:t>
            </a:r>
            <a:r>
              <a:rPr lang="en-US" dirty="0">
                <a:solidFill>
                  <a:schemeClr val="bg1">
                    <a:lumMod val="65000"/>
                  </a:schemeClr>
                </a:solidFill>
              </a:rPr>
              <a:t>to understand </a:t>
            </a:r>
            <a:r>
              <a:rPr lang="en-US" dirty="0" smtClean="0">
                <a:solidFill>
                  <a:schemeClr val="bg1">
                    <a:lumMod val="65000"/>
                  </a:schemeClr>
                </a:solidFill>
              </a:rPr>
              <a:t>- not place </a:t>
            </a:r>
            <a:r>
              <a:rPr lang="en-US" dirty="0">
                <a:solidFill>
                  <a:schemeClr val="bg1">
                    <a:lumMod val="65000"/>
                  </a:schemeClr>
                </a:solidFill>
              </a:rPr>
              <a:t>blame</a:t>
            </a:r>
          </a:p>
          <a:p>
            <a:endParaRPr lang="en-US" dirty="0"/>
          </a:p>
        </p:txBody>
      </p:sp>
      <p:sp>
        <p:nvSpPr>
          <p:cNvPr id="6" name="Content Placeholder 2"/>
          <p:cNvSpPr txBox="1">
            <a:spLocks/>
          </p:cNvSpPr>
          <p:nvPr/>
        </p:nvSpPr>
        <p:spPr>
          <a:xfrm>
            <a:off x="152400" y="1066800"/>
            <a:ext cx="4267200" cy="4202656"/>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600" dirty="0" smtClean="0"/>
              <a:t>Emphasis to find the </a:t>
            </a:r>
            <a:r>
              <a:rPr lang="en-US" sz="2600" b="1" i="1" dirty="0" smtClean="0"/>
              <a:t>root cause</a:t>
            </a:r>
          </a:p>
          <a:p>
            <a:r>
              <a:rPr lang="en-US" sz="2600" dirty="0" smtClean="0"/>
              <a:t>Prevent future incidents (i.e., how can this be avoided in the future?)</a:t>
            </a:r>
          </a:p>
          <a:p>
            <a:r>
              <a:rPr lang="en-US" sz="2600" dirty="0" smtClean="0"/>
              <a:t>Find the  facts that lead to corrective action</a:t>
            </a:r>
          </a:p>
          <a:p>
            <a:r>
              <a:rPr lang="en-US" sz="2600" dirty="0" smtClean="0"/>
              <a:t>Reinforce positive behavior &amp; expected behavior</a:t>
            </a:r>
          </a:p>
          <a:p>
            <a:r>
              <a:rPr lang="en-US" sz="2600" dirty="0" smtClean="0"/>
              <a:t>Reduce lost time</a:t>
            </a:r>
          </a:p>
          <a:p>
            <a:r>
              <a:rPr lang="en-US" sz="2600" dirty="0" smtClean="0"/>
              <a:t>Emphasis on early return to work </a:t>
            </a:r>
            <a:endParaRPr lang="en-US" sz="2600" dirty="0"/>
          </a:p>
        </p:txBody>
      </p:sp>
      <p:sp>
        <p:nvSpPr>
          <p:cNvPr id="7" name="Content Placeholder 3"/>
          <p:cNvSpPr txBox="1">
            <a:spLocks/>
          </p:cNvSpPr>
          <p:nvPr/>
        </p:nvSpPr>
        <p:spPr>
          <a:xfrm>
            <a:off x="6248400" y="381000"/>
            <a:ext cx="1905000" cy="5269457"/>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buFont typeface="Arial"/>
              <a:buNone/>
            </a:pPr>
            <a:r>
              <a:rPr lang="en-US" sz="4400" dirty="0" smtClean="0"/>
              <a:t>Ask</a:t>
            </a:r>
          </a:p>
          <a:p>
            <a:pPr>
              <a:buFont typeface="Wingdings" panose="05000000000000000000" pitchFamily="2" charset="2"/>
              <a:buChar char="ü"/>
            </a:pPr>
            <a:r>
              <a:rPr lang="en-US" dirty="0" smtClean="0"/>
              <a:t>Who</a:t>
            </a:r>
          </a:p>
          <a:p>
            <a:pPr>
              <a:buFont typeface="Wingdings" panose="05000000000000000000" pitchFamily="2" charset="2"/>
              <a:buChar char="ü"/>
            </a:pPr>
            <a:r>
              <a:rPr lang="en-US" dirty="0" smtClean="0"/>
              <a:t>What</a:t>
            </a:r>
          </a:p>
          <a:p>
            <a:pPr>
              <a:buFont typeface="Wingdings" panose="05000000000000000000" pitchFamily="2" charset="2"/>
              <a:buChar char="ü"/>
            </a:pPr>
            <a:r>
              <a:rPr lang="en-US" dirty="0" smtClean="0"/>
              <a:t>When</a:t>
            </a:r>
          </a:p>
          <a:p>
            <a:pPr>
              <a:buFont typeface="Wingdings" panose="05000000000000000000" pitchFamily="2" charset="2"/>
              <a:buChar char="ü"/>
            </a:pPr>
            <a:r>
              <a:rPr lang="en-US" dirty="0" smtClean="0"/>
              <a:t>Why</a:t>
            </a:r>
          </a:p>
          <a:p>
            <a:pPr>
              <a:buFont typeface="Wingdings" panose="05000000000000000000" pitchFamily="2" charset="2"/>
              <a:buChar char="ü"/>
            </a:pPr>
            <a:r>
              <a:rPr lang="en-US" dirty="0" smtClean="0"/>
              <a:t>Where</a:t>
            </a:r>
          </a:p>
          <a:p>
            <a:pPr>
              <a:buFont typeface="Wingdings" panose="05000000000000000000" pitchFamily="2" charset="2"/>
              <a:buChar char="ü"/>
            </a:pPr>
            <a:r>
              <a:rPr lang="en-US" dirty="0" smtClean="0"/>
              <a:t>How</a:t>
            </a:r>
          </a:p>
          <a:p>
            <a:pPr>
              <a:buFont typeface="Wingdings" panose="05000000000000000000" pitchFamily="2" charset="2"/>
              <a:buChar char="ü"/>
            </a:pPr>
            <a:r>
              <a:rPr lang="en-US" dirty="0" smtClean="0"/>
              <a:t>Was PPE issued and worn?</a:t>
            </a:r>
          </a:p>
          <a:p>
            <a:endParaRPr lang="en-US" dirty="0" smtClean="0"/>
          </a:p>
          <a:p>
            <a:endParaRPr lang="en-US" dirty="0"/>
          </a:p>
        </p:txBody>
      </p:sp>
    </p:spTree>
    <p:extLst>
      <p:ext uri="{BB962C8B-B14F-4D97-AF65-F5344CB8AC3E}">
        <p14:creationId xmlns:p14="http://schemas.microsoft.com/office/powerpoint/2010/main" val="1526776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Report</a:t>
            </a:r>
            <a:endParaRPr lang="en-US" sz="3200" dirty="0"/>
          </a:p>
        </p:txBody>
      </p:sp>
      <p:sp>
        <p:nvSpPr>
          <p:cNvPr id="4" name="Text Placeholder 3"/>
          <p:cNvSpPr>
            <a:spLocks noGrp="1"/>
          </p:cNvSpPr>
          <p:nvPr>
            <p:ph type="body" sz="half" idx="2"/>
          </p:nvPr>
        </p:nvSpPr>
        <p:spPr/>
        <p:txBody>
          <a:bodyPr>
            <a:normAutofit fontScale="92500" lnSpcReduction="10000"/>
          </a:bodyPr>
          <a:lstStyle/>
          <a:p>
            <a:r>
              <a:rPr lang="en-US" sz="2400" dirty="0" smtClean="0"/>
              <a:t>Phone or email details of incident</a:t>
            </a:r>
          </a:p>
          <a:p>
            <a:endParaRPr lang="en-US" sz="2400" dirty="0"/>
          </a:p>
          <a:p>
            <a:r>
              <a:rPr lang="en-US" sz="2400" dirty="0" smtClean="0"/>
              <a:t>Complete Packet:</a:t>
            </a:r>
            <a:endParaRPr lang="en-US" sz="2400" dirty="0"/>
          </a:p>
          <a:p>
            <a:pPr marL="285750" indent="-285750">
              <a:buFont typeface="Arial" panose="020B0604020202020204" pitchFamily="34" charset="0"/>
              <a:buChar char="•"/>
            </a:pPr>
            <a:r>
              <a:rPr lang="en-US" sz="2400" dirty="0"/>
              <a:t>Employee’s Work Injury &amp; Illness Report</a:t>
            </a:r>
          </a:p>
          <a:p>
            <a:pPr marL="285750" indent="-285750">
              <a:buFont typeface="Arial" panose="020B0604020202020204" pitchFamily="34" charset="0"/>
              <a:buChar char="•"/>
            </a:pPr>
            <a:r>
              <a:rPr lang="en-US" sz="2400" dirty="0"/>
              <a:t>Supervisor Accident Analysis &amp; Prevention Report</a:t>
            </a:r>
          </a:p>
          <a:p>
            <a:pPr marL="285750" indent="-285750">
              <a:buFont typeface="Arial" panose="020B0604020202020204" pitchFamily="34" charset="0"/>
              <a:buChar char="•"/>
            </a:pPr>
            <a:r>
              <a:rPr lang="en-US" sz="2400" dirty="0"/>
              <a:t>Repetitive Motion or Material Handling</a:t>
            </a:r>
          </a:p>
          <a:p>
            <a:pPr marL="285750" indent="-285750">
              <a:buFont typeface="Arial" panose="020B0604020202020204" pitchFamily="34" charset="0"/>
              <a:buChar char="•"/>
            </a:pPr>
            <a:r>
              <a:rPr lang="en-US" sz="2400" dirty="0"/>
              <a:t>Supervisor Questions</a:t>
            </a:r>
          </a:p>
          <a:p>
            <a:pPr marL="285750" indent="-285750">
              <a:buFont typeface="Arial" panose="020B0604020202020204" pitchFamily="34" charset="0"/>
              <a:buChar char="•"/>
            </a:pPr>
            <a:endParaRPr lang="en-US" sz="2400" dirty="0"/>
          </a:p>
          <a:p>
            <a:endParaRPr lang="en-US" dirty="0"/>
          </a:p>
        </p:txBody>
      </p:sp>
      <p:pic>
        <p:nvPicPr>
          <p:cNvPr id="5" name="Picture Placeholder 6"/>
          <p:cNvPicPr>
            <a:picLocks noChangeAspect="1"/>
          </p:cNvPicPr>
          <p:nvPr/>
        </p:nvPicPr>
        <p:blipFill>
          <a:blip r:embed="rId3">
            <a:extLst>
              <a:ext uri="{28A0092B-C50C-407E-A947-70E740481C1C}">
                <a14:useLocalDpi xmlns:a14="http://schemas.microsoft.com/office/drawing/2010/main" val="0"/>
              </a:ext>
            </a:extLst>
          </a:blip>
          <a:srcRect l="16751" r="16751"/>
          <a:stretch>
            <a:fillRect/>
          </a:stretch>
        </p:blipFill>
        <p:spPr>
          <a:xfrm>
            <a:off x="4038600" y="457200"/>
            <a:ext cx="4880190" cy="4889500"/>
          </a:xfrm>
          <a:prstGeom prst="rect">
            <a:avLst/>
          </a:prstGeom>
        </p:spPr>
      </p:pic>
    </p:spTree>
    <p:extLst>
      <p:ext uri="{BB962C8B-B14F-4D97-AF65-F5344CB8AC3E}">
        <p14:creationId xmlns:p14="http://schemas.microsoft.com/office/powerpoint/2010/main" val="3979555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Scenario 1</a:t>
            </a:r>
            <a:endParaRPr lang="en-US" sz="3200" dirty="0"/>
          </a:p>
        </p:txBody>
      </p:sp>
      <p:sp>
        <p:nvSpPr>
          <p:cNvPr id="4" name="Text Placeholder 3"/>
          <p:cNvSpPr>
            <a:spLocks noGrp="1"/>
          </p:cNvSpPr>
          <p:nvPr>
            <p:ph type="body" sz="half" idx="2"/>
          </p:nvPr>
        </p:nvSpPr>
        <p:spPr/>
        <p:txBody>
          <a:bodyPr>
            <a:normAutofit fontScale="92500" lnSpcReduction="20000"/>
          </a:bodyPr>
          <a:lstStyle/>
          <a:p>
            <a:r>
              <a:rPr lang="en-US" sz="2400" dirty="0"/>
              <a:t>Overheard team conversation</a:t>
            </a:r>
          </a:p>
          <a:p>
            <a:endParaRPr lang="en-US" sz="2400" dirty="0"/>
          </a:p>
          <a:p>
            <a:r>
              <a:rPr lang="en-US" sz="2400" dirty="0"/>
              <a:t>“Yeah. Those stairs are an accident waiting to happen.”</a:t>
            </a:r>
          </a:p>
          <a:p>
            <a:endParaRPr lang="en-US" sz="2400" dirty="0"/>
          </a:p>
          <a:p>
            <a:r>
              <a:rPr lang="en-US" sz="2400" dirty="0"/>
              <a:t>“Joe fell on them just last month</a:t>
            </a:r>
            <a:r>
              <a:rPr lang="en-US" sz="2400" dirty="0" smtClean="0"/>
              <a:t>.”</a:t>
            </a:r>
          </a:p>
          <a:p>
            <a:endParaRPr lang="en-US" sz="2400" dirty="0"/>
          </a:p>
          <a:p>
            <a:r>
              <a:rPr lang="en-US" sz="2400" dirty="0" smtClean="0"/>
              <a:t>Joe is on your team and this is the first you heard of this fall.</a:t>
            </a:r>
            <a:endParaRPr lang="en-US" sz="2400" dirty="0"/>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948181"/>
            <a:ext cx="3002788" cy="4538219"/>
          </a:xfrm>
          <a:prstGeom prst="rect">
            <a:avLst/>
          </a:prstGeom>
        </p:spPr>
      </p:pic>
    </p:spTree>
    <p:extLst>
      <p:ext uri="{BB962C8B-B14F-4D97-AF65-F5344CB8AC3E}">
        <p14:creationId xmlns:p14="http://schemas.microsoft.com/office/powerpoint/2010/main" val="411429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152400"/>
            <a:ext cx="8229600" cy="1143000"/>
          </a:xfrm>
          <a:prstGeom prst="rect">
            <a:avLst/>
          </a:prstGeom>
          <a:solidFill>
            <a:srgbClr val="0080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smtClean="0">
                <a:solidFill>
                  <a:schemeClr val="bg1"/>
                </a:solidFill>
              </a:rPr>
              <a:t>Components of a Safety Culture</a:t>
            </a:r>
            <a:endParaRPr lang="en-US" sz="3600" dirty="0">
              <a:solidFill>
                <a:schemeClr val="bg1"/>
              </a:solidFill>
            </a:endParaRPr>
          </a:p>
        </p:txBody>
      </p:sp>
      <p:sp>
        <p:nvSpPr>
          <p:cNvPr id="3" name="Content Placeholder 2"/>
          <p:cNvSpPr txBox="1">
            <a:spLocks/>
          </p:cNvSpPr>
          <p:nvPr/>
        </p:nvSpPr>
        <p:spPr>
          <a:xfrm>
            <a:off x="457200" y="1447800"/>
            <a:ext cx="8153400" cy="4343400"/>
          </a:xfrm>
          <a:prstGeom prst="rect">
            <a:avLst/>
          </a:prstGeom>
        </p:spPr>
        <p:txBody>
          <a:bodyPr>
            <a:normAutofit fontScale="85000" lnSpcReduction="20000"/>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smtClean="0"/>
              <a:t>Communicate campus and departmental values</a:t>
            </a:r>
          </a:p>
          <a:p>
            <a:r>
              <a:rPr lang="en-US" sz="2400" smtClean="0"/>
              <a:t>Demonstrate leadership at all levels, safety coaching  concept</a:t>
            </a:r>
          </a:p>
          <a:p>
            <a:r>
              <a:rPr lang="en-US" sz="2400" smtClean="0"/>
              <a:t>Clarify required and expected behavior</a:t>
            </a:r>
          </a:p>
          <a:p>
            <a:r>
              <a:rPr lang="en-US" sz="2400" smtClean="0"/>
              <a:t>Personalize safety outcomes</a:t>
            </a:r>
          </a:p>
          <a:p>
            <a:r>
              <a:rPr lang="en-US" sz="2400" smtClean="0"/>
              <a:t>Develop positive safety attitudes including open dialogue</a:t>
            </a:r>
          </a:p>
          <a:p>
            <a:r>
              <a:rPr lang="en-US" sz="2400" smtClean="0"/>
              <a:t>Engage and own safety responsibilities and accountabilities</a:t>
            </a:r>
          </a:p>
          <a:p>
            <a:r>
              <a:rPr lang="en-US" sz="2400" smtClean="0"/>
              <a:t>Increase hazard &amp; risk awareness, and preventive behaviors</a:t>
            </a:r>
          </a:p>
          <a:p>
            <a:r>
              <a:rPr lang="en-US" sz="2400" smtClean="0"/>
              <a:t>Improve understanding and effective implementation of safety and risk management systems</a:t>
            </a:r>
          </a:p>
          <a:p>
            <a:r>
              <a:rPr lang="en-US" sz="2400" smtClean="0"/>
              <a:t>Use positive reinforcement</a:t>
            </a:r>
          </a:p>
          <a:p>
            <a:r>
              <a:rPr lang="en-US" sz="2400" smtClean="0"/>
              <a:t>Monitor, review and reflect on personal and organizational effectiveness</a:t>
            </a:r>
          </a:p>
          <a:p>
            <a:r>
              <a:rPr lang="en-US" sz="2400" smtClean="0"/>
              <a:t>Adequate funding, support and professional development</a:t>
            </a:r>
          </a:p>
          <a:p>
            <a:pPr>
              <a:buFont typeface="Arial"/>
              <a:buNone/>
            </a:pPr>
            <a:endParaRPr lang="en-US" sz="1600" smtClean="0"/>
          </a:p>
          <a:p>
            <a:pPr>
              <a:buFont typeface="Arial"/>
              <a:buNone/>
            </a:pPr>
            <a:r>
              <a:rPr lang="en-US" sz="1600" smtClean="0"/>
              <a:t>Source:  Workplace Health and Safety Queensland, and Robert Grieshaber</a:t>
            </a:r>
          </a:p>
          <a:p>
            <a:endParaRPr lang="en-US" sz="2800" dirty="0"/>
          </a:p>
        </p:txBody>
      </p:sp>
    </p:spTree>
    <p:extLst>
      <p:ext uri="{BB962C8B-B14F-4D97-AF65-F5344CB8AC3E}">
        <p14:creationId xmlns:p14="http://schemas.microsoft.com/office/powerpoint/2010/main" val="19078774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Scenario 2</a:t>
            </a:r>
            <a:endParaRPr lang="en-US" sz="3200" dirty="0"/>
          </a:p>
        </p:txBody>
      </p:sp>
      <p:sp>
        <p:nvSpPr>
          <p:cNvPr id="4" name="Text Placeholder 3"/>
          <p:cNvSpPr>
            <a:spLocks noGrp="1"/>
          </p:cNvSpPr>
          <p:nvPr>
            <p:ph type="body" sz="half" idx="2"/>
          </p:nvPr>
        </p:nvSpPr>
        <p:spPr/>
        <p:txBody>
          <a:bodyPr>
            <a:normAutofit fontScale="92500" lnSpcReduction="20000"/>
          </a:bodyPr>
          <a:lstStyle/>
          <a:p>
            <a:r>
              <a:rPr lang="en-US" sz="2400" dirty="0" smtClean="0"/>
              <a:t>Employee reports that while stripping the floor two days ago, chemical splashed on his foot.  He shows you a nasty chemical burn which has not yet been treated.  </a:t>
            </a:r>
          </a:p>
          <a:p>
            <a:endParaRPr lang="en-US" sz="2400" dirty="0"/>
          </a:p>
          <a:p>
            <a:r>
              <a:rPr lang="en-US" sz="2400" dirty="0" smtClean="0"/>
              <a:t>Why </a:t>
            </a:r>
            <a:r>
              <a:rPr lang="en-US" sz="2400" dirty="0"/>
              <a:t>didn’t you report your injury?</a:t>
            </a:r>
          </a:p>
          <a:p>
            <a:endParaRPr lang="en-US" sz="2400" dirty="0"/>
          </a:p>
          <a:p>
            <a:r>
              <a:rPr lang="en-US" sz="2400" dirty="0"/>
              <a:t>“I didn’t think it was serious.”</a:t>
            </a:r>
          </a:p>
          <a:p>
            <a:endParaRPr lang="en-US" dirty="0"/>
          </a:p>
        </p:txBody>
      </p:sp>
      <p:pic>
        <p:nvPicPr>
          <p:cNvPr id="5" name="Picture Placeholder 4"/>
          <p:cNvPicPr>
            <a:picLocks noChangeAspect="1"/>
          </p:cNvPicPr>
          <p:nvPr/>
        </p:nvPicPr>
        <p:blipFill>
          <a:blip r:embed="rId3">
            <a:extLst>
              <a:ext uri="{28A0092B-C50C-407E-A947-70E740481C1C}">
                <a14:useLocalDpi xmlns:a14="http://schemas.microsoft.com/office/drawing/2010/main" val="0"/>
              </a:ext>
            </a:extLst>
          </a:blip>
          <a:srcRect l="14833" r="14833"/>
          <a:stretch>
            <a:fillRect/>
          </a:stretch>
        </p:blipFill>
        <p:spPr>
          <a:xfrm>
            <a:off x="4114800" y="914400"/>
            <a:ext cx="4715404" cy="4724400"/>
          </a:xfrm>
          <a:prstGeom prst="rect">
            <a:avLst/>
          </a:prstGeom>
        </p:spPr>
      </p:pic>
    </p:spTree>
    <p:extLst>
      <p:ext uri="{BB962C8B-B14F-4D97-AF65-F5344CB8AC3E}">
        <p14:creationId xmlns:p14="http://schemas.microsoft.com/office/powerpoint/2010/main" val="3366042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Scenario 3</a:t>
            </a:r>
            <a:endParaRPr lang="en-US" sz="3200" dirty="0"/>
          </a:p>
        </p:txBody>
      </p:sp>
      <p:sp>
        <p:nvSpPr>
          <p:cNvPr id="4" name="Text Placeholder 3"/>
          <p:cNvSpPr>
            <a:spLocks noGrp="1"/>
          </p:cNvSpPr>
          <p:nvPr>
            <p:ph type="body" sz="half" idx="2"/>
          </p:nvPr>
        </p:nvSpPr>
        <p:spPr/>
        <p:txBody>
          <a:bodyPr>
            <a:normAutofit fontScale="70000" lnSpcReduction="20000"/>
          </a:bodyPr>
          <a:lstStyle/>
          <a:p>
            <a:r>
              <a:rPr lang="en-US" sz="2400" dirty="0" smtClean="0"/>
              <a:t>You learn that an employee you supervise tumbled down some snow-covered stairs on her way to a meeting in another building.</a:t>
            </a:r>
            <a:endParaRPr lang="en-US" sz="2400" dirty="0"/>
          </a:p>
          <a:p>
            <a:endParaRPr lang="en-US" sz="2400" dirty="0"/>
          </a:p>
          <a:p>
            <a:r>
              <a:rPr lang="en-US" sz="2400" dirty="0" smtClean="0"/>
              <a:t>When you arrive on the scene, the employee, looking pale, is sitting on the stairs and appears to be somewhat confused about the fall.</a:t>
            </a:r>
          </a:p>
          <a:p>
            <a:endParaRPr lang="en-US" sz="2400" dirty="0"/>
          </a:p>
          <a:p>
            <a:r>
              <a:rPr lang="en-US" sz="2400" dirty="0" smtClean="0"/>
              <a:t>“Do you have someone who can pick you up and drive you to Urgent Care?”</a:t>
            </a:r>
          </a:p>
          <a:p>
            <a:endParaRPr lang="en-US" sz="2400" dirty="0"/>
          </a:p>
          <a:p>
            <a:r>
              <a:rPr lang="en-US" sz="2400" dirty="0" smtClean="0"/>
              <a:t>“No, I live alone.”</a:t>
            </a:r>
            <a:endParaRPr lang="en-US" sz="2400" dirty="0"/>
          </a:p>
          <a:p>
            <a:endParaRPr lang="en-US" dirty="0"/>
          </a:p>
          <a:p>
            <a:endParaRPr lang="en-US" dirty="0"/>
          </a:p>
        </p:txBody>
      </p:sp>
      <p:pic>
        <p:nvPicPr>
          <p:cNvPr id="6" name="Picture Placeholder 4"/>
          <p:cNvPicPr>
            <a:picLocks noChangeAspect="1"/>
          </p:cNvPicPr>
          <p:nvPr/>
        </p:nvPicPr>
        <p:blipFill>
          <a:blip r:embed="rId3">
            <a:extLst>
              <a:ext uri="{28A0092B-C50C-407E-A947-70E740481C1C}">
                <a14:useLocalDpi xmlns:a14="http://schemas.microsoft.com/office/drawing/2010/main" val="0"/>
              </a:ext>
            </a:extLst>
          </a:blip>
          <a:srcRect l="14184" r="14184"/>
          <a:stretch>
            <a:fillRect/>
          </a:stretch>
        </p:blipFill>
        <p:spPr>
          <a:xfrm>
            <a:off x="4495800" y="1143000"/>
            <a:ext cx="4335130" cy="4343400"/>
          </a:xfrm>
          <a:prstGeom prst="rect">
            <a:avLst/>
          </a:prstGeom>
        </p:spPr>
      </p:pic>
    </p:spTree>
    <p:extLst>
      <p:ext uri="{BB962C8B-B14F-4D97-AF65-F5344CB8AC3E}">
        <p14:creationId xmlns:p14="http://schemas.microsoft.com/office/powerpoint/2010/main" val="499278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sz="3200" dirty="0" smtClean="0"/>
              <a:t>Scenario 4</a:t>
            </a:r>
            <a:endParaRPr lang="en-US" sz="3200" dirty="0"/>
          </a:p>
        </p:txBody>
      </p:sp>
      <p:sp>
        <p:nvSpPr>
          <p:cNvPr id="3" name="Content Placeholder 2"/>
          <p:cNvSpPr>
            <a:spLocks noGrp="1"/>
          </p:cNvSpPr>
          <p:nvPr>
            <p:ph idx="1"/>
          </p:nvPr>
        </p:nvSpPr>
        <p:spPr/>
        <p:txBody>
          <a:bodyPr>
            <a:normAutofit/>
          </a:bodyPr>
          <a:lstStyle/>
          <a:p>
            <a:pPr marL="0" indent="0">
              <a:buNone/>
            </a:pPr>
            <a:endParaRPr lang="en-US" sz="4400" dirty="0" smtClean="0">
              <a:latin typeface="+mj-lt"/>
            </a:endParaRPr>
          </a:p>
          <a:p>
            <a:pPr marL="0" indent="0">
              <a:buNone/>
            </a:pPr>
            <a:r>
              <a:rPr lang="en-US" sz="4400" dirty="0" smtClean="0">
                <a:latin typeface="+mj-lt"/>
              </a:rPr>
              <a:t>PROPER</a:t>
            </a:r>
          </a:p>
          <a:p>
            <a:pPr marL="0" indent="0">
              <a:buNone/>
            </a:pPr>
            <a:r>
              <a:rPr lang="en-US" sz="4400" dirty="0" smtClean="0">
                <a:latin typeface="+mj-lt"/>
              </a:rPr>
              <a:t>LIFTING</a:t>
            </a:r>
          </a:p>
          <a:p>
            <a:pPr marL="0" indent="0">
              <a:buNone/>
            </a:pPr>
            <a:r>
              <a:rPr lang="en-US" sz="4400" dirty="0" smtClean="0">
                <a:latin typeface="+mj-lt"/>
              </a:rPr>
              <a:t>TECHNIQUE</a:t>
            </a:r>
            <a:endParaRPr lang="en-US" sz="4400" dirty="0">
              <a:latin typeface="+mj-lt"/>
            </a:endParaRPr>
          </a:p>
        </p:txBody>
      </p:sp>
      <p:sp>
        <p:nvSpPr>
          <p:cNvPr id="4" name="Text Placeholder 3"/>
          <p:cNvSpPr>
            <a:spLocks noGrp="1"/>
          </p:cNvSpPr>
          <p:nvPr>
            <p:ph type="body" sz="half" idx="2"/>
          </p:nvPr>
        </p:nvSpPr>
        <p:spPr/>
        <p:txBody>
          <a:bodyPr>
            <a:normAutofit fontScale="92500" lnSpcReduction="20000"/>
          </a:bodyPr>
          <a:lstStyle/>
          <a:p>
            <a:endParaRPr lang="en-US" dirty="0" smtClean="0"/>
          </a:p>
          <a:p>
            <a:r>
              <a:rPr lang="en-US" sz="2400" dirty="0" smtClean="0"/>
              <a:t>An employee on your team was lifting a heavy box to move to another room when he felt a pop in his back.</a:t>
            </a:r>
          </a:p>
          <a:p>
            <a:endParaRPr lang="en-US" sz="2400" dirty="0"/>
          </a:p>
          <a:p>
            <a:r>
              <a:rPr lang="en-US" sz="2400" dirty="0" smtClean="0"/>
              <a:t>When you asked him to describe the incident, he described incorrect lifting technique, something you had coached him on in the past and on which he received formal training.</a:t>
            </a:r>
          </a:p>
          <a:p>
            <a:endParaRPr lang="en-US" dirty="0"/>
          </a:p>
          <a:p>
            <a:endParaRPr lang="en-US" dirty="0"/>
          </a:p>
        </p:txBody>
      </p:sp>
      <p:cxnSp>
        <p:nvCxnSpPr>
          <p:cNvPr id="6" name="Straight Arrow Connector 5"/>
          <p:cNvCxnSpPr/>
          <p:nvPr/>
        </p:nvCxnSpPr>
        <p:spPr>
          <a:xfrm flipV="1">
            <a:off x="7467600" y="1295400"/>
            <a:ext cx="0" cy="2819400"/>
          </a:xfrm>
          <a:prstGeom prst="straightConnector1">
            <a:avLst/>
          </a:prstGeom>
          <a:ln w="1079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553200" y="1066800"/>
            <a:ext cx="1752600" cy="0"/>
          </a:xfrm>
          <a:prstGeom prst="line">
            <a:avLst/>
          </a:prstGeom>
          <a:ln w="161925">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1560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95325" y="228600"/>
            <a:ext cx="7753350" cy="2524125"/>
          </a:xfrm>
          <a:prstGeom prst="rect">
            <a:avLst/>
          </a:prstGeom>
        </p:spPr>
      </p:pic>
      <p:pic>
        <p:nvPicPr>
          <p:cNvPr id="5" name="Picture 4"/>
          <p:cNvPicPr>
            <a:picLocks noChangeAspect="1"/>
          </p:cNvPicPr>
          <p:nvPr/>
        </p:nvPicPr>
        <p:blipFill>
          <a:blip r:embed="rId4"/>
          <a:stretch>
            <a:fillRect/>
          </a:stretch>
        </p:blipFill>
        <p:spPr>
          <a:xfrm>
            <a:off x="690562" y="2800350"/>
            <a:ext cx="7762875" cy="3143250"/>
          </a:xfrm>
          <a:prstGeom prst="rect">
            <a:avLst/>
          </a:prstGeom>
        </p:spPr>
      </p:pic>
    </p:spTree>
    <p:extLst>
      <p:ext uri="{BB962C8B-B14F-4D97-AF65-F5344CB8AC3E}">
        <p14:creationId xmlns:p14="http://schemas.microsoft.com/office/powerpoint/2010/main" val="192503701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09600"/>
            <a:ext cx="4533900" cy="45339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4310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solidFill>
            <a:srgbClr val="008000"/>
          </a:solidFill>
        </p:spPr>
        <p:txBody>
          <a:bodyPr>
            <a:noAutofit/>
          </a:bodyPr>
          <a:lstStyle/>
          <a:p>
            <a:pPr algn="ctr"/>
            <a:r>
              <a:rPr lang="en-US" sz="3600" dirty="0" smtClean="0">
                <a:solidFill>
                  <a:schemeClr val="bg1"/>
                </a:solidFill>
              </a:rPr>
              <a:t>Benefits of a Safety Culture</a:t>
            </a:r>
            <a:endParaRPr lang="en-US" sz="3600" dirty="0">
              <a:solidFill>
                <a:schemeClr val="bg1"/>
              </a:solidFill>
            </a:endParaRPr>
          </a:p>
        </p:txBody>
      </p:sp>
      <p:sp>
        <p:nvSpPr>
          <p:cNvPr id="3" name="Content Placeholder 2"/>
          <p:cNvSpPr>
            <a:spLocks noGrp="1"/>
          </p:cNvSpPr>
          <p:nvPr>
            <p:ph idx="1"/>
          </p:nvPr>
        </p:nvSpPr>
        <p:spPr>
          <a:xfrm>
            <a:off x="990600" y="1828800"/>
            <a:ext cx="6887389" cy="3733801"/>
          </a:xfrm>
        </p:spPr>
        <p:txBody>
          <a:bodyPr>
            <a:normAutofit/>
          </a:bodyPr>
          <a:lstStyle/>
          <a:p>
            <a:endParaRPr lang="en-US" sz="2800" dirty="0" smtClean="0"/>
          </a:p>
          <a:p>
            <a:r>
              <a:rPr lang="en-US" sz="2800" dirty="0" smtClean="0"/>
              <a:t>Reduced incidents/injuries</a:t>
            </a:r>
          </a:p>
          <a:p>
            <a:r>
              <a:rPr lang="en-US" sz="2800" dirty="0" smtClean="0"/>
              <a:t>Increased productivity</a:t>
            </a:r>
            <a:endParaRPr lang="en-US" sz="2800" dirty="0"/>
          </a:p>
          <a:p>
            <a:r>
              <a:rPr lang="en-US" sz="2800" dirty="0" smtClean="0"/>
              <a:t>Reduced costs</a:t>
            </a:r>
          </a:p>
          <a:p>
            <a:r>
              <a:rPr lang="en-US" sz="2800" dirty="0" smtClean="0"/>
              <a:t>Reduced turnover</a:t>
            </a:r>
            <a:endParaRPr lang="en-US" sz="2800" dirty="0"/>
          </a:p>
        </p:txBody>
      </p:sp>
    </p:spTree>
    <p:extLst>
      <p:ext uri="{BB962C8B-B14F-4D97-AF65-F5344CB8AC3E}">
        <p14:creationId xmlns:p14="http://schemas.microsoft.com/office/powerpoint/2010/main" val="2119207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381000"/>
            <a:ext cx="8229600" cy="1143000"/>
          </a:xfrm>
          <a:prstGeom prst="rect">
            <a:avLst/>
          </a:prstGeom>
          <a:solidFill>
            <a:srgbClr val="0080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rPr>
              <a:t>Cost of Worker’s Compensation</a:t>
            </a:r>
            <a:endParaRPr lang="en-US" sz="3600" dirty="0">
              <a:solidFill>
                <a:schemeClr val="bg1"/>
              </a:solidFill>
            </a:endParaRPr>
          </a:p>
        </p:txBody>
      </p:sp>
      <p:sp>
        <p:nvSpPr>
          <p:cNvPr id="4" name="Content Placeholder 2"/>
          <p:cNvSpPr txBox="1">
            <a:spLocks/>
          </p:cNvSpPr>
          <p:nvPr/>
        </p:nvSpPr>
        <p:spPr>
          <a:xfrm>
            <a:off x="990600" y="1828800"/>
            <a:ext cx="6887389" cy="3733801"/>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800" dirty="0" smtClean="0"/>
          </a:p>
          <a:p>
            <a:r>
              <a:rPr lang="en-US" sz="2800" dirty="0" smtClean="0"/>
              <a:t>Lost time </a:t>
            </a:r>
          </a:p>
          <a:p>
            <a:r>
              <a:rPr lang="en-US" sz="2800" dirty="0" smtClean="0"/>
              <a:t>Medical reimbursement</a:t>
            </a:r>
          </a:p>
          <a:p>
            <a:r>
              <a:rPr lang="en-US" sz="2800" dirty="0" smtClean="0"/>
              <a:t>Reduced productivity</a:t>
            </a:r>
          </a:p>
          <a:p>
            <a:r>
              <a:rPr lang="en-US" sz="2800" dirty="0" smtClean="0"/>
              <a:t>Turnover</a:t>
            </a:r>
          </a:p>
          <a:p>
            <a:endParaRPr lang="en-US" sz="2800" dirty="0" smtClean="0"/>
          </a:p>
          <a:p>
            <a:pPr marL="0" indent="0">
              <a:buFont typeface="Arial"/>
              <a:buNone/>
            </a:pPr>
            <a:endParaRPr lang="en-US" sz="2800" dirty="0">
              <a:solidFill>
                <a:schemeClr val="tx1"/>
              </a:solidFill>
            </a:endParaRPr>
          </a:p>
        </p:txBody>
      </p:sp>
    </p:spTree>
    <p:extLst>
      <p:ext uri="{BB962C8B-B14F-4D97-AF65-F5344CB8AC3E}">
        <p14:creationId xmlns:p14="http://schemas.microsoft.com/office/powerpoint/2010/main" val="42938464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3"/>
          <p:cNvSpPr txBox="1">
            <a:spLocks/>
          </p:cNvSpPr>
          <p:nvPr/>
        </p:nvSpPr>
        <p:spPr>
          <a:xfrm>
            <a:off x="304800" y="1828800"/>
            <a:ext cx="8686801" cy="388620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595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Worker’s Compensation basics</a:t>
            </a:r>
          </a:p>
          <a:p>
            <a:r>
              <a:rPr lang="en-US" dirty="0" smtClean="0"/>
              <a:t>Supervisor’s role</a:t>
            </a:r>
          </a:p>
          <a:p>
            <a:r>
              <a:rPr lang="en-US" dirty="0" smtClean="0"/>
              <a:t>Employee’s role</a:t>
            </a:r>
          </a:p>
          <a:p>
            <a:r>
              <a:rPr lang="en-US" dirty="0" smtClean="0"/>
              <a:t>Resources</a:t>
            </a:r>
          </a:p>
          <a:p>
            <a:endParaRPr lang="en-US" dirty="0"/>
          </a:p>
        </p:txBody>
      </p:sp>
      <p:sp>
        <p:nvSpPr>
          <p:cNvPr id="4" name="Title 1"/>
          <p:cNvSpPr txBox="1">
            <a:spLocks/>
          </p:cNvSpPr>
          <p:nvPr/>
        </p:nvSpPr>
        <p:spPr>
          <a:xfrm>
            <a:off x="457200" y="381000"/>
            <a:ext cx="8229600" cy="1143000"/>
          </a:xfrm>
          <a:prstGeom prst="rect">
            <a:avLst/>
          </a:prstGeom>
          <a:solidFill>
            <a:srgbClr val="0080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rPr>
              <a:t>Course Objectives</a:t>
            </a:r>
            <a:endParaRPr lang="en-US" sz="3600" dirty="0">
              <a:solidFill>
                <a:schemeClr val="bg1"/>
              </a:solidFill>
            </a:endParaRPr>
          </a:p>
        </p:txBody>
      </p:sp>
    </p:spTree>
    <p:extLst>
      <p:ext uri="{BB962C8B-B14F-4D97-AF65-F5344CB8AC3E}">
        <p14:creationId xmlns:p14="http://schemas.microsoft.com/office/powerpoint/2010/main" val="37155640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a:t>
            </a:r>
          </a:p>
        </p:txBody>
      </p:sp>
      <p:sp>
        <p:nvSpPr>
          <p:cNvPr id="3" name="Text Placeholder 2"/>
          <p:cNvSpPr>
            <a:spLocks noGrp="1"/>
          </p:cNvSpPr>
          <p:nvPr>
            <p:ph type="body" idx="1"/>
          </p:nvPr>
        </p:nvSpPr>
        <p:spPr/>
        <p:txBody>
          <a:bodyPr/>
          <a:lstStyle/>
          <a:p>
            <a:r>
              <a:rPr lang="en-US" dirty="0"/>
              <a:t>Worker’s Compensation</a:t>
            </a:r>
          </a:p>
        </p:txBody>
      </p:sp>
    </p:spTree>
    <p:extLst>
      <p:ext uri="{BB962C8B-B14F-4D97-AF65-F5344CB8AC3E}">
        <p14:creationId xmlns:p14="http://schemas.microsoft.com/office/powerpoint/2010/main" val="51240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buNone/>
            </a:pPr>
            <a:r>
              <a:rPr lang="en-US" b="1" dirty="0" smtClean="0">
                <a:latin typeface="+mj-lt"/>
              </a:rPr>
              <a:t>Definition</a:t>
            </a:r>
          </a:p>
          <a:p>
            <a:r>
              <a:rPr lang="en-US" dirty="0"/>
              <a:t>Benefit program</a:t>
            </a:r>
          </a:p>
          <a:p>
            <a:pPr lvl="1"/>
            <a:r>
              <a:rPr lang="en-US" dirty="0"/>
              <a:t>Loss of wages</a:t>
            </a:r>
          </a:p>
          <a:p>
            <a:pPr lvl="1"/>
            <a:r>
              <a:rPr lang="en-US" dirty="0"/>
              <a:t>Medical and hospital expenses</a:t>
            </a:r>
          </a:p>
          <a:p>
            <a:pPr lvl="1"/>
            <a:r>
              <a:rPr lang="en-US" dirty="0"/>
              <a:t>Restore work capacity </a:t>
            </a:r>
          </a:p>
          <a:p>
            <a:r>
              <a:rPr lang="en-US" dirty="0"/>
              <a:t>Covers work-related injuries or illnesses</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b="1" dirty="0" smtClean="0">
                <a:latin typeface="+mj-lt"/>
              </a:rPr>
              <a:t>Eligibility</a:t>
            </a:r>
          </a:p>
          <a:p>
            <a:r>
              <a:rPr lang="en-US" dirty="0"/>
              <a:t>Employee of University of Wisconsin-Parkside</a:t>
            </a:r>
          </a:p>
          <a:p>
            <a:r>
              <a:rPr lang="en-US" dirty="0"/>
              <a:t>Work-related injury/illness </a:t>
            </a:r>
          </a:p>
          <a:p>
            <a:pPr marL="0" indent="0">
              <a:buNone/>
            </a:pPr>
            <a:endParaRPr lang="en-US" dirty="0"/>
          </a:p>
        </p:txBody>
      </p:sp>
      <p:sp>
        <p:nvSpPr>
          <p:cNvPr id="5" name="Title 1"/>
          <p:cNvSpPr txBox="1">
            <a:spLocks/>
          </p:cNvSpPr>
          <p:nvPr/>
        </p:nvSpPr>
        <p:spPr>
          <a:xfrm>
            <a:off x="457200" y="304800"/>
            <a:ext cx="8229600" cy="1143000"/>
          </a:xfrm>
          <a:prstGeom prst="rect">
            <a:avLst/>
          </a:prstGeom>
          <a:solidFill>
            <a:srgbClr val="008000"/>
          </a:solidFill>
        </p:spPr>
        <p:txBody>
          <a:bodyPr>
            <a:noAutofit/>
          </a:bodyPr>
          <a:lstStyle>
            <a:lvl1pPr algn="ctr" defTabSz="457200" rtl="0" eaLnBrk="1" latinLnBrk="0" hangingPunct="1">
              <a:spcBef>
                <a:spcPct val="0"/>
              </a:spcBef>
              <a:buNone/>
              <a:defRPr sz="4400" kern="1200">
                <a:solidFill>
                  <a:srgbClr val="595959"/>
                </a:solidFill>
                <a:latin typeface="+mj-lt"/>
                <a:ea typeface="+mj-ea"/>
                <a:cs typeface="+mj-cs"/>
              </a:defRPr>
            </a:lvl1pPr>
          </a:lstStyle>
          <a:p>
            <a:r>
              <a:rPr lang="en-US" sz="3600" dirty="0" smtClean="0">
                <a:solidFill>
                  <a:schemeClr val="bg1"/>
                </a:solidFill>
              </a:rPr>
              <a:t>Worker’s Compensation Basics</a:t>
            </a:r>
            <a:endParaRPr lang="en-US" sz="3600" dirty="0">
              <a:solidFill>
                <a:schemeClr val="bg1"/>
              </a:solidFill>
            </a:endParaRPr>
          </a:p>
        </p:txBody>
      </p:sp>
    </p:spTree>
    <p:extLst>
      <p:ext uri="{BB962C8B-B14F-4D97-AF65-F5344CB8AC3E}">
        <p14:creationId xmlns:p14="http://schemas.microsoft.com/office/powerpoint/2010/main" val="259271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and Responsibilities</a:t>
            </a:r>
            <a:br>
              <a:rPr lang="en-US" dirty="0"/>
            </a:br>
            <a:endParaRPr lang="en-US" dirty="0"/>
          </a:p>
        </p:txBody>
      </p:sp>
      <p:sp>
        <p:nvSpPr>
          <p:cNvPr id="3" name="Text Placeholder 2"/>
          <p:cNvSpPr>
            <a:spLocks noGrp="1"/>
          </p:cNvSpPr>
          <p:nvPr>
            <p:ph type="body" idx="1"/>
          </p:nvPr>
        </p:nvSpPr>
        <p:spPr/>
        <p:txBody>
          <a:bodyPr/>
          <a:lstStyle/>
          <a:p>
            <a:r>
              <a:rPr lang="en-US" dirty="0"/>
              <a:t>Worker’s Compensation</a:t>
            </a:r>
          </a:p>
        </p:txBody>
      </p:sp>
    </p:spTree>
    <p:extLst>
      <p:ext uri="{BB962C8B-B14F-4D97-AF65-F5344CB8AC3E}">
        <p14:creationId xmlns:p14="http://schemas.microsoft.com/office/powerpoint/2010/main" val="2426162756"/>
      </p:ext>
    </p:extLst>
  </p:cSld>
  <p:clrMapOvr>
    <a:masterClrMapping/>
  </p:clrMapOvr>
</p:sld>
</file>

<file path=ppt/theme/theme1.xml><?xml version="1.0" encoding="utf-8"?>
<a:theme xmlns:a="http://schemas.openxmlformats.org/drawingml/2006/main" name="PowerPoint Template (0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AC3AEBF-64D7-4880-8939-6FE67BFDF0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(002)</Template>
  <TotalTime>1728</TotalTime>
  <Words>3960</Words>
  <Application>Microsoft Office PowerPoint</Application>
  <PresentationFormat>On-screen Show (4:3)</PresentationFormat>
  <Paragraphs>528</Paragraphs>
  <Slides>34</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PowerPoint Template (002)</vt:lpstr>
      <vt:lpstr>Worker’s Compensation</vt:lpstr>
      <vt:lpstr>Authority for Health &amp; Safety</vt:lpstr>
      <vt:lpstr>PowerPoint Presentation</vt:lpstr>
      <vt:lpstr>Benefits of a Safety Culture</vt:lpstr>
      <vt:lpstr>PowerPoint Presentation</vt:lpstr>
      <vt:lpstr>PowerPoint Presentation</vt:lpstr>
      <vt:lpstr>Basics</vt:lpstr>
      <vt:lpstr>PowerPoint Presentation</vt:lpstr>
      <vt:lpstr>Roles and Responsibilities </vt:lpstr>
      <vt:lpstr>PowerPoint Presentation</vt:lpstr>
      <vt:lpstr>PowerPoint Presentation</vt:lpstr>
      <vt:lpstr>PowerPoint Presentation</vt:lpstr>
      <vt:lpstr>PowerPoint Presentation</vt:lpstr>
      <vt:lpstr>PowerPoint Presentation</vt:lpstr>
      <vt:lpstr>INVESTIGATE</vt:lpstr>
      <vt:lpstr>PowerPoint Presentation</vt:lpstr>
      <vt:lpstr>Resources</vt:lpstr>
      <vt:lpstr>Resources </vt:lpstr>
      <vt:lpstr>Resources </vt:lpstr>
      <vt:lpstr>Resources -Forms  </vt:lpstr>
      <vt:lpstr>Resources - Forms  </vt:lpstr>
      <vt:lpstr>Resources</vt:lpstr>
      <vt:lpstr>Resources</vt:lpstr>
      <vt:lpstr>Resources</vt:lpstr>
      <vt:lpstr>Exercises and Scenarios</vt:lpstr>
      <vt:lpstr>ASSIST</vt:lpstr>
      <vt:lpstr>INVESTIGATE</vt:lpstr>
      <vt:lpstr>Report</vt:lpstr>
      <vt:lpstr>Scenario 1</vt:lpstr>
      <vt:lpstr>Scenario 2</vt:lpstr>
      <vt:lpstr>Scenario 3</vt:lpstr>
      <vt:lpstr> Scenario 4</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Burke, Kim</dc:creator>
  <cp:keywords/>
  <cp:lastModifiedBy>Heilgeist, Christina D</cp:lastModifiedBy>
  <cp:revision>98</cp:revision>
  <cp:lastPrinted>2017-10-17T21:15:44Z</cp:lastPrinted>
  <dcterms:created xsi:type="dcterms:W3CDTF">2017-09-18T13:26:57Z</dcterms:created>
  <dcterms:modified xsi:type="dcterms:W3CDTF">2018-02-22T16:25:55Z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TC019647999991</vt:lpwstr>
  </property>
</Properties>
</file>