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2"/>
  </p:sldMasterIdLst>
  <p:notesMasterIdLst>
    <p:notesMasterId r:id="rId28"/>
  </p:notesMasterIdLst>
  <p:handoutMasterIdLst>
    <p:handoutMasterId r:id="rId29"/>
  </p:handoutMasterIdLst>
  <p:sldIdLst>
    <p:sldId id="280" r:id="rId3"/>
    <p:sldId id="301" r:id="rId4"/>
    <p:sldId id="257" r:id="rId5"/>
    <p:sldId id="304" r:id="rId6"/>
    <p:sldId id="305" r:id="rId7"/>
    <p:sldId id="286" r:id="rId8"/>
    <p:sldId id="285" r:id="rId9"/>
    <p:sldId id="264" r:id="rId10"/>
    <p:sldId id="284" r:id="rId11"/>
    <p:sldId id="294" r:id="rId12"/>
    <p:sldId id="287" r:id="rId13"/>
    <p:sldId id="288" r:id="rId14"/>
    <p:sldId id="292" r:id="rId15"/>
    <p:sldId id="289" r:id="rId16"/>
    <p:sldId id="290" r:id="rId17"/>
    <p:sldId id="291" r:id="rId18"/>
    <p:sldId id="306" r:id="rId19"/>
    <p:sldId id="302" r:id="rId20"/>
    <p:sldId id="297" r:id="rId21"/>
    <p:sldId id="295" r:id="rId22"/>
    <p:sldId id="298" r:id="rId23"/>
    <p:sldId id="300" r:id="rId24"/>
    <p:sldId id="303" r:id="rId25"/>
    <p:sldId id="307" r:id="rId26"/>
    <p:sldId id="279"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91" autoAdjust="0"/>
    <p:restoredTop sz="84123" autoAdjust="0"/>
  </p:normalViewPr>
  <p:slideViewPr>
    <p:cSldViewPr>
      <p:cViewPr varScale="1">
        <p:scale>
          <a:sx n="91" d="100"/>
          <a:sy n="91" d="100"/>
        </p:scale>
        <p:origin x="390" y="9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CC324BF-3B01-4C25-B837-07C694A3EB43}" type="datetimeFigureOut">
              <a:rPr lang="en-US" smtClean="0"/>
              <a:t>3/15/2018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466B2BA-ECF6-42A6-8045-C1BAB9945638}" type="slidenum">
              <a:rPr lang="en-US" smtClean="0"/>
              <a:t>‹#›</a:t>
            </a:fld>
            <a:endParaRPr lang="en-US"/>
          </a:p>
        </p:txBody>
      </p:sp>
    </p:spTree>
    <p:extLst>
      <p:ext uri="{BB962C8B-B14F-4D97-AF65-F5344CB8AC3E}">
        <p14:creationId xmlns:p14="http://schemas.microsoft.com/office/powerpoint/2010/main" val="964235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1EABA4C-4756-4486-A800-9F749C43BFC1}" type="datetimeFigureOut">
              <a:rPr lang="en-US" smtClean="0"/>
              <a:t>3/15/2018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935717A-2BB9-4939-A777-F9E8A091473F}" type="slidenum">
              <a:rPr lang="en-US" smtClean="0"/>
              <a:t>‹#›</a:t>
            </a:fld>
            <a:endParaRPr lang="en-US"/>
          </a:p>
        </p:txBody>
      </p:sp>
    </p:spTree>
    <p:extLst>
      <p:ext uri="{BB962C8B-B14F-4D97-AF65-F5344CB8AC3E}">
        <p14:creationId xmlns:p14="http://schemas.microsoft.com/office/powerpoint/2010/main" val="2447954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today is to talk</a:t>
            </a:r>
            <a:r>
              <a:rPr lang="en-US" baseline="0" dirty="0" smtClean="0"/>
              <a:t> about the interview from the employer perspective</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a:t>
            </a:fld>
            <a:endParaRPr lang="en-US"/>
          </a:p>
        </p:txBody>
      </p:sp>
    </p:spTree>
    <p:extLst>
      <p:ext uri="{BB962C8B-B14F-4D97-AF65-F5344CB8AC3E}">
        <p14:creationId xmlns:p14="http://schemas.microsoft.com/office/powerpoint/2010/main" val="65166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13</a:t>
            </a:fld>
            <a:endParaRPr lang="en-US"/>
          </a:p>
        </p:txBody>
      </p:sp>
    </p:spTree>
    <p:extLst>
      <p:ext uri="{BB962C8B-B14F-4D97-AF65-F5344CB8AC3E}">
        <p14:creationId xmlns:p14="http://schemas.microsoft.com/office/powerpoint/2010/main" val="1302111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14</a:t>
            </a:fld>
            <a:endParaRPr lang="en-US"/>
          </a:p>
        </p:txBody>
      </p:sp>
    </p:spTree>
    <p:extLst>
      <p:ext uri="{BB962C8B-B14F-4D97-AF65-F5344CB8AC3E}">
        <p14:creationId xmlns:p14="http://schemas.microsoft.com/office/powerpoint/2010/main" val="2478515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these are all good tips to consider not</a:t>
            </a:r>
            <a:r>
              <a:rPr lang="en-US" baseline="0" dirty="0" smtClean="0"/>
              <a:t> only during the phone interview but in our next stage which is the in person interview. </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16</a:t>
            </a:fld>
            <a:endParaRPr lang="en-US"/>
          </a:p>
        </p:txBody>
      </p:sp>
    </p:spTree>
    <p:extLst>
      <p:ext uri="{BB962C8B-B14F-4D97-AF65-F5344CB8AC3E}">
        <p14:creationId xmlns:p14="http://schemas.microsoft.com/office/powerpoint/2010/main" val="1480678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Know your questions</a:t>
            </a:r>
            <a:r>
              <a:rPr lang="en-US" baseline="0" dirty="0" smtClean="0"/>
              <a:t> and keep to them to avoid going Rogue</a:t>
            </a:r>
          </a:p>
          <a:p>
            <a:r>
              <a:rPr lang="en-US" baseline="0" dirty="0" smtClean="0"/>
              <a:t>Again behavioral questions are going to give you the best predictor</a:t>
            </a:r>
          </a:p>
          <a:p>
            <a:r>
              <a:rPr lang="en-US" baseline="0" dirty="0" smtClean="0"/>
              <a:t>Gain knowledge of the candidate be reviewing there resume, this will help you understand where they may be referring to with there answers</a:t>
            </a:r>
          </a:p>
          <a:p>
            <a:r>
              <a:rPr lang="en-US" baseline="0" dirty="0" smtClean="0"/>
              <a:t>Non </a:t>
            </a:r>
            <a:r>
              <a:rPr lang="en-US" baseline="0" dirty="0" err="1" smtClean="0"/>
              <a:t>verbals</a:t>
            </a:r>
            <a:r>
              <a:rPr lang="en-US" baseline="0" dirty="0" smtClean="0"/>
              <a:t> are key, this will help you determine more about the candidate</a:t>
            </a:r>
          </a:p>
          <a:p>
            <a:r>
              <a:rPr lang="en-US" baseline="0" dirty="0" smtClean="0"/>
              <a:t>Follow up is key, if you have a timeline share it.</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17</a:t>
            </a:fld>
            <a:endParaRPr lang="en-US"/>
          </a:p>
        </p:txBody>
      </p:sp>
    </p:spTree>
    <p:extLst>
      <p:ext uri="{BB962C8B-B14F-4D97-AF65-F5344CB8AC3E}">
        <p14:creationId xmlns:p14="http://schemas.microsoft.com/office/powerpoint/2010/main" val="4083770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Avoid these types</a:t>
            </a:r>
            <a:r>
              <a:rPr lang="en-US" baseline="0" dirty="0" smtClean="0"/>
              <a:t> of questions, they are not going to lead you to finding out what you actually need to know</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18</a:t>
            </a:fld>
            <a:endParaRPr lang="en-US"/>
          </a:p>
        </p:txBody>
      </p:sp>
    </p:spTree>
    <p:extLst>
      <p:ext uri="{BB962C8B-B14F-4D97-AF65-F5344CB8AC3E}">
        <p14:creationId xmlns:p14="http://schemas.microsoft.com/office/powerpoint/2010/main" val="769145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want to build rapport during</a:t>
            </a:r>
            <a:r>
              <a:rPr lang="en-US" baseline="0" dirty="0" smtClean="0"/>
              <a:t> the interview, allows candidate to feel more comfortable and open up more.</a:t>
            </a:r>
          </a:p>
          <a:p>
            <a:r>
              <a:rPr lang="en-US" baseline="0" dirty="0" smtClean="0"/>
              <a:t>As you see body language plays a big part in the interview evaluation process.</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19</a:t>
            </a:fld>
            <a:endParaRPr lang="en-US"/>
          </a:p>
        </p:txBody>
      </p:sp>
    </p:spTree>
    <p:extLst>
      <p:ext uri="{BB962C8B-B14F-4D97-AF65-F5344CB8AC3E}">
        <p14:creationId xmlns:p14="http://schemas.microsoft.com/office/powerpoint/2010/main" val="3813181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Body language can say “I like you”  “I don’t</a:t>
            </a:r>
            <a:r>
              <a:rPr lang="en-US" baseline="0" dirty="0" smtClean="0"/>
              <a:t> like you”</a:t>
            </a:r>
          </a:p>
          <a:p>
            <a:r>
              <a:rPr lang="en-US" baseline="0" dirty="0" smtClean="0"/>
              <a:t>Could show you are impatient     --talk fast, waving hands</a:t>
            </a:r>
          </a:p>
          <a:p>
            <a:r>
              <a:rPr lang="en-US" baseline="0" dirty="0" smtClean="0"/>
              <a:t>Slouched shoulders- overwhelmed</a:t>
            </a:r>
          </a:p>
          <a:p>
            <a:r>
              <a:rPr lang="en-US" baseline="0" dirty="0" smtClean="0"/>
              <a:t>Touching your heart- compassionate</a:t>
            </a:r>
          </a:p>
          <a:p>
            <a:r>
              <a:rPr lang="en-US" baseline="0" dirty="0" smtClean="0"/>
              <a:t>Lack of eye contact while leaning back, blinking, scratching arms/nose or stammering  leads to make you think you probably have a liar on your hands</a:t>
            </a:r>
          </a:p>
          <a:p>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20</a:t>
            </a:fld>
            <a:endParaRPr lang="en-US"/>
          </a:p>
        </p:txBody>
      </p:sp>
    </p:spTree>
    <p:extLst>
      <p:ext uri="{BB962C8B-B14F-4D97-AF65-F5344CB8AC3E}">
        <p14:creationId xmlns:p14="http://schemas.microsoft.com/office/powerpoint/2010/main" val="2987473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want to look at the specifics that were given in the interview.</a:t>
            </a:r>
            <a:r>
              <a:rPr lang="en-US" baseline="0" dirty="0" smtClean="0"/>
              <a:t> Evaluate what was said, not what you think they meant. </a:t>
            </a:r>
          </a:p>
          <a:p>
            <a:r>
              <a:rPr lang="en-US" baseline="0" dirty="0" smtClean="0"/>
              <a:t>Look at there traits and skills, how was there body language, what skills have they obtained, what would be the most useful to the team</a:t>
            </a:r>
          </a:p>
          <a:p>
            <a:r>
              <a:rPr lang="en-US" baseline="0" dirty="0" smtClean="0"/>
              <a:t>Attitude is big, if you have someone with the glass half full approach it can spill over to the team </a:t>
            </a:r>
          </a:p>
          <a:p>
            <a:r>
              <a:rPr lang="en-US" baseline="0" dirty="0" smtClean="0"/>
              <a:t>Motivation is also a big factor, it can be contagious</a:t>
            </a:r>
          </a:p>
          <a:p>
            <a:r>
              <a:rPr lang="en-US" baseline="0" dirty="0" smtClean="0"/>
              <a:t>And learn from your past hiring processes, what type of experience has worked the best or the worst</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21</a:t>
            </a:fld>
            <a:endParaRPr lang="en-US"/>
          </a:p>
        </p:txBody>
      </p:sp>
    </p:spTree>
    <p:extLst>
      <p:ext uri="{BB962C8B-B14F-4D97-AF65-F5344CB8AC3E}">
        <p14:creationId xmlns:p14="http://schemas.microsoft.com/office/powerpoint/2010/main" val="2812181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we want</a:t>
            </a:r>
            <a:r>
              <a:rPr lang="en-US" baseline="0" dirty="0" smtClean="0"/>
              <a:t> to do all of this without any biases.</a:t>
            </a:r>
          </a:p>
          <a:p>
            <a:r>
              <a:rPr lang="en-US" baseline="0" dirty="0" smtClean="0"/>
              <a:t>We want to treat each person equal and for there own strength and weaknesses. And just because it is a weakness it doesn’t mean that it is a bad trait. Sometimes it is for the better or give a teaching opportunity </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22</a:t>
            </a:fld>
            <a:endParaRPr lang="en-US"/>
          </a:p>
        </p:txBody>
      </p:sp>
    </p:spTree>
    <p:extLst>
      <p:ext uri="{BB962C8B-B14F-4D97-AF65-F5344CB8AC3E}">
        <p14:creationId xmlns:p14="http://schemas.microsoft.com/office/powerpoint/2010/main" val="2211993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pick your strongest candidate and be sure to follow thru with the hire process. It’s</a:t>
            </a:r>
            <a:r>
              <a:rPr lang="en-US" baseline="0" dirty="0" smtClean="0"/>
              <a:t> not done here. We have to orientate them, train them properly and give them the tools to succeed. </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23</a:t>
            </a:fld>
            <a:endParaRPr lang="en-US"/>
          </a:p>
        </p:txBody>
      </p:sp>
    </p:spTree>
    <p:extLst>
      <p:ext uri="{BB962C8B-B14F-4D97-AF65-F5344CB8AC3E}">
        <p14:creationId xmlns:p14="http://schemas.microsoft.com/office/powerpoint/2010/main" val="3315542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an interview?</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a:t>
            </a:fld>
            <a:endParaRPr lang="en-US"/>
          </a:p>
        </p:txBody>
      </p:sp>
    </p:spTree>
    <p:extLst>
      <p:ext uri="{BB962C8B-B14F-4D97-AF65-F5344CB8AC3E}">
        <p14:creationId xmlns:p14="http://schemas.microsoft.com/office/powerpoint/2010/main" val="199797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25</a:t>
            </a:fld>
            <a:endParaRPr lang="en-US"/>
          </a:p>
        </p:txBody>
      </p:sp>
    </p:spTree>
    <p:extLst>
      <p:ext uri="{BB962C8B-B14F-4D97-AF65-F5344CB8AC3E}">
        <p14:creationId xmlns:p14="http://schemas.microsoft.com/office/powerpoint/2010/main" val="1672370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want to make sure we are</a:t>
            </a:r>
            <a:r>
              <a:rPr lang="en-US" baseline="0" dirty="0" smtClean="0"/>
              <a:t> making the right match, not only for us, but for the candidate</a:t>
            </a:r>
            <a:endParaRPr lang="en-US" dirty="0" smtClean="0"/>
          </a:p>
        </p:txBody>
      </p:sp>
      <p:sp>
        <p:nvSpPr>
          <p:cNvPr id="4" name="Slide Number Placeholder 3"/>
          <p:cNvSpPr>
            <a:spLocks noGrp="1"/>
          </p:cNvSpPr>
          <p:nvPr>
            <p:ph type="sldNum" sz="quarter" idx="10"/>
          </p:nvPr>
        </p:nvSpPr>
        <p:spPr/>
        <p:txBody>
          <a:bodyPr/>
          <a:lstStyle/>
          <a:p>
            <a:fld id="{C935717A-2BB9-4939-A777-F9E8A091473F}" type="slidenum">
              <a:rPr lang="en-US" smtClean="0"/>
              <a:t>3</a:t>
            </a:fld>
            <a:endParaRPr lang="en-US"/>
          </a:p>
        </p:txBody>
      </p:sp>
    </p:spTree>
    <p:extLst>
      <p:ext uri="{BB962C8B-B14F-4D97-AF65-F5344CB8AC3E}">
        <p14:creationId xmlns:p14="http://schemas.microsoft.com/office/powerpoint/2010/main" val="1736874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past behavior</a:t>
            </a:r>
            <a:r>
              <a:rPr lang="en-US" sz="1200" b="0" i="0" kern="1200" dirty="0" smtClean="0">
                <a:solidFill>
                  <a:schemeClr val="tx1"/>
                </a:solidFill>
                <a:effectLst/>
                <a:latin typeface="+mn-lt"/>
                <a:ea typeface="+mn-ea"/>
                <a:cs typeface="+mn-cs"/>
              </a:rPr>
              <a:t> would be an indicator of </a:t>
            </a:r>
            <a:r>
              <a:rPr lang="en-US" sz="1200" b="1" i="0" kern="1200" dirty="0" smtClean="0">
                <a:solidFill>
                  <a:schemeClr val="tx1"/>
                </a:solidFill>
                <a:effectLst/>
                <a:latin typeface="+mn-lt"/>
                <a:ea typeface="+mn-ea"/>
                <a:cs typeface="+mn-cs"/>
              </a:rPr>
              <a:t>their</a:t>
            </a:r>
            <a:r>
              <a:rPr lang="en-US" sz="1200" b="0" i="0" kern="1200" dirty="0" smtClean="0">
                <a:solidFill>
                  <a:schemeClr val="tx1"/>
                </a:solidFill>
                <a:effectLst/>
                <a:latin typeface="+mn-lt"/>
                <a:ea typeface="+mn-ea"/>
                <a:cs typeface="+mn-cs"/>
              </a:rPr>
              <a:t> future behavior</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If the candidate uses a hypothetical it may fit but</a:t>
            </a:r>
            <a:r>
              <a:rPr lang="en-US" sz="1200" b="0" i="0" kern="1200" baseline="0" dirty="0" smtClean="0">
                <a:solidFill>
                  <a:schemeClr val="tx1"/>
                </a:solidFill>
                <a:effectLst/>
                <a:latin typeface="+mn-lt"/>
                <a:ea typeface="+mn-ea"/>
                <a:cs typeface="+mn-cs"/>
              </a:rPr>
              <a:t> also they maybe feeding into what they think you want to hear or have not had relatable experiences</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5</a:t>
            </a:fld>
            <a:endParaRPr lang="en-US"/>
          </a:p>
        </p:txBody>
      </p:sp>
    </p:spTree>
    <p:extLst>
      <p:ext uri="{BB962C8B-B14F-4D97-AF65-F5344CB8AC3E}">
        <p14:creationId xmlns:p14="http://schemas.microsoft.com/office/powerpoint/2010/main" val="2831246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a:t>
            </a:r>
            <a:r>
              <a:rPr lang="en-US" baseline="0" dirty="0" smtClean="0"/>
              <a:t> these questions we are trying to get a feel for the candidate, how they would respond in certain situations and does that align with our team, department and college.</a:t>
            </a:r>
          </a:p>
          <a:p>
            <a:endParaRPr lang="en-US" baseline="0" dirty="0" smtClean="0"/>
          </a:p>
          <a:p>
            <a:r>
              <a:rPr lang="en-US" baseline="0" dirty="0" smtClean="0"/>
              <a:t>At times we want more information but not sure how to skate around those Illegal Question situations…</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7</a:t>
            </a:fld>
            <a:endParaRPr lang="en-US"/>
          </a:p>
        </p:txBody>
      </p:sp>
    </p:spTree>
    <p:extLst>
      <p:ext uri="{BB962C8B-B14F-4D97-AF65-F5344CB8AC3E}">
        <p14:creationId xmlns:p14="http://schemas.microsoft.com/office/powerpoint/2010/main" val="2798480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Avoid</a:t>
            </a:r>
            <a:r>
              <a:rPr lang="en-US" baseline="0" dirty="0" smtClean="0"/>
              <a:t> those questions that could lead to legalities. Here are some examples and if you do need some sort of ideas in a certain area there are some ways to obtain your answer. Let’s look at a couple ways...</a:t>
            </a:r>
          </a:p>
          <a:p>
            <a:endParaRPr lang="en-US" baseline="0" dirty="0" smtClean="0"/>
          </a:p>
          <a:p>
            <a:r>
              <a:rPr lang="en-US" baseline="0" dirty="0" smtClean="0"/>
              <a:t>Example of age: Police dept. need to be 21. It is able to be listed in the Requirements as well.</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8</a:t>
            </a:fld>
            <a:endParaRPr lang="en-US"/>
          </a:p>
        </p:txBody>
      </p:sp>
    </p:spTree>
    <p:extLst>
      <p:ext uri="{BB962C8B-B14F-4D97-AF65-F5344CB8AC3E}">
        <p14:creationId xmlns:p14="http://schemas.microsoft.com/office/powerpoint/2010/main" val="348839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Stick</a:t>
            </a:r>
            <a:r>
              <a:rPr lang="en-US" baseline="0" dirty="0" smtClean="0"/>
              <a:t> to reciting our policies and making sure they are ok with adhering to them. Also comes into play with our work rules.</a:t>
            </a:r>
          </a:p>
          <a:p>
            <a:endParaRPr lang="en-US" dirty="0" smtClean="0"/>
          </a:p>
          <a:p>
            <a:r>
              <a:rPr lang="en-US" dirty="0" smtClean="0"/>
              <a:t>Citizenship</a:t>
            </a:r>
            <a:r>
              <a:rPr lang="en-US" baseline="0" dirty="0" smtClean="0"/>
              <a:t> – support person is asking, the committee is not to know that information.</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9</a:t>
            </a:fld>
            <a:endParaRPr lang="en-US"/>
          </a:p>
        </p:txBody>
      </p:sp>
    </p:spTree>
    <p:extLst>
      <p:ext uri="{BB962C8B-B14F-4D97-AF65-F5344CB8AC3E}">
        <p14:creationId xmlns:p14="http://schemas.microsoft.com/office/powerpoint/2010/main" val="861515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is to</a:t>
            </a:r>
            <a:r>
              <a:rPr lang="en-US" baseline="0" dirty="0" smtClean="0"/>
              <a:t> learn enough about the person to make a </a:t>
            </a:r>
            <a:r>
              <a:rPr lang="en-US" baseline="0" dirty="0" err="1" smtClean="0"/>
              <a:t>stong</a:t>
            </a:r>
            <a:r>
              <a:rPr lang="en-US" baseline="0" dirty="0" smtClean="0"/>
              <a:t> judgement if they will be a good long term fit for the company.</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10</a:t>
            </a:fld>
            <a:endParaRPr lang="en-US"/>
          </a:p>
        </p:txBody>
      </p:sp>
    </p:spTree>
    <p:extLst>
      <p:ext uri="{BB962C8B-B14F-4D97-AF65-F5344CB8AC3E}">
        <p14:creationId xmlns:p14="http://schemas.microsoft.com/office/powerpoint/2010/main" val="3370999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start with the phone interview. </a:t>
            </a:r>
            <a:endParaRPr lang="en-US" dirty="0"/>
          </a:p>
        </p:txBody>
      </p:sp>
      <p:sp>
        <p:nvSpPr>
          <p:cNvPr id="4" name="Slide Number Placeholder 3"/>
          <p:cNvSpPr>
            <a:spLocks noGrp="1"/>
          </p:cNvSpPr>
          <p:nvPr>
            <p:ph type="sldNum" sz="quarter" idx="10"/>
          </p:nvPr>
        </p:nvSpPr>
        <p:spPr/>
        <p:txBody>
          <a:bodyPr/>
          <a:lstStyle/>
          <a:p>
            <a:fld id="{C935717A-2BB9-4939-A777-F9E8A091473F}" type="slidenum">
              <a:rPr lang="en-US" smtClean="0"/>
              <a:t>11</a:t>
            </a:fld>
            <a:endParaRPr lang="en-US"/>
          </a:p>
        </p:txBody>
      </p:sp>
    </p:spTree>
    <p:extLst>
      <p:ext uri="{BB962C8B-B14F-4D97-AF65-F5344CB8AC3E}">
        <p14:creationId xmlns:p14="http://schemas.microsoft.com/office/powerpoint/2010/main" val="1615714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2423637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2587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55893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70319"/>
          </a:xfrm>
        </p:spPr>
        <p:txBody>
          <a:bodyPr vert="eaVert"/>
          <a:lstStyle>
            <a:lvl1pPr>
              <a:defRPr>
                <a:solidFill>
                  <a:schemeClr val="tx1">
                    <a:lumMod val="65000"/>
                    <a:lumOff val="35000"/>
                  </a:schemeClr>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570318"/>
          </a:xfrm>
        </p:spPr>
        <p:txBody>
          <a:bodyPr vert="eaVert"/>
          <a:lstStyle>
            <a:lvl1pPr>
              <a:defRPr>
                <a:solidFill>
                  <a:srgbClr val="595959"/>
                </a:solidFill>
              </a:defRPr>
            </a:lvl1pPr>
            <a:lvl2pPr>
              <a:defRPr>
                <a:solidFill>
                  <a:srgbClr val="595959"/>
                </a:solidFill>
              </a:defRPr>
            </a:lvl2pPr>
            <a:lvl3pPr>
              <a:defRPr>
                <a:solidFill>
                  <a:srgbClr val="595959"/>
                </a:solidFill>
              </a:defRPr>
            </a:lvl3pPr>
            <a:lvl4pPr>
              <a:defRPr>
                <a:solidFill>
                  <a:srgbClr val="595959"/>
                </a:solidFill>
              </a:defRPr>
            </a:lvl4pPr>
            <a:lvl5pPr>
              <a:defRPr>
                <a:solidFill>
                  <a:srgbClr val="5959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581652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19563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7763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957828"/>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5764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678171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2026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2026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40966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5718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5718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232885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358417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12076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595959"/>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417539"/>
          </a:xfrm>
        </p:spPr>
        <p:txBody>
          <a:bodyPr/>
          <a:lstStyle>
            <a:lvl1pPr>
              <a:defRPr sz="3200">
                <a:solidFill>
                  <a:srgbClr val="595959"/>
                </a:solidFill>
              </a:defRPr>
            </a:lvl1pPr>
            <a:lvl2pPr>
              <a:defRPr sz="2800">
                <a:solidFill>
                  <a:srgbClr val="595959"/>
                </a:solidFill>
              </a:defRPr>
            </a:lvl2pPr>
            <a:lvl3pPr>
              <a:defRPr sz="2400">
                <a:solidFill>
                  <a:srgbClr val="595959"/>
                </a:solidFill>
              </a:defRPr>
            </a:lvl3pPr>
            <a:lvl4pPr>
              <a:defRPr sz="2000">
                <a:solidFill>
                  <a:srgbClr val="595959"/>
                </a:solidFill>
              </a:defRPr>
            </a:lvl4pPr>
            <a:lvl5pPr>
              <a:defRPr sz="2000">
                <a:solidFill>
                  <a:srgbClr val="595959"/>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1"/>
            <a:ext cx="3008313" cy="4255488"/>
          </a:xfrm>
        </p:spPr>
        <p:txBody>
          <a:bodyPr/>
          <a:lstStyle>
            <a:lvl1pPr marL="0" indent="0">
              <a:buNone/>
              <a:defRPr sz="1400">
                <a:solidFill>
                  <a:srgbClr val="59595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15152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449763"/>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37305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016501"/>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436065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C7614-15A9-43A8-9E98-106A33ED6C41}" type="datetimeFigureOut">
              <a:rPr lang="en-US" smtClean="0">
                <a:solidFill>
                  <a:prstClr val="black">
                    <a:tint val="75000"/>
                  </a:prstClr>
                </a:solidFill>
              </a:rPr>
              <a:pPr/>
              <a:t>3/15/2018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pic>
        <p:nvPicPr>
          <p:cNvPr id="7" name="Picture 6" descr="BRA-PPT-foot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5947172"/>
            <a:ext cx="9144000" cy="910828"/>
          </a:xfrm>
          <a:prstGeom prst="rect">
            <a:avLst/>
          </a:prstGeom>
        </p:spPr>
      </p:pic>
    </p:spTree>
    <p:extLst>
      <p:ext uri="{BB962C8B-B14F-4D97-AF65-F5344CB8AC3E}">
        <p14:creationId xmlns:p14="http://schemas.microsoft.com/office/powerpoint/2010/main" val="94201253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ransition>
    <p:fade/>
  </p:transition>
  <p:timing>
    <p:tnLst>
      <p:par>
        <p:cTn id="1" dur="indefinite" restart="never" nodeType="tmRoot"/>
      </p:par>
    </p:tnLst>
  </p:timing>
  <p:txStyles>
    <p:titleStyle>
      <a:lvl1pPr algn="ctr" defTabSz="457200" rtl="0" eaLnBrk="1" latinLnBrk="0" hangingPunct="1">
        <a:spcBef>
          <a:spcPct val="0"/>
        </a:spcBef>
        <a:buNone/>
        <a:defRPr sz="4400" kern="1200">
          <a:solidFill>
            <a:srgbClr val="595959"/>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595959"/>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595959"/>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595959"/>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595959"/>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5959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content.wisestep.com/wp-content/uploads/2015/11/conducting-effective-phone-interviews.jp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05800" cy="1676400"/>
          </a:xfrm>
        </p:spPr>
        <p:txBody>
          <a:bodyPr>
            <a:normAutofit/>
          </a:bodyPr>
          <a:lstStyle/>
          <a:p>
            <a:r>
              <a:rPr lang="en-US" b="1" dirty="0" smtClean="0">
                <a:solidFill>
                  <a:schemeClr val="tx1"/>
                </a:solidFill>
                <a:latin typeface="Palatino Linotype" panose="02040502050505030304" pitchFamily="18" charset="0"/>
              </a:rPr>
              <a:t>Interviewing 101</a:t>
            </a:r>
            <a:br>
              <a:rPr lang="en-US" b="1" dirty="0" smtClean="0">
                <a:solidFill>
                  <a:schemeClr val="tx1"/>
                </a:solidFill>
                <a:latin typeface="Palatino Linotype" panose="02040502050505030304" pitchFamily="18" charset="0"/>
              </a:rPr>
            </a:br>
            <a:endParaRPr lang="en-US" dirty="0">
              <a:latin typeface="Palatino Linotype" panose="02040502050505030304" pitchFamily="18" charset="0"/>
            </a:endParaRPr>
          </a:p>
        </p:txBody>
      </p:sp>
      <p:sp>
        <p:nvSpPr>
          <p:cNvPr id="4" name="Rectangle 3"/>
          <p:cNvSpPr/>
          <p:nvPr/>
        </p:nvSpPr>
        <p:spPr>
          <a:xfrm>
            <a:off x="1600200" y="3429000"/>
            <a:ext cx="5791200" cy="1477328"/>
          </a:xfrm>
          <a:prstGeom prst="rect">
            <a:avLst/>
          </a:prstGeom>
        </p:spPr>
        <p:txBody>
          <a:bodyPr wrap="square">
            <a:spAutoFit/>
          </a:bodyPr>
          <a:lstStyle/>
          <a:p>
            <a:pPr algn="ctr"/>
            <a:r>
              <a:rPr lang="en-US" b="1" dirty="0">
                <a:latin typeface="Palatino Linotype" panose="02040502050505030304" pitchFamily="18" charset="0"/>
              </a:rPr>
              <a:t>Presented </a:t>
            </a:r>
            <a:r>
              <a:rPr lang="en-US" b="1" dirty="0" smtClean="0">
                <a:latin typeface="Palatino Linotype" panose="02040502050505030304" pitchFamily="18" charset="0"/>
              </a:rPr>
              <a:t>By  </a:t>
            </a:r>
          </a:p>
          <a:p>
            <a:pPr algn="ctr"/>
            <a:endParaRPr lang="en-US" b="1" dirty="0" smtClean="0">
              <a:latin typeface="Palatino Linotype" panose="02040502050505030304" pitchFamily="18" charset="0"/>
            </a:endParaRPr>
          </a:p>
          <a:p>
            <a:pPr algn="ctr"/>
            <a:r>
              <a:rPr lang="en-US" b="1" dirty="0" smtClean="0">
                <a:latin typeface="Palatino Linotype" panose="02040502050505030304" pitchFamily="18" charset="0"/>
              </a:rPr>
              <a:t>Jessica Terwilliger</a:t>
            </a:r>
          </a:p>
          <a:p>
            <a:pPr algn="ctr"/>
            <a:r>
              <a:rPr lang="en-US" b="1" dirty="0" smtClean="0">
                <a:latin typeface="Palatino Linotype" panose="02040502050505030304" pitchFamily="18" charset="0"/>
              </a:rPr>
              <a:t>Recruitment and Staffing Coordinator</a:t>
            </a:r>
          </a:p>
          <a:p>
            <a:pPr algn="ctr"/>
            <a:r>
              <a:rPr lang="en-US" b="1" dirty="0" smtClean="0">
                <a:latin typeface="Palatino Linotype" panose="02040502050505030304" pitchFamily="18" charset="0"/>
              </a:rPr>
              <a:t>Human </a:t>
            </a:r>
            <a:r>
              <a:rPr lang="en-US" b="1" dirty="0">
                <a:latin typeface="Palatino Linotype" panose="02040502050505030304" pitchFamily="18" charset="0"/>
              </a:rPr>
              <a:t>Resources</a:t>
            </a:r>
          </a:p>
        </p:txBody>
      </p:sp>
      <p:pic>
        <p:nvPicPr>
          <p:cNvPr id="3" name="Picture 2"/>
          <p:cNvPicPr>
            <a:picLocks noChangeAspect="1"/>
          </p:cNvPicPr>
          <p:nvPr/>
        </p:nvPicPr>
        <p:blipFill>
          <a:blip r:embed="rId3"/>
          <a:stretch>
            <a:fillRect/>
          </a:stretch>
        </p:blipFill>
        <p:spPr>
          <a:xfrm>
            <a:off x="2514600" y="1828800"/>
            <a:ext cx="4038599" cy="1533832"/>
          </a:xfrm>
          <a:prstGeom prst="rect">
            <a:avLst/>
          </a:prstGeom>
        </p:spPr>
      </p:pic>
    </p:spTree>
    <p:extLst>
      <p:ext uri="{BB962C8B-B14F-4D97-AF65-F5344CB8AC3E}">
        <p14:creationId xmlns:p14="http://schemas.microsoft.com/office/powerpoint/2010/main" val="2035012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FUNDAMENTAL PRINCIPLES OF BEHAVIORAL&#10;INTERVIEWING&#10;• THE BEHAVIOR CONSISTENCY PRINCIPLE – the best predictor of&#10;future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990600"/>
            <a:ext cx="7296150" cy="4105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86474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nducting effective phone interviews">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533400" y="457200"/>
            <a:ext cx="8077200" cy="5181600"/>
          </a:xfrm>
          <a:prstGeom prst="rect">
            <a:avLst/>
          </a:prstGeom>
          <a:noFill/>
          <a:ln>
            <a:noFill/>
          </a:ln>
        </p:spPr>
      </p:pic>
    </p:spTree>
    <p:extLst>
      <p:ext uri="{BB962C8B-B14F-4D97-AF65-F5344CB8AC3E}">
        <p14:creationId xmlns:p14="http://schemas.microsoft.com/office/powerpoint/2010/main" val="206516287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676400"/>
            <a:ext cx="7772400" cy="3785652"/>
          </a:xfrm>
          <a:prstGeom prst="rect">
            <a:avLst/>
          </a:prstGeom>
        </p:spPr>
        <p:txBody>
          <a:bodyPr wrap="square">
            <a:spAutoFit/>
          </a:bodyPr>
          <a:lstStyle/>
          <a:p>
            <a:r>
              <a:rPr lang="en-US" sz="2400"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Phone interviews can be a great method to get knowledge about a candidate before making a decision to get them in for an interview in person. With the help of phone interviews, hiring managers, employers and HR professionals are able to improve their opportunities of discovering the ideal employee by finding out candidates that stand out and filtering out those who are not the right fit even before a face to face interview which is particularly time consuming. Follow below tips for conducting phone interviews effectively.</a:t>
            </a:r>
            <a:endParaRPr lang="en-US" sz="2400" dirty="0">
              <a:effectLst/>
              <a:latin typeface="Palatino Linotype" panose="02040502050505030304" pitchFamily="18"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a:xfrm>
            <a:off x="457200" y="274638"/>
            <a:ext cx="8229600" cy="1096962"/>
          </a:xfrm>
          <a:solidFill>
            <a:srgbClr val="008000"/>
          </a:solidFill>
        </p:spPr>
        <p:txBody>
          <a:bodyPr/>
          <a:lstStyle/>
          <a:p>
            <a:r>
              <a:rPr lang="en-US" dirty="0" smtClean="0">
                <a:solidFill>
                  <a:schemeClr val="bg1"/>
                </a:solidFill>
                <a:latin typeface="Palatino Linotype" panose="02040502050505030304" pitchFamily="18" charset="0"/>
              </a:rPr>
              <a:t>Why A Phone Interview?</a:t>
            </a:r>
            <a:endParaRPr lang="en-US"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424530682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95400"/>
            <a:ext cx="8686800" cy="4524315"/>
          </a:xfrm>
          <a:prstGeom prst="rect">
            <a:avLst/>
          </a:prstGeom>
        </p:spPr>
        <p:txBody>
          <a:bodyPr wrap="square">
            <a:spAutoFit/>
          </a:bodyPr>
          <a:lstStyle/>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1. Get all the tools ready:</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Make sure you have consistent and good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connection, if recording do a test run. Do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maintain a notebook, pen and other noting tools. Make sure you have the phone number and any other contact details with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you.</a:t>
            </a:r>
          </a:p>
          <a:p>
            <a:endPar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endParaRPr>
          </a:p>
          <a:p>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2</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Prepare:</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It is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important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to learn about a candidate as much as possible prior to an interview.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You should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have in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front of you: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the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resume</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and any additional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details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that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have been provided, through online application or such. Even make sure that you have the description in front of you of the job title you are hiring for, to ask them questions related to the experience they have mentioned in the provided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information.</a:t>
            </a:r>
          </a:p>
          <a:p>
            <a:endParaRPr lang="en-US" dirty="0" smtClean="0">
              <a:latin typeface="Palatino Linotype" panose="02040502050505030304" pitchFamily="18" charset="0"/>
              <a:ea typeface="Calibri" panose="020F0502020204030204" pitchFamily="34" charset="0"/>
              <a:cs typeface="Times New Roman" panose="02020603050405020304" pitchFamily="18" charset="0"/>
            </a:endParaRPr>
          </a:p>
          <a:p>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3. Know your interview questions in advance:</a:t>
            </a:r>
            <a:endParaRPr lang="en-US" dirty="0" smtClean="0">
              <a:latin typeface="Palatino Linotype" panose="02040502050505030304" pitchFamily="18" charset="0"/>
              <a:ea typeface="Calibri" panose="020F0502020204030204" pitchFamily="34" charset="0"/>
              <a:cs typeface="Times New Roman" panose="02020603050405020304" pitchFamily="18" charset="0"/>
            </a:endParaRPr>
          </a:p>
          <a:p>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Know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what you wish to ask and generate questions to ask at interview to acquire complete knowledge about the candidate. Keep it short and direct. </a:t>
            </a:r>
            <a:endPar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endParaRPr>
          </a:p>
        </p:txBody>
      </p:sp>
      <p:sp>
        <p:nvSpPr>
          <p:cNvPr id="3" name="Title 1"/>
          <p:cNvSpPr txBox="1">
            <a:spLocks/>
          </p:cNvSpPr>
          <p:nvPr/>
        </p:nvSpPr>
        <p:spPr>
          <a:xfrm>
            <a:off x="457200" y="274638"/>
            <a:ext cx="8229600" cy="715962"/>
          </a:xfrm>
          <a:prstGeom prst="rect">
            <a:avLst/>
          </a:prstGeom>
          <a:solidFill>
            <a:srgbClr val="008000"/>
          </a:solidFill>
        </p:spPr>
        <p:txBody>
          <a:bodyPr>
            <a:normAutofit/>
          </a:bodyPr>
          <a:lstStyle>
            <a:lvl1pPr algn="ctr" defTabSz="457200" rtl="0" eaLnBrk="1" latinLnBrk="0" hangingPunct="1">
              <a:spcBef>
                <a:spcPct val="0"/>
              </a:spcBef>
              <a:buNone/>
              <a:defRPr sz="4400" kern="1200">
                <a:solidFill>
                  <a:srgbClr val="595959"/>
                </a:solidFill>
                <a:latin typeface="+mj-lt"/>
                <a:ea typeface="+mj-ea"/>
                <a:cs typeface="+mj-cs"/>
              </a:defRPr>
            </a:lvl1pPr>
          </a:lstStyle>
          <a:p>
            <a:r>
              <a:rPr lang="en-US" sz="4000" i="1" dirty="0" smtClean="0">
                <a:solidFill>
                  <a:schemeClr val="bg1"/>
                </a:solidFill>
                <a:latin typeface="Palatino Linotype" panose="02040502050505030304" pitchFamily="18" charset="0"/>
              </a:rPr>
              <a:t>Let’s Get Started …</a:t>
            </a:r>
            <a:endParaRPr lang="en-US" sz="4000" i="1"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107195010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8382000" cy="4801314"/>
          </a:xfrm>
          <a:prstGeom prst="rect">
            <a:avLst/>
          </a:prstGeom>
        </p:spPr>
        <p:txBody>
          <a:bodyPr wrap="square">
            <a:spAutoFit/>
          </a:bodyPr>
          <a:lstStyle/>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4. Send the candidate complete details:</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Make the preparation for the candidate easy, for the interview send them complete details about the company, of the people they will be speaking to and the related phone numbers. Sharing the plan can be beneficial and helpful as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well.</a:t>
            </a:r>
          </a:p>
          <a:p>
            <a:endPar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endParaRPr>
          </a:p>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5</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Avoid distractions:</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Phone interviewing is not the moment where you can text message someone or can check e-mails. You need to eliminate any kind of distractions that you are aware can disturb you and try to focus on the interview</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a:t>
            </a:r>
          </a:p>
          <a:p>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6</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Avoid talking too much</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p>
          <a:p>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A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number of people are comfortable speaking in person and some on the phone. You must maintain the face to face interview principles, ask short questions and listen to the candidate throughout</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 This is a filtering system for both candidate and the interviewer. Keep it short and detailed so that you leave room for the in person interview to ask more questions.</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38478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382000" cy="5632311"/>
          </a:xfrm>
          <a:prstGeom prst="rect">
            <a:avLst/>
          </a:prstGeom>
        </p:spPr>
        <p:txBody>
          <a:bodyPr wrap="square">
            <a:spAutoFit/>
          </a:bodyPr>
          <a:lstStyle/>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7</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Plan a structure for the interview</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p>
          <a:p>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It </a:t>
            </a:r>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is good to have a structure for the interview, so that you do not miss out on anything, ask all the questions you wished to ask </a:t>
            </a:r>
            <a:r>
              <a:rPr lang="en-US" dirty="0" smtClean="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and give the candidate time for questions.</a:t>
            </a:r>
          </a:p>
          <a:p>
            <a:endParaRPr lang="en-US" dirty="0" smtClean="0">
              <a:latin typeface="Palatino Linotype" panose="02040502050505030304" pitchFamily="18" charset="0"/>
            </a:endParaRPr>
          </a:p>
          <a:p>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8. Create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checklist</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a:t>
            </a:r>
          </a:p>
          <a:p>
            <a:r>
              <a:rPr lang="en-US" dirty="0" smtClean="0">
                <a:latin typeface="Palatino Linotype" panose="02040502050505030304" pitchFamily="18" charset="0"/>
              </a:rPr>
              <a:t>You </a:t>
            </a:r>
            <a:r>
              <a:rPr lang="en-US" dirty="0">
                <a:latin typeface="Palatino Linotype" panose="02040502050505030304" pitchFamily="18" charset="0"/>
              </a:rPr>
              <a:t>can even create a checklist to make sure you are on track with the structure you have prepared. It will even help you to not miss out on any part during the phone call. As you gradually conduct and get done with each step you can mark off the step from the list</a:t>
            </a:r>
            <a:r>
              <a:rPr lang="en-US" dirty="0" smtClean="0">
                <a:latin typeface="Palatino Linotype" panose="02040502050505030304" pitchFamily="18" charset="0"/>
              </a:rPr>
              <a:t>. Note taking is also a great idea.</a:t>
            </a:r>
          </a:p>
          <a:p>
            <a:endParaRPr lang="en-US" dirty="0">
              <a:latin typeface="Palatino Linotype" panose="02040502050505030304" pitchFamily="18" charset="0"/>
            </a:endParaRPr>
          </a:p>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9</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a:t>
            </a:r>
            <a:r>
              <a:rPr lang="en-US" dirty="0" smtClean="0">
                <a:latin typeface="Palatino Linotype" panose="02040502050505030304" pitchFamily="18" charset="0"/>
              </a:rPr>
              <a:t> </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Ideal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Structure:</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smtClean="0">
                <a:latin typeface="Palatino Linotype" panose="02040502050505030304" pitchFamily="18" charset="0"/>
              </a:rPr>
              <a:t>The </a:t>
            </a:r>
            <a:r>
              <a:rPr lang="en-US" dirty="0">
                <a:latin typeface="Palatino Linotype" panose="02040502050505030304" pitchFamily="18" charset="0"/>
              </a:rPr>
              <a:t>ideal structure for an interview can be by starting with an introduction of you or anyone else that may be involved in the call and then follow by thanking them for their time and look for any initial concerns. Provide them with a short but sufficient introduction about the company and the role and then let them give overview about themselves. Have a transparent discussion with opportunities to clear all concerns and close it with providing details about further actions.</a:t>
            </a:r>
          </a:p>
          <a:p>
            <a:endParaRPr lang="en-US" dirty="0"/>
          </a:p>
        </p:txBody>
      </p:sp>
    </p:spTree>
    <p:extLst>
      <p:ext uri="{BB962C8B-B14F-4D97-AF65-F5344CB8AC3E}">
        <p14:creationId xmlns:p14="http://schemas.microsoft.com/office/powerpoint/2010/main" val="231756717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143000"/>
            <a:ext cx="8272348" cy="4462760"/>
          </a:xfrm>
          <a:prstGeom prst="rect">
            <a:avLst/>
          </a:prstGeom>
        </p:spPr>
        <p:txBody>
          <a:bodyPr wrap="square">
            <a:spAutoFit/>
          </a:bodyPr>
          <a:lstStyle/>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10</a:t>
            </a:r>
            <a:r>
              <a:rPr lang="en-US" dirty="0" smtClean="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 Be </a:t>
            </a:r>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Ready for the unexpected:</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smtClean="0">
                <a:latin typeface="Palatino Linotype" panose="02040502050505030304" pitchFamily="18" charset="0"/>
              </a:rPr>
              <a:t>Job </a:t>
            </a:r>
            <a:r>
              <a:rPr lang="en-US" dirty="0">
                <a:latin typeface="Palatino Linotype" panose="02040502050505030304" pitchFamily="18" charset="0"/>
              </a:rPr>
              <a:t>seekers may never know when </a:t>
            </a:r>
            <a:r>
              <a:rPr lang="en-US" dirty="0" smtClean="0">
                <a:latin typeface="Palatino Linotype" panose="02040502050505030304" pitchFamily="18" charset="0"/>
              </a:rPr>
              <a:t>the Interviewer may </a:t>
            </a:r>
            <a:r>
              <a:rPr lang="en-US" dirty="0">
                <a:latin typeface="Palatino Linotype" panose="02040502050505030304" pitchFamily="18" charset="0"/>
              </a:rPr>
              <a:t>ask them certain question that will be unique and odd during an interview. It goes the same for </a:t>
            </a:r>
            <a:r>
              <a:rPr lang="en-US" dirty="0" smtClean="0">
                <a:latin typeface="Palatino Linotype" panose="02040502050505030304" pitchFamily="18" charset="0"/>
              </a:rPr>
              <a:t>that Interviewer </a:t>
            </a:r>
            <a:r>
              <a:rPr lang="en-US" dirty="0">
                <a:latin typeface="Palatino Linotype" panose="02040502050505030304" pitchFamily="18" charset="0"/>
              </a:rPr>
              <a:t>as the candidate during the phone interview might pop up some question out of the ordinary or says something alarming or surprising. Preparing for job interview in advance will be beneficial to give away the right and appropriate answer to any rare situations arising</a:t>
            </a:r>
            <a:r>
              <a:rPr lang="en-US" dirty="0" smtClean="0">
                <a:latin typeface="Palatino Linotype" panose="02040502050505030304" pitchFamily="18" charset="0"/>
              </a:rPr>
              <a:t>.</a:t>
            </a:r>
          </a:p>
          <a:p>
            <a:endParaRPr lang="en-US" dirty="0">
              <a:latin typeface="Palatino Linotype" panose="02040502050505030304" pitchFamily="18" charset="0"/>
            </a:endParaRPr>
          </a:p>
          <a:p>
            <a:r>
              <a:rPr lang="en-US" dirty="0">
                <a:solidFill>
                  <a:srgbClr val="008080"/>
                </a:solidFill>
                <a:latin typeface="Palatino Linotype" panose="02040502050505030304" pitchFamily="18" charset="0"/>
                <a:ea typeface="Times New Roman" panose="02020603050405020304" pitchFamily="18" charset="0"/>
                <a:cs typeface="Times New Roman" panose="02020603050405020304" pitchFamily="18" charset="0"/>
              </a:rPr>
              <a:t>11. Maintain flexibility:</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r>
              <a:rPr lang="en-US" dirty="0">
                <a:solidFill>
                  <a:srgbClr val="222222"/>
                </a:solidFill>
                <a:latin typeface="Palatino Linotype" panose="02040502050505030304" pitchFamily="18" charset="0"/>
                <a:ea typeface="Times New Roman" panose="02020603050405020304" pitchFamily="18" charset="0"/>
                <a:cs typeface="Times New Roman" panose="02020603050405020304" pitchFamily="18" charset="0"/>
              </a:rPr>
              <a:t>An interview is a two way process. It is as crucial to selling you and the job as much it is about assessing the candidate’s eligibility. Competent candidates will have numerous offers and options to choose from and hence be flexible from the beginning itself to make it painless for them to speak to you.</a:t>
            </a:r>
            <a:endParaRPr lang="en-US" dirty="0">
              <a:latin typeface="Palatino Linotype" panose="02040502050505030304" pitchFamily="18" charset="0"/>
              <a:ea typeface="Calibri" panose="020F0502020204030204" pitchFamily="34" charset="0"/>
              <a:cs typeface="Times New Roman" panose="02020603050405020304" pitchFamily="18" charset="0"/>
            </a:endParaRPr>
          </a:p>
          <a:p>
            <a:endParaRPr lang="en-US" dirty="0" smtClean="0">
              <a:latin typeface="Palatino Linotype" panose="02040502050505030304" pitchFamily="18" charset="0"/>
            </a:endParaRPr>
          </a:p>
          <a:p>
            <a:endParaRPr lang="en-US" sz="1600" dirty="0">
              <a:latin typeface="Palatino Linotype" panose="02040502050505030304" pitchFamily="18" charset="0"/>
            </a:endParaRPr>
          </a:p>
          <a:p>
            <a:endParaRPr lang="en-US" sz="1600" dirty="0">
              <a:latin typeface="Palatino Linotype" panose="02040502050505030304" pitchFamily="18" charset="0"/>
            </a:endParaRPr>
          </a:p>
        </p:txBody>
      </p:sp>
    </p:spTree>
    <p:extLst>
      <p:ext uri="{BB962C8B-B14F-4D97-AF65-F5344CB8AC3E}">
        <p14:creationId xmlns:p14="http://schemas.microsoft.com/office/powerpoint/2010/main" val="3742094765"/>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rgbClr val="008000"/>
          </a:solidFill>
        </p:spPr>
        <p:txBody>
          <a:bodyPr>
            <a:normAutofit fontScale="90000"/>
          </a:bodyPr>
          <a:lstStyle/>
          <a:p>
            <a:r>
              <a:rPr lang="en-US" sz="4000" dirty="0" smtClean="0">
                <a:solidFill>
                  <a:schemeClr val="bg1"/>
                </a:solidFill>
                <a:latin typeface="Palatino Linotype" panose="02040502050505030304" pitchFamily="18" charset="0"/>
              </a:rPr>
              <a:t>Interviewing Tips for the Interviewer</a:t>
            </a:r>
            <a:endParaRPr lang="en-US" sz="4000" dirty="0">
              <a:solidFill>
                <a:schemeClr val="bg1"/>
              </a:solidFill>
              <a:latin typeface="Palatino Linotype" panose="02040502050505030304" pitchFamily="18" charset="0"/>
            </a:endParaRPr>
          </a:p>
        </p:txBody>
      </p:sp>
      <p:sp>
        <p:nvSpPr>
          <p:cNvPr id="3" name="Content Placeholder 2"/>
          <p:cNvSpPr>
            <a:spLocks noGrp="1"/>
          </p:cNvSpPr>
          <p:nvPr>
            <p:ph idx="1"/>
          </p:nvPr>
        </p:nvSpPr>
        <p:spPr>
          <a:xfrm>
            <a:off x="877229" y="1524000"/>
            <a:ext cx="7772400" cy="4195639"/>
          </a:xfrm>
        </p:spPr>
        <p:txBody>
          <a:bodyPr>
            <a:normAutofit/>
          </a:bodyPr>
          <a:lstStyle/>
          <a:p>
            <a:r>
              <a:rPr lang="en-US" sz="2800" dirty="0" smtClean="0">
                <a:solidFill>
                  <a:schemeClr val="tx1"/>
                </a:solidFill>
                <a:latin typeface="Palatino Linotype" panose="02040502050505030304" pitchFamily="18" charset="0"/>
              </a:rPr>
              <a:t>Have your list of questions prepared</a:t>
            </a:r>
          </a:p>
          <a:p>
            <a:r>
              <a:rPr lang="en-US" sz="2800" dirty="0" smtClean="0">
                <a:solidFill>
                  <a:schemeClr val="tx1"/>
                </a:solidFill>
                <a:latin typeface="Palatino Linotype" panose="02040502050505030304" pitchFamily="18" charset="0"/>
              </a:rPr>
              <a:t>Use those behavioral questions</a:t>
            </a:r>
          </a:p>
          <a:p>
            <a:r>
              <a:rPr lang="en-US" sz="2800" dirty="0" smtClean="0">
                <a:solidFill>
                  <a:schemeClr val="tx1"/>
                </a:solidFill>
                <a:latin typeface="Palatino Linotype" panose="02040502050505030304" pitchFamily="18" charset="0"/>
              </a:rPr>
              <a:t>Review the candidates Resume/credentials</a:t>
            </a:r>
          </a:p>
          <a:p>
            <a:r>
              <a:rPr lang="en-US" sz="2800" dirty="0" smtClean="0">
                <a:solidFill>
                  <a:schemeClr val="tx1"/>
                </a:solidFill>
                <a:latin typeface="Palatino Linotype" panose="02040502050505030304" pitchFamily="18" charset="0"/>
              </a:rPr>
              <a:t>Extend professional courtesies, ex water..</a:t>
            </a:r>
          </a:p>
          <a:p>
            <a:r>
              <a:rPr lang="en-US" sz="2800" dirty="0" smtClean="0">
                <a:solidFill>
                  <a:schemeClr val="tx1"/>
                </a:solidFill>
                <a:latin typeface="Palatino Linotype" panose="02040502050505030304" pitchFamily="18" charset="0"/>
              </a:rPr>
              <a:t>Watch those nonverbal signals</a:t>
            </a:r>
          </a:p>
          <a:p>
            <a:r>
              <a:rPr lang="en-US" sz="2800" dirty="0" smtClean="0">
                <a:solidFill>
                  <a:schemeClr val="tx1"/>
                </a:solidFill>
                <a:latin typeface="Palatino Linotype" panose="02040502050505030304" pitchFamily="18" charset="0"/>
              </a:rPr>
              <a:t>Keep polite and professional</a:t>
            </a:r>
          </a:p>
          <a:p>
            <a:r>
              <a:rPr lang="en-US" sz="2800" dirty="0" smtClean="0">
                <a:solidFill>
                  <a:schemeClr val="tx1"/>
                </a:solidFill>
                <a:latin typeface="Palatino Linotype" panose="02040502050505030304" pitchFamily="18" charset="0"/>
              </a:rPr>
              <a:t>Follow up</a:t>
            </a:r>
            <a:endParaRPr lang="en-US" sz="2800"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679086964"/>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ow we make poor quality&#10;Judgments&#10;• First Impressions - first 2minutes&#10;• Stereotyping&#10;• Just like me!&#10;• Halo + Horns&#10;• Co..."/>
          <p:cNvPicPr>
            <a:picLocks noChangeAspect="1" noChangeArrowheads="1"/>
          </p:cNvPicPr>
          <p:nvPr/>
        </p:nvPicPr>
        <p:blipFill rotWithShape="1">
          <a:blip r:embed="rId3">
            <a:extLst>
              <a:ext uri="{28A0092B-C50C-407E-A947-70E740481C1C}">
                <a14:useLocalDpi xmlns:a14="http://schemas.microsoft.com/office/drawing/2010/main" val="0"/>
              </a:ext>
            </a:extLst>
          </a:blip>
          <a:srcRect l="3706" t="16449" r="2731" b="11568"/>
          <a:stretch/>
        </p:blipFill>
        <p:spPr bwMode="auto">
          <a:xfrm>
            <a:off x="723170" y="1295400"/>
            <a:ext cx="7971064" cy="44196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457200" y="274638"/>
            <a:ext cx="8229600" cy="792162"/>
          </a:xfrm>
          <a:prstGeom prst="rect">
            <a:avLst/>
          </a:prstGeom>
          <a:solidFill>
            <a:srgbClr val="008000"/>
          </a:solidFill>
        </p:spPr>
        <p:txBody>
          <a:bodyPr>
            <a:normAutofit fontScale="97500"/>
          </a:bodyPr>
          <a:lstStyle>
            <a:lvl1pPr algn="ctr" defTabSz="457200" rtl="0" eaLnBrk="1" latinLnBrk="0" hangingPunct="1">
              <a:spcBef>
                <a:spcPct val="0"/>
              </a:spcBef>
              <a:buNone/>
              <a:defRPr sz="4400" kern="1200">
                <a:solidFill>
                  <a:srgbClr val="595959"/>
                </a:solidFill>
                <a:latin typeface="+mj-lt"/>
                <a:ea typeface="+mj-ea"/>
                <a:cs typeface="+mj-cs"/>
              </a:defRPr>
            </a:lvl1pPr>
          </a:lstStyle>
          <a:p>
            <a:r>
              <a:rPr lang="en-US" sz="4000" dirty="0" smtClean="0">
                <a:solidFill>
                  <a:schemeClr val="bg1"/>
                </a:solidFill>
                <a:latin typeface="Palatino Linotype" panose="02040502050505030304" pitchFamily="18" charset="0"/>
              </a:rPr>
              <a:t>Questions to Avoid</a:t>
            </a:r>
            <a:endParaRPr lang="en-US" sz="4000"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232617859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pression management&#10;Candidates usually adopt one of three&#10;approaches to the interview:&#10;• Attending&#10;• Adapting&#10;• Repudiat..."/>
          <p:cNvPicPr>
            <a:picLocks noChangeAspect="1" noChangeArrowheads="1"/>
          </p:cNvPicPr>
          <p:nvPr/>
        </p:nvPicPr>
        <p:blipFill rotWithShape="1">
          <a:blip r:embed="rId3">
            <a:extLst>
              <a:ext uri="{28A0092B-C50C-407E-A947-70E740481C1C}">
                <a14:useLocalDpi xmlns:a14="http://schemas.microsoft.com/office/drawing/2010/main" val="0"/>
              </a:ext>
            </a:extLst>
          </a:blip>
          <a:srcRect l="3603" t="24903" r="13514" b="10358"/>
          <a:stretch/>
        </p:blipFill>
        <p:spPr bwMode="auto">
          <a:xfrm>
            <a:off x="609600" y="1447800"/>
            <a:ext cx="8232648" cy="447426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457200" y="274638"/>
            <a:ext cx="8229600" cy="792162"/>
          </a:xfrm>
          <a:prstGeom prst="rect">
            <a:avLst/>
          </a:prstGeom>
          <a:solidFill>
            <a:srgbClr val="008000"/>
          </a:solidFill>
        </p:spPr>
        <p:txBody>
          <a:bodyPr>
            <a:normAutofit fontScale="97500"/>
          </a:bodyPr>
          <a:lstStyle>
            <a:lvl1pPr algn="ctr" defTabSz="457200" rtl="0" eaLnBrk="1" latinLnBrk="0" hangingPunct="1">
              <a:spcBef>
                <a:spcPct val="0"/>
              </a:spcBef>
              <a:buNone/>
              <a:defRPr sz="4400" kern="1200">
                <a:solidFill>
                  <a:srgbClr val="595959"/>
                </a:solidFill>
                <a:latin typeface="+mj-lt"/>
                <a:ea typeface="+mj-ea"/>
                <a:cs typeface="+mj-cs"/>
              </a:defRPr>
            </a:lvl1pPr>
          </a:lstStyle>
          <a:p>
            <a:r>
              <a:rPr lang="en-US" sz="4000" dirty="0" smtClean="0">
                <a:solidFill>
                  <a:schemeClr val="bg1"/>
                </a:solidFill>
                <a:latin typeface="Palatino Linotype" panose="02040502050505030304" pitchFamily="18" charset="0"/>
              </a:rPr>
              <a:t>Building Rapport</a:t>
            </a:r>
            <a:endParaRPr lang="en-US" sz="4000"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216052610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nterview&#10;The Interviewer wants to determine:&#10; Can the candidate do the job?&#10; Will the candidate fit in?&#10; Is this the b..."/>
          <p:cNvPicPr>
            <a:picLocks noChangeAspect="1" noChangeArrowheads="1"/>
          </p:cNvPicPr>
          <p:nvPr/>
        </p:nvPicPr>
        <p:blipFill rotWithShape="1">
          <a:blip r:embed="rId3">
            <a:extLst>
              <a:ext uri="{28A0092B-C50C-407E-A947-70E740481C1C}">
                <a14:useLocalDpi xmlns:a14="http://schemas.microsoft.com/office/drawing/2010/main" val="0"/>
              </a:ext>
            </a:extLst>
          </a:blip>
          <a:srcRect b="5970"/>
          <a:stretch/>
        </p:blipFill>
        <p:spPr bwMode="auto">
          <a:xfrm>
            <a:off x="533400" y="609600"/>
            <a:ext cx="82296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1171766"/>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ody Language – Its importance in an interview&#10;Body language plays an important role in an interview to :&#10;Gauge the perso..."/>
          <p:cNvPicPr>
            <a:picLocks noChangeAspect="1" noChangeArrowheads="1"/>
          </p:cNvPicPr>
          <p:nvPr/>
        </p:nvPicPr>
        <p:blipFill rotWithShape="1">
          <a:blip r:embed="rId3">
            <a:extLst>
              <a:ext uri="{28A0092B-C50C-407E-A947-70E740481C1C}">
                <a14:useLocalDpi xmlns:a14="http://schemas.microsoft.com/office/drawing/2010/main" val="0"/>
              </a:ext>
            </a:extLst>
          </a:blip>
          <a:srcRect t="10145" b="5797"/>
          <a:stretch/>
        </p:blipFill>
        <p:spPr bwMode="auto">
          <a:xfrm>
            <a:off x="914400" y="914400"/>
            <a:ext cx="76200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4249820"/>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05000"/>
            <a:ext cx="8467493" cy="4062289"/>
          </a:xfrm>
        </p:spPr>
        <p:txBody>
          <a:bodyPr>
            <a:normAutofit/>
          </a:bodyPr>
          <a:lstStyle/>
          <a:p>
            <a:pPr lvl="1">
              <a:buFont typeface="Arial" panose="020B0604020202020204" pitchFamily="34" charset="0"/>
              <a:buChar char="•"/>
            </a:pPr>
            <a:r>
              <a:rPr lang="en-US" dirty="0" smtClean="0">
                <a:solidFill>
                  <a:schemeClr val="tx1"/>
                </a:solidFill>
                <a:latin typeface="Palatino Linotype" panose="02040502050505030304" pitchFamily="18" charset="0"/>
              </a:rPr>
              <a:t>Evaluate specific evidence which the candidate shared, be sure you are not bringing in any biases</a:t>
            </a:r>
          </a:p>
          <a:p>
            <a:pPr lvl="1">
              <a:buFont typeface="Arial" panose="020B0604020202020204" pitchFamily="34" charset="0"/>
              <a:buChar char="•"/>
            </a:pPr>
            <a:r>
              <a:rPr lang="en-US" dirty="0" smtClean="0">
                <a:solidFill>
                  <a:schemeClr val="tx1"/>
                </a:solidFill>
                <a:latin typeface="Palatino Linotype" panose="02040502050505030304" pitchFamily="18" charset="0"/>
              </a:rPr>
              <a:t>Gage there behavioral traits and skills</a:t>
            </a:r>
          </a:p>
          <a:p>
            <a:pPr lvl="1">
              <a:buFont typeface="Arial" panose="020B0604020202020204" pitchFamily="34" charset="0"/>
              <a:buChar char="•"/>
            </a:pPr>
            <a:r>
              <a:rPr lang="en-US" dirty="0" smtClean="0">
                <a:solidFill>
                  <a:schemeClr val="tx1"/>
                </a:solidFill>
                <a:latin typeface="Palatino Linotype" panose="02040502050505030304" pitchFamily="18" charset="0"/>
              </a:rPr>
              <a:t>Avoid the charisma trap</a:t>
            </a:r>
          </a:p>
          <a:p>
            <a:pPr lvl="1">
              <a:buFont typeface="Arial" panose="020B0604020202020204" pitchFamily="34" charset="0"/>
              <a:buChar char="•"/>
            </a:pPr>
            <a:r>
              <a:rPr lang="en-US" dirty="0" smtClean="0">
                <a:solidFill>
                  <a:schemeClr val="tx1"/>
                </a:solidFill>
                <a:latin typeface="Palatino Linotype" panose="02040502050505030304" pitchFamily="18" charset="0"/>
              </a:rPr>
              <a:t>High value on attitude, work ethic and motivation</a:t>
            </a:r>
          </a:p>
          <a:p>
            <a:pPr lvl="1">
              <a:buFont typeface="Arial" panose="020B0604020202020204" pitchFamily="34" charset="0"/>
              <a:buChar char="•"/>
            </a:pPr>
            <a:r>
              <a:rPr lang="en-US" dirty="0" smtClean="0">
                <a:solidFill>
                  <a:schemeClr val="tx1"/>
                </a:solidFill>
                <a:latin typeface="Palatino Linotype" panose="02040502050505030304" pitchFamily="18" charset="0"/>
              </a:rPr>
              <a:t>Learn from your personal past hiring processes</a:t>
            </a:r>
          </a:p>
          <a:p>
            <a:pPr>
              <a:buFont typeface="Arial" panose="020B0604020202020204" pitchFamily="34" charset="0"/>
              <a:buChar char="•"/>
            </a:pPr>
            <a:endParaRPr lang="en-US" dirty="0">
              <a:solidFill>
                <a:schemeClr val="tx1"/>
              </a:solidFill>
              <a:latin typeface="Palatino Linotype" panose="02040502050505030304" pitchFamily="18" charset="0"/>
            </a:endParaRPr>
          </a:p>
        </p:txBody>
      </p:sp>
      <p:pic>
        <p:nvPicPr>
          <p:cNvPr id="1026" name="Picture 2" descr="12 Tips for Selecting the Right Candidate for the Jo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5122" y="228600"/>
            <a:ext cx="3733800" cy="1469036"/>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589156" y="228600"/>
            <a:ext cx="4191000" cy="1469036"/>
          </a:xfrm>
          <a:prstGeom prst="rect">
            <a:avLst/>
          </a:prstGeom>
          <a:solidFill>
            <a:srgbClr val="008000"/>
          </a:solidFill>
        </p:spPr>
        <p:txBody>
          <a:bodyPr>
            <a:normAutofit fontScale="97500"/>
          </a:bodyPr>
          <a:lstStyle>
            <a:lvl1pPr algn="ctr" defTabSz="457200" rtl="0" eaLnBrk="1" latinLnBrk="0" hangingPunct="1">
              <a:spcBef>
                <a:spcPct val="0"/>
              </a:spcBef>
              <a:buNone/>
              <a:defRPr sz="4400" kern="1200">
                <a:solidFill>
                  <a:srgbClr val="595959"/>
                </a:solidFill>
                <a:latin typeface="+mj-lt"/>
                <a:ea typeface="+mj-ea"/>
                <a:cs typeface="+mj-cs"/>
              </a:defRPr>
            </a:lvl1pPr>
          </a:lstStyle>
          <a:p>
            <a:pPr algn="l"/>
            <a:endParaRPr lang="en-US" sz="1000" dirty="0" smtClean="0">
              <a:solidFill>
                <a:schemeClr val="bg1"/>
              </a:solidFill>
              <a:latin typeface="Palatino Linotype" panose="02040502050505030304" pitchFamily="18" charset="0"/>
            </a:endParaRPr>
          </a:p>
          <a:p>
            <a:pPr algn="l"/>
            <a:r>
              <a:rPr lang="en-US" sz="3700" dirty="0" smtClean="0">
                <a:solidFill>
                  <a:schemeClr val="bg1"/>
                </a:solidFill>
                <a:latin typeface="Palatino Linotype" panose="02040502050505030304" pitchFamily="18" charset="0"/>
              </a:rPr>
              <a:t>Choose who you would like to offer!</a:t>
            </a:r>
            <a:endParaRPr lang="en-US" sz="3700"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1632834588"/>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Note taking&#10;• Use the Candidate‘s Own Words&#10;• Note the Process as well as the Content&#10;• Do not Summarise or Judge&#10;• Be Ope..."/>
          <p:cNvPicPr>
            <a:picLocks noChangeAspect="1" noChangeArrowheads="1"/>
          </p:cNvPicPr>
          <p:nvPr/>
        </p:nvPicPr>
        <p:blipFill rotWithShape="1">
          <a:blip r:embed="rId3">
            <a:extLst>
              <a:ext uri="{28A0092B-C50C-407E-A947-70E740481C1C}">
                <a14:useLocalDpi xmlns:a14="http://schemas.microsoft.com/office/drawing/2010/main" val="0"/>
              </a:ext>
            </a:extLst>
          </a:blip>
          <a:srcRect t="11499"/>
          <a:stretch/>
        </p:blipFill>
        <p:spPr bwMode="auto">
          <a:xfrm>
            <a:off x="762000" y="685800"/>
            <a:ext cx="7845062" cy="4709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95739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0200" y="2514600"/>
            <a:ext cx="6413810" cy="1754326"/>
          </a:xfrm>
          <a:prstGeom prst="rect">
            <a:avLst/>
          </a:prstGeom>
        </p:spPr>
        <p:txBody>
          <a:bodyPr wrap="square">
            <a:spAutoFit/>
          </a:bodyPr>
          <a:lstStyle/>
          <a:p>
            <a:r>
              <a:rPr lang="en-US" sz="3600" dirty="0" smtClean="0">
                <a:latin typeface="Palatino Linotype" panose="02040502050505030304" pitchFamily="18" charset="0"/>
              </a:rPr>
              <a:t>Replacement of an employee</a:t>
            </a:r>
          </a:p>
          <a:p>
            <a:r>
              <a:rPr lang="en-US" sz="3600" dirty="0" smtClean="0">
                <a:latin typeface="Palatino Linotype" panose="02040502050505030304" pitchFamily="18" charset="0"/>
              </a:rPr>
              <a:t>can range from two to seven times his/her salary</a:t>
            </a:r>
          </a:p>
        </p:txBody>
      </p:sp>
      <p:sp>
        <p:nvSpPr>
          <p:cNvPr id="5" name="Title 1"/>
          <p:cNvSpPr txBox="1">
            <a:spLocks/>
          </p:cNvSpPr>
          <p:nvPr/>
        </p:nvSpPr>
        <p:spPr>
          <a:xfrm>
            <a:off x="533400" y="685800"/>
            <a:ext cx="8229600" cy="944562"/>
          </a:xfrm>
          <a:prstGeom prst="rect">
            <a:avLst/>
          </a:prstGeom>
          <a:solidFill>
            <a:srgbClr val="C00000"/>
          </a:solidFill>
        </p:spPr>
        <p:txBody>
          <a:bodyPr vert="horz" lIns="91440" tIns="45720" rIns="91440" bIns="45720" rtlCol="0" anchor="ctr">
            <a:noAutofit/>
          </a:bodyPr>
          <a:lstStyle>
            <a:lvl1pPr algn="ctr" defTabSz="457200" rtl="0" eaLnBrk="1" latinLnBrk="0" hangingPunct="1">
              <a:spcBef>
                <a:spcPct val="0"/>
              </a:spcBef>
              <a:buNone/>
              <a:defRPr sz="4400" kern="1200">
                <a:solidFill>
                  <a:srgbClr val="595959"/>
                </a:solidFill>
                <a:latin typeface="+mj-lt"/>
                <a:ea typeface="+mj-ea"/>
                <a:cs typeface="+mj-cs"/>
              </a:defRPr>
            </a:lvl1pPr>
          </a:lstStyle>
          <a:p>
            <a:r>
              <a:rPr lang="en-US" sz="4000" dirty="0" smtClean="0">
                <a:solidFill>
                  <a:schemeClr val="bg1"/>
                </a:solidFill>
                <a:latin typeface="Palatino Linotype" panose="02040502050505030304" pitchFamily="18" charset="0"/>
              </a:rPr>
              <a:t>Why the Right Hire is Important</a:t>
            </a:r>
            <a:endParaRPr lang="en-US" sz="4000"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2604863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pic>
        <p:nvPicPr>
          <p:cNvPr id="5" name="Content Placeholder 4" descr="&quot;During a job interview yesterday, I poured some water into a cup and it overflowed slightly. âNervous?â asked the interviewer. I replied simply âNo, I always give 110%â&quot;"/>
          <p:cNvPicPr>
            <a:picLocks noGrp="1"/>
          </p:cNvPicPr>
          <p:nvPr>
            <p:ph sz="half" idx="2"/>
          </p:nvPr>
        </p:nvPicPr>
        <p:blipFill rotWithShape="1">
          <a:blip r:embed="rId2">
            <a:extLst>
              <a:ext uri="{28A0092B-C50C-407E-A947-70E740481C1C}">
                <a14:useLocalDpi xmlns:a14="http://schemas.microsoft.com/office/drawing/2010/main" val="0"/>
              </a:ext>
            </a:extLst>
          </a:blip>
          <a:srcRect t="9843" b="7829"/>
          <a:stretch/>
        </p:blipFill>
        <p:spPr bwMode="auto">
          <a:xfrm>
            <a:off x="4876800" y="685800"/>
            <a:ext cx="3550686" cy="4811713"/>
          </a:xfrm>
          <a:prstGeom prst="rect">
            <a:avLst/>
          </a:prstGeom>
          <a:noFill/>
          <a:ln>
            <a:noFill/>
          </a:ln>
          <a:extLst>
            <a:ext uri="{53640926-AAD7-44D8-BBD7-CCE9431645EC}">
              <a14:shadowObscured xmlns:a14="http://schemas.microsoft.com/office/drawing/2010/main"/>
            </a:ext>
          </a:extLst>
        </p:spPr>
      </p:pic>
      <p:pic>
        <p:nvPicPr>
          <p:cNvPr id="6" name="Content Placeholder 5" descr="Image result for behavioral interview meme"/>
          <p:cNvPicPr>
            <a:picLocks noGrp="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457200" y="685800"/>
            <a:ext cx="4038600" cy="4811712"/>
          </a:xfrm>
          <a:prstGeom prst="rect">
            <a:avLst/>
          </a:prstGeom>
          <a:noFill/>
          <a:ln>
            <a:noFill/>
          </a:ln>
        </p:spPr>
      </p:pic>
    </p:spTree>
    <p:extLst>
      <p:ext uri="{BB962C8B-B14F-4D97-AF65-F5344CB8AC3E}">
        <p14:creationId xmlns:p14="http://schemas.microsoft.com/office/powerpoint/2010/main" val="3104691418"/>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ques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609600"/>
            <a:ext cx="4533900" cy="45339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394310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rgbClr val="008000"/>
          </a:solidFill>
        </p:spPr>
        <p:txBody>
          <a:bodyPr>
            <a:noAutofit/>
          </a:bodyPr>
          <a:lstStyle/>
          <a:p>
            <a:pPr algn="ctr"/>
            <a:r>
              <a:rPr lang="en-US" sz="4000" dirty="0" smtClean="0">
                <a:solidFill>
                  <a:schemeClr val="bg1"/>
                </a:solidFill>
                <a:latin typeface="Palatino Linotype" panose="02040502050505030304" pitchFamily="18" charset="0"/>
              </a:rPr>
              <a:t>Key to a good interview</a:t>
            </a:r>
            <a:endParaRPr lang="en-US" sz="4000" dirty="0">
              <a:solidFill>
                <a:schemeClr val="bg1"/>
              </a:solidFill>
              <a:latin typeface="Palatino Linotype" panose="02040502050505030304" pitchFamily="18" charset="0"/>
            </a:endParaRPr>
          </a:p>
        </p:txBody>
      </p:sp>
      <p:sp>
        <p:nvSpPr>
          <p:cNvPr id="3" name="Content Placeholder 2"/>
          <p:cNvSpPr>
            <a:spLocks noGrp="1"/>
          </p:cNvSpPr>
          <p:nvPr>
            <p:ph idx="1"/>
          </p:nvPr>
        </p:nvSpPr>
        <p:spPr>
          <a:xfrm>
            <a:off x="990600" y="1828800"/>
            <a:ext cx="6887389" cy="3733801"/>
          </a:xfrm>
        </p:spPr>
        <p:txBody>
          <a:bodyPr>
            <a:noAutofit/>
          </a:bodyPr>
          <a:lstStyle/>
          <a:p>
            <a:r>
              <a:rPr lang="en-US" sz="2400" dirty="0">
                <a:solidFill>
                  <a:schemeClr val="tx1"/>
                </a:solidFill>
                <a:latin typeface="Palatino Linotype" panose="02040502050505030304" pitchFamily="18" charset="0"/>
              </a:rPr>
              <a:t>The key to a good interview will always lie in your ability to </a:t>
            </a:r>
            <a:r>
              <a:rPr lang="en-US" sz="2400" dirty="0" smtClean="0">
                <a:solidFill>
                  <a:schemeClr val="tx1"/>
                </a:solidFill>
                <a:latin typeface="Palatino Linotype" panose="02040502050505030304" pitchFamily="18" charset="0"/>
              </a:rPr>
              <a:t>avoid common hiring mistakes</a:t>
            </a:r>
            <a:r>
              <a:rPr lang="en-US" sz="2400" dirty="0">
                <a:solidFill>
                  <a:schemeClr val="tx1"/>
                </a:solidFill>
                <a:latin typeface="Palatino Linotype" panose="02040502050505030304" pitchFamily="18" charset="0"/>
              </a:rPr>
              <a:t> and assess potential talent in the interview process. </a:t>
            </a:r>
            <a:endParaRPr lang="en-US" sz="2400" dirty="0" smtClean="0">
              <a:solidFill>
                <a:schemeClr val="tx1"/>
              </a:solidFill>
              <a:latin typeface="Palatino Linotype" panose="02040502050505030304" pitchFamily="18" charset="0"/>
            </a:endParaRPr>
          </a:p>
          <a:p>
            <a:r>
              <a:rPr lang="en-US" sz="2400" dirty="0" smtClean="0">
                <a:solidFill>
                  <a:schemeClr val="tx1"/>
                </a:solidFill>
                <a:latin typeface="Palatino Linotype" panose="02040502050505030304" pitchFamily="18" charset="0"/>
              </a:rPr>
              <a:t>But </a:t>
            </a:r>
            <a:r>
              <a:rPr lang="en-US" sz="2400" dirty="0">
                <a:solidFill>
                  <a:schemeClr val="tx1"/>
                </a:solidFill>
                <a:latin typeface="Palatino Linotype" panose="02040502050505030304" pitchFamily="18" charset="0"/>
              </a:rPr>
              <a:t>keep in mind that more new hires fail due to personality-culture mismatch than technical skills mismatch, so keep a keen eye out for compatible styles  in terms of communication, pace, constructive criticism, and work hour commitments in candidates’ responses.</a:t>
            </a:r>
          </a:p>
        </p:txBody>
      </p:sp>
    </p:spTree>
    <p:extLst>
      <p:ext uri="{BB962C8B-B14F-4D97-AF65-F5344CB8AC3E}">
        <p14:creationId xmlns:p14="http://schemas.microsoft.com/office/powerpoint/2010/main" val="2119207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8000"/>
          </a:solidFill>
        </p:spPr>
        <p:txBody>
          <a:bodyPr>
            <a:normAutofit/>
          </a:bodyPr>
          <a:lstStyle/>
          <a:p>
            <a:r>
              <a:rPr lang="en-US" sz="3600" dirty="0" smtClean="0">
                <a:solidFill>
                  <a:schemeClr val="bg1"/>
                </a:solidFill>
                <a:latin typeface="Palatino Linotype" panose="02040502050505030304" pitchFamily="18" charset="0"/>
              </a:rPr>
              <a:t>Assess the Candidate’s Desire Factor</a:t>
            </a:r>
            <a:endParaRPr lang="en-US" sz="3600" dirty="0">
              <a:solidFill>
                <a:schemeClr val="bg1"/>
              </a:solidFill>
              <a:latin typeface="Palatino Linotype" panose="02040502050505030304" pitchFamily="18" charset="0"/>
            </a:endParaRPr>
          </a:p>
        </p:txBody>
      </p:sp>
      <p:sp>
        <p:nvSpPr>
          <p:cNvPr id="3" name="Content Placeholder 2"/>
          <p:cNvSpPr>
            <a:spLocks noGrp="1"/>
          </p:cNvSpPr>
          <p:nvPr>
            <p:ph idx="1"/>
          </p:nvPr>
        </p:nvSpPr>
        <p:spPr>
          <a:xfrm>
            <a:off x="457200" y="1752600"/>
            <a:ext cx="8229600" cy="4495800"/>
          </a:xfrm>
        </p:spPr>
        <p:txBody>
          <a:bodyPr>
            <a:normAutofit fontScale="92500"/>
          </a:bodyPr>
          <a:lstStyle/>
          <a:p>
            <a:pPr lvl="0"/>
            <a:r>
              <a:rPr lang="en-US" sz="2400" dirty="0" smtClean="0">
                <a:solidFill>
                  <a:schemeClr val="tx1"/>
                </a:solidFill>
                <a:latin typeface="Palatino Linotype" panose="02040502050505030304" pitchFamily="18" charset="0"/>
              </a:rPr>
              <a:t>Did the candidate research </a:t>
            </a:r>
            <a:r>
              <a:rPr lang="en-US" sz="2400" dirty="0">
                <a:solidFill>
                  <a:schemeClr val="tx1"/>
                </a:solidFill>
                <a:latin typeface="Palatino Linotype" panose="02040502050505030304" pitchFamily="18" charset="0"/>
              </a:rPr>
              <a:t>your company, its achievements, competitors, and challenges prior to an interview. Still, some will go out of their way to articulate their understanding of who you are and why they’re so excited about joining your firm. Try questions like these to isolate those who are hungriest for the opportunity that you offer: </a:t>
            </a:r>
          </a:p>
          <a:p>
            <a:pPr lvl="0"/>
            <a:r>
              <a:rPr lang="en-US" sz="2400" dirty="0">
                <a:solidFill>
                  <a:schemeClr val="tx1"/>
                </a:solidFill>
                <a:latin typeface="Palatino Linotype" panose="02040502050505030304" pitchFamily="18" charset="0"/>
              </a:rPr>
              <a:t>Why would you want to work here, and what do you know about our organization?</a:t>
            </a:r>
          </a:p>
          <a:p>
            <a:pPr lvl="0"/>
            <a:r>
              <a:rPr lang="en-US" sz="2400" dirty="0">
                <a:solidFill>
                  <a:schemeClr val="tx1"/>
                </a:solidFill>
                <a:latin typeface="Palatino Linotype" panose="02040502050505030304" pitchFamily="18" charset="0"/>
              </a:rPr>
              <a:t>What makes us stand out in your mind from our competitors?</a:t>
            </a:r>
          </a:p>
          <a:p>
            <a:pPr lvl="0"/>
            <a:r>
              <a:rPr lang="en-US" sz="2400" dirty="0">
                <a:solidFill>
                  <a:schemeClr val="tx1"/>
                </a:solidFill>
                <a:latin typeface="Palatino Linotype" panose="02040502050505030304" pitchFamily="18" charset="0"/>
              </a:rPr>
              <a:t>How would this role with our company provide a link to your future career progression?</a:t>
            </a:r>
          </a:p>
          <a:p>
            <a:endParaRPr lang="en-US" dirty="0"/>
          </a:p>
        </p:txBody>
      </p:sp>
    </p:spTree>
    <p:extLst>
      <p:ext uri="{BB962C8B-B14F-4D97-AF65-F5344CB8AC3E}">
        <p14:creationId xmlns:p14="http://schemas.microsoft.com/office/powerpoint/2010/main" val="1407913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8000"/>
          </a:solidFill>
        </p:spPr>
        <p:txBody>
          <a:bodyPr>
            <a:normAutofit/>
          </a:bodyPr>
          <a:lstStyle/>
          <a:p>
            <a:r>
              <a:rPr lang="en-US" sz="4000" dirty="0" smtClean="0">
                <a:solidFill>
                  <a:schemeClr val="bg1"/>
                </a:solidFill>
                <a:latin typeface="Palatino Linotype" panose="02040502050505030304" pitchFamily="18" charset="0"/>
              </a:rPr>
              <a:t>Behavioral Interviews</a:t>
            </a:r>
            <a:endParaRPr lang="en-US" sz="4000" dirty="0">
              <a:solidFill>
                <a:schemeClr val="bg1"/>
              </a:solidFill>
              <a:latin typeface="Palatino Linotype" panose="02040502050505030304" pitchFamily="18" charset="0"/>
            </a:endParaRPr>
          </a:p>
        </p:txBody>
      </p:sp>
      <p:sp>
        <p:nvSpPr>
          <p:cNvPr id="3" name="Content Placeholder 2"/>
          <p:cNvSpPr>
            <a:spLocks noGrp="1"/>
          </p:cNvSpPr>
          <p:nvPr>
            <p:ph idx="1"/>
          </p:nvPr>
        </p:nvSpPr>
        <p:spPr/>
        <p:txBody>
          <a:bodyPr/>
          <a:lstStyle/>
          <a:p>
            <a:pPr fontAlgn="base"/>
            <a:r>
              <a:rPr lang="en-US" sz="2000" dirty="0">
                <a:solidFill>
                  <a:srgbClr val="000000"/>
                </a:solidFill>
                <a:latin typeface="Palatino Linotype" panose="02040502050505030304" pitchFamily="18" charset="0"/>
              </a:rPr>
              <a:t>A behavioral question (behavior-based interview questions) is a question that aims at learning about your past “behaviors” in specific work situations.  </a:t>
            </a:r>
          </a:p>
          <a:p>
            <a:pPr fontAlgn="base"/>
            <a:r>
              <a:rPr lang="en-US" sz="2000" dirty="0">
                <a:solidFill>
                  <a:srgbClr val="000000"/>
                </a:solidFill>
                <a:latin typeface="Palatino Linotype" panose="02040502050505030304" pitchFamily="18" charset="0"/>
              </a:rPr>
              <a:t>How you have “behaved” in certain situations in the past will give them clues on how you’ll behave in those same situations when working for them in the future.</a:t>
            </a:r>
          </a:p>
          <a:p>
            <a:pPr marL="0" indent="0" fontAlgn="base">
              <a:buNone/>
            </a:pPr>
            <a:endParaRPr lang="en-US" sz="2000" dirty="0">
              <a:solidFill>
                <a:srgbClr val="000000"/>
              </a:solidFill>
              <a:latin typeface="Palatino Linotype" panose="02040502050505030304" pitchFamily="18" charset="0"/>
            </a:endParaRPr>
          </a:p>
          <a:p>
            <a:pPr marL="0" indent="0" algn="ctr" fontAlgn="base">
              <a:buNone/>
            </a:pPr>
            <a:r>
              <a:rPr lang="en-US" sz="2000" dirty="0">
                <a:solidFill>
                  <a:srgbClr val="000000"/>
                </a:solidFill>
                <a:latin typeface="Palatino Linotype" panose="02040502050505030304" pitchFamily="18" charset="0"/>
              </a:rPr>
              <a:t>Tell me about a time…..</a:t>
            </a:r>
          </a:p>
          <a:p>
            <a:pPr marL="0" indent="0" algn="ctr" fontAlgn="base">
              <a:buNone/>
            </a:pPr>
            <a:r>
              <a:rPr lang="en-US" sz="2000" dirty="0">
                <a:solidFill>
                  <a:srgbClr val="000000"/>
                </a:solidFill>
                <a:latin typeface="Palatino Linotype" panose="02040502050505030304" pitchFamily="18" charset="0"/>
              </a:rPr>
              <a:t>	Situation</a:t>
            </a:r>
          </a:p>
          <a:p>
            <a:pPr marL="0" indent="0" algn="ctr" fontAlgn="base">
              <a:buNone/>
            </a:pPr>
            <a:r>
              <a:rPr lang="en-US" sz="2000" dirty="0">
                <a:solidFill>
                  <a:srgbClr val="000000"/>
                </a:solidFill>
                <a:latin typeface="Palatino Linotype" panose="02040502050505030304" pitchFamily="18" charset="0"/>
              </a:rPr>
              <a:t>	</a:t>
            </a:r>
            <a:r>
              <a:rPr lang="en-US" sz="2000" dirty="0" smtClean="0">
                <a:solidFill>
                  <a:srgbClr val="000000"/>
                </a:solidFill>
                <a:latin typeface="Palatino Linotype" panose="02040502050505030304" pitchFamily="18" charset="0"/>
              </a:rPr>
              <a:t>		Behavior</a:t>
            </a:r>
            <a:endParaRPr lang="en-US" sz="2000" dirty="0">
              <a:solidFill>
                <a:srgbClr val="000000"/>
              </a:solidFill>
              <a:latin typeface="Palatino Linotype" panose="02040502050505030304" pitchFamily="18" charset="0"/>
            </a:endParaRPr>
          </a:p>
          <a:p>
            <a:pPr marL="0" indent="0" algn="ctr" fontAlgn="base">
              <a:buNone/>
            </a:pPr>
            <a:r>
              <a:rPr lang="en-US" sz="2000" dirty="0">
                <a:solidFill>
                  <a:srgbClr val="000000"/>
                </a:solidFill>
                <a:latin typeface="Palatino Linotype" panose="02040502050505030304" pitchFamily="18" charset="0"/>
              </a:rPr>
              <a:t>	</a:t>
            </a:r>
            <a:r>
              <a:rPr lang="en-US" sz="2000" dirty="0" smtClean="0">
                <a:solidFill>
                  <a:srgbClr val="000000"/>
                </a:solidFill>
                <a:latin typeface="Palatino Linotype" panose="02040502050505030304" pitchFamily="18" charset="0"/>
              </a:rPr>
              <a:t>			Outcome</a:t>
            </a:r>
            <a:endParaRPr lang="en-US" sz="2000" dirty="0">
              <a:solidFill>
                <a:srgbClr val="000000"/>
              </a:solidFill>
              <a:latin typeface="Palatino Linotype" panose="02040502050505030304" pitchFamily="18" charset="0"/>
            </a:endParaRPr>
          </a:p>
          <a:p>
            <a:endParaRPr lang="en-US" dirty="0"/>
          </a:p>
        </p:txBody>
      </p:sp>
    </p:spTree>
    <p:extLst>
      <p:ext uri="{BB962C8B-B14F-4D97-AF65-F5344CB8AC3E}">
        <p14:creationId xmlns:p14="http://schemas.microsoft.com/office/powerpoint/2010/main" val="73490600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04800"/>
            <a:ext cx="7772400" cy="1447800"/>
          </a:xfrm>
          <a:solidFill>
            <a:srgbClr val="008000"/>
          </a:solidFill>
        </p:spPr>
        <p:txBody>
          <a:bodyPr>
            <a:normAutofit/>
          </a:bodyPr>
          <a:lstStyle/>
          <a:p>
            <a:r>
              <a:rPr lang="en-US" sz="4000" dirty="0" smtClean="0">
                <a:solidFill>
                  <a:schemeClr val="bg1"/>
                </a:solidFill>
                <a:latin typeface="Palatino Linotype" panose="02040502050505030304" pitchFamily="18" charset="0"/>
              </a:rPr>
              <a:t>Common Behavior Based Question Categories</a:t>
            </a:r>
            <a:endParaRPr lang="en-US" sz="4000" dirty="0">
              <a:solidFill>
                <a:schemeClr val="bg1"/>
              </a:solidFill>
              <a:latin typeface="Palatino Linotype" panose="02040502050505030304" pitchFamily="18" charset="0"/>
            </a:endParaRPr>
          </a:p>
        </p:txBody>
      </p:sp>
      <p:sp>
        <p:nvSpPr>
          <p:cNvPr id="6" name="Subtitle 5"/>
          <p:cNvSpPr>
            <a:spLocks noGrp="1"/>
          </p:cNvSpPr>
          <p:nvPr>
            <p:ph type="subTitle" idx="1"/>
          </p:nvPr>
        </p:nvSpPr>
        <p:spPr>
          <a:xfrm>
            <a:off x="1371600" y="2209800"/>
            <a:ext cx="6400800" cy="3200400"/>
          </a:xfrm>
        </p:spPr>
        <p:txBody>
          <a:bodyPr/>
          <a:lstStyle/>
          <a:p>
            <a:pPr marL="457200" indent="-457200">
              <a:buFont typeface="Wingdings" panose="05000000000000000000" pitchFamily="2" charset="2"/>
              <a:buChar char="ü"/>
            </a:pPr>
            <a:r>
              <a:rPr lang="en-US" dirty="0">
                <a:solidFill>
                  <a:schemeClr val="tx1"/>
                </a:solidFill>
                <a:latin typeface="Palatino Linotype" panose="02040502050505030304" pitchFamily="18" charset="0"/>
              </a:rPr>
              <a:t>Teamwork oriented</a:t>
            </a:r>
          </a:p>
          <a:p>
            <a:pPr marL="457200" indent="-457200">
              <a:buFont typeface="Wingdings" panose="05000000000000000000" pitchFamily="2" charset="2"/>
              <a:buChar char="ü"/>
            </a:pPr>
            <a:r>
              <a:rPr lang="en-US" dirty="0">
                <a:solidFill>
                  <a:schemeClr val="tx1"/>
                </a:solidFill>
                <a:latin typeface="Palatino Linotype" panose="02040502050505030304" pitchFamily="18" charset="0"/>
              </a:rPr>
              <a:t>Problem solving</a:t>
            </a:r>
          </a:p>
          <a:p>
            <a:pPr marL="457200" indent="-457200">
              <a:buFont typeface="Wingdings" panose="05000000000000000000" pitchFamily="2" charset="2"/>
              <a:buChar char="ü"/>
            </a:pPr>
            <a:r>
              <a:rPr lang="en-US" dirty="0">
                <a:solidFill>
                  <a:schemeClr val="tx1"/>
                </a:solidFill>
                <a:latin typeface="Palatino Linotype" panose="02040502050505030304" pitchFamily="18" charset="0"/>
              </a:rPr>
              <a:t>Initiative/Leadership</a:t>
            </a:r>
          </a:p>
          <a:p>
            <a:pPr marL="457200" indent="-457200">
              <a:buFont typeface="Wingdings" panose="05000000000000000000" pitchFamily="2" charset="2"/>
              <a:buChar char="ü"/>
            </a:pPr>
            <a:r>
              <a:rPr lang="en-US" dirty="0">
                <a:solidFill>
                  <a:schemeClr val="tx1"/>
                </a:solidFill>
                <a:latin typeface="Palatino Linotype" panose="02040502050505030304" pitchFamily="18" charset="0"/>
              </a:rPr>
              <a:t>Interpersonal Skills</a:t>
            </a:r>
          </a:p>
          <a:p>
            <a:pPr marL="457200" indent="-457200">
              <a:buFont typeface="Wingdings" panose="05000000000000000000" pitchFamily="2" charset="2"/>
              <a:buChar char="ü"/>
            </a:pPr>
            <a:r>
              <a:rPr lang="en-US" dirty="0">
                <a:solidFill>
                  <a:schemeClr val="tx1"/>
                </a:solidFill>
                <a:latin typeface="Palatino Linotype" panose="02040502050505030304" pitchFamily="18" charset="0"/>
              </a:rPr>
              <a:t>Challenge/stress/pressure</a:t>
            </a:r>
          </a:p>
        </p:txBody>
      </p:sp>
    </p:spTree>
    <p:extLst>
      <p:ext uri="{BB962C8B-B14F-4D97-AF65-F5344CB8AC3E}">
        <p14:creationId xmlns:p14="http://schemas.microsoft.com/office/powerpoint/2010/main" val="343731656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990600"/>
          </a:xfrm>
          <a:solidFill>
            <a:srgbClr val="008000"/>
          </a:solidFill>
        </p:spPr>
        <p:txBody>
          <a:bodyPr>
            <a:noAutofit/>
          </a:bodyPr>
          <a:lstStyle/>
          <a:p>
            <a:r>
              <a:rPr lang="en-US" sz="4000" dirty="0" smtClean="0">
                <a:solidFill>
                  <a:schemeClr val="bg1"/>
                </a:solidFill>
                <a:latin typeface="Palatino Linotype" panose="02040502050505030304" pitchFamily="18" charset="0"/>
              </a:rPr>
              <a:t>Behavioral </a:t>
            </a:r>
            <a:r>
              <a:rPr lang="en-US" sz="4000" dirty="0">
                <a:solidFill>
                  <a:schemeClr val="bg1"/>
                </a:solidFill>
                <a:latin typeface="Palatino Linotype" panose="02040502050505030304" pitchFamily="18" charset="0"/>
              </a:rPr>
              <a:t>Interview Questions</a:t>
            </a:r>
          </a:p>
        </p:txBody>
      </p:sp>
      <p:sp>
        <p:nvSpPr>
          <p:cNvPr id="3" name="Subtitle 2"/>
          <p:cNvSpPr>
            <a:spLocks noGrp="1"/>
          </p:cNvSpPr>
          <p:nvPr>
            <p:ph type="subTitle" idx="1"/>
          </p:nvPr>
        </p:nvSpPr>
        <p:spPr>
          <a:xfrm>
            <a:off x="571500" y="1371600"/>
            <a:ext cx="8001000" cy="4419600"/>
          </a:xfrm>
        </p:spPr>
        <p:txBody>
          <a:bodyPr>
            <a:normAutofit/>
          </a:bodyPr>
          <a:lstStyle/>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“Describe a Situation Where You Disagreed With a Supervisor.”</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“Tell me about a time you had a conflict at work.”</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“Tell me about a situation where you had to solve a difficult problem.”</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“Describe a project or idea (not necessarily your own) that was implemented primarily because of your efforts.”</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“Do you feel you work well under pressure? If so, describe a time when you have done so…”</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“Give me an example of a time when you motivated others.”</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“Tell me about a time where you had to delegate tasks during a project”</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“Give me an example of when you showed initiative and took the lead.”</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“Tell me about a time when you missed an obvious solution to a problem.”</a:t>
            </a:r>
          </a:p>
          <a:p>
            <a:pPr marL="290513" indent="-290513" algn="l">
              <a:buFont typeface="Arial" panose="020B0604020202020204" pitchFamily="34" charset="0"/>
              <a:buChar char="•"/>
            </a:pPr>
            <a:r>
              <a:rPr lang="en-US" sz="1800" dirty="0" smtClean="0">
                <a:solidFill>
                  <a:schemeClr val="tx1"/>
                </a:solidFill>
                <a:latin typeface="Palatino Linotype" panose="02040502050505030304" pitchFamily="18" charset="0"/>
              </a:rPr>
              <a:t>“Tell me about your proudest professional accomplishment.”</a:t>
            </a:r>
            <a:endParaRPr lang="en-US" sz="1800"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88194915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52400" y="76201"/>
            <a:ext cx="8686800" cy="5791200"/>
          </a:xfrm>
          <a:prstGeom prst="rect">
            <a:avLst/>
          </a:prstGeom>
        </p:spPr>
      </p:pic>
    </p:spTree>
    <p:extLst>
      <p:ext uri="{BB962C8B-B14F-4D97-AF65-F5344CB8AC3E}">
        <p14:creationId xmlns:p14="http://schemas.microsoft.com/office/powerpoint/2010/main" val="192503701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04800" y="152399"/>
            <a:ext cx="8686800" cy="5715001"/>
          </a:xfrm>
          <a:prstGeom prst="rect">
            <a:avLst/>
          </a:prstGeom>
        </p:spPr>
      </p:pic>
    </p:spTree>
    <p:extLst>
      <p:ext uri="{BB962C8B-B14F-4D97-AF65-F5344CB8AC3E}">
        <p14:creationId xmlns:p14="http://schemas.microsoft.com/office/powerpoint/2010/main" val="322382765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owerPoint Template (0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AC3AEBF-64D7-4880-8939-6FE67BFDF0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1553</TotalTime>
  <Words>1867</Words>
  <Application>Microsoft Office PowerPoint</Application>
  <PresentationFormat>On-screen Show (4:3)</PresentationFormat>
  <Paragraphs>151</Paragraphs>
  <Slides>25</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Palatino Linotype</vt:lpstr>
      <vt:lpstr>Times New Roman</vt:lpstr>
      <vt:lpstr>Wingdings</vt:lpstr>
      <vt:lpstr>PowerPoint Template (002)</vt:lpstr>
      <vt:lpstr>Interviewing 101 </vt:lpstr>
      <vt:lpstr>PowerPoint Presentation</vt:lpstr>
      <vt:lpstr>Key to a good interview</vt:lpstr>
      <vt:lpstr>Assess the Candidate’s Desire Factor</vt:lpstr>
      <vt:lpstr>Behavioral Interviews</vt:lpstr>
      <vt:lpstr>Common Behavior Based Question Categories</vt:lpstr>
      <vt:lpstr>Behavioral Interview Questions</vt:lpstr>
      <vt:lpstr>PowerPoint Presentation</vt:lpstr>
      <vt:lpstr>PowerPoint Presentation</vt:lpstr>
      <vt:lpstr>PowerPoint Presentation</vt:lpstr>
      <vt:lpstr>PowerPoint Presentation</vt:lpstr>
      <vt:lpstr>Why A Phone Interview?</vt:lpstr>
      <vt:lpstr>PowerPoint Presentation</vt:lpstr>
      <vt:lpstr>PowerPoint Presentation</vt:lpstr>
      <vt:lpstr>PowerPoint Presentation</vt:lpstr>
      <vt:lpstr>PowerPoint Presentation</vt:lpstr>
      <vt:lpstr>Interviewing Tips for the Interviewer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Burke, Kim</dc:creator>
  <cp:keywords/>
  <cp:lastModifiedBy>Jarapko, Jill E</cp:lastModifiedBy>
  <cp:revision>80</cp:revision>
  <cp:lastPrinted>2017-10-17T21:15:44Z</cp:lastPrinted>
  <dcterms:created xsi:type="dcterms:W3CDTF">2017-09-18T13:26:57Z</dcterms:created>
  <dcterms:modified xsi:type="dcterms:W3CDTF">2018-03-15T21:20:52Z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TC019647999991</vt:lpwstr>
  </property>
</Properties>
</file>