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2"/>
  </p:sldMasterIdLst>
  <p:notesMasterIdLst>
    <p:notesMasterId r:id="rId31"/>
  </p:notesMasterIdLst>
  <p:handoutMasterIdLst>
    <p:handoutMasterId r:id="rId32"/>
  </p:handoutMasterIdLst>
  <p:sldIdLst>
    <p:sldId id="280" r:id="rId3"/>
    <p:sldId id="257" r:id="rId4"/>
    <p:sldId id="285" r:id="rId5"/>
    <p:sldId id="286" r:id="rId6"/>
    <p:sldId id="288" r:id="rId7"/>
    <p:sldId id="291" r:id="rId8"/>
    <p:sldId id="290" r:id="rId9"/>
    <p:sldId id="295" r:id="rId10"/>
    <p:sldId id="289" r:id="rId11"/>
    <p:sldId id="294" r:id="rId12"/>
    <p:sldId id="296" r:id="rId13"/>
    <p:sldId id="316" r:id="rId14"/>
    <p:sldId id="299" r:id="rId15"/>
    <p:sldId id="293" r:id="rId16"/>
    <p:sldId id="298" r:id="rId17"/>
    <p:sldId id="281" r:id="rId18"/>
    <p:sldId id="303" r:id="rId19"/>
    <p:sldId id="297" r:id="rId20"/>
    <p:sldId id="304" r:id="rId21"/>
    <p:sldId id="305" r:id="rId22"/>
    <p:sldId id="302" r:id="rId23"/>
    <p:sldId id="306" r:id="rId24"/>
    <p:sldId id="310" r:id="rId25"/>
    <p:sldId id="311" r:id="rId26"/>
    <p:sldId id="292" r:id="rId27"/>
    <p:sldId id="314" r:id="rId28"/>
    <p:sldId id="315" r:id="rId29"/>
    <p:sldId id="279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123" autoAdjust="0"/>
  </p:normalViewPr>
  <p:slideViewPr>
    <p:cSldViewPr>
      <p:cViewPr varScale="1">
        <p:scale>
          <a:sx n="91" d="100"/>
          <a:sy n="91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C324BF-3B01-4C25-B837-07C694A3EB43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66B2BA-ECF6-42A6-8045-C1BAB9945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35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EABA4C-4756-4486-A800-9F749C43BFC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35717A-2BB9-4939-A777-F9E8A091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5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48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1" baseline="0" dirty="0" smtClean="0"/>
              <a:t>.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1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81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57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16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8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10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49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1" dirty="0" smtClean="0"/>
              <a:t>CLICK TO THE NEXT SLIDE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744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72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 </a:t>
            </a:r>
            <a:r>
              <a:rPr lang="en-US" dirty="0" err="1" smtClean="0"/>
              <a:t>Emp</a:t>
            </a:r>
            <a:r>
              <a:rPr lang="en-US" baseline="0" dirty="0" smtClean="0"/>
              <a:t> ID can be found on the top of your earnings statement</a:t>
            </a:r>
            <a:endParaRPr lang="en-US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685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r>
              <a:rPr lang="en-US" dirty="0" smtClean="0"/>
              <a:t>Retinal screenings are for eligible members with diabetes.</a:t>
            </a:r>
          </a:p>
          <a:p>
            <a:r>
              <a:rPr lang="en-US" dirty="0" smtClean="0"/>
              <a:t>Polycarbonate lenses are 10 time more impact resistant than plastic or glass lenses and they provide 100% protection from UV light.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653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r>
              <a:rPr lang="en-US" dirty="0" smtClean="0"/>
              <a:t>Retinal screenings are for eligible members with diabetes.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7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r>
              <a:rPr lang="en-US" dirty="0" smtClean="0"/>
              <a:t>Retinal screenings are for eligible members with diabetes.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92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Even if you may use any provider you wish special rates have been negotiated with Delta Dental which will result in lower out of pocket costs for members.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32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r>
              <a:rPr lang="en-US" dirty="0" smtClean="0"/>
              <a:t>You may enroll in some plans as a family or others as employee</a:t>
            </a:r>
            <a:r>
              <a:rPr lang="en-US" baseline="0" dirty="0" smtClean="0"/>
              <a:t> spouse or employee child.</a:t>
            </a:r>
          </a:p>
          <a:p>
            <a:r>
              <a:rPr lang="en-US" baseline="0" dirty="0" smtClean="0"/>
              <a:t>Do the premiums you pay outweigh the services you are receiving.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433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426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1" dirty="0" smtClean="0"/>
              <a:t>CLICK TO THE NEXT SLIDE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3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1" dirty="0" smtClean="0"/>
              <a:t>Conditions covered under EBICP – Periodontal</a:t>
            </a:r>
            <a:r>
              <a:rPr lang="en-US" b="1" baseline="0" dirty="0" smtClean="0"/>
              <a:t> Disease, Diabetes, Pregnancy, High Risk Cardiac Conditions, Suppressed Immune System Conditions, Dialysis Conditions, Cancer Related Chemotherapy and / or Radiation.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2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5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29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12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71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Speaker’s Notes: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6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58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89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70319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70318"/>
          </a:xfrm>
        </p:spPr>
        <p:txBody>
          <a:bodyPr vert="eaVert"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65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5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578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576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2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02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6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718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718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28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4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120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5959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17539"/>
          </a:xfrm>
        </p:spPr>
        <p:txBody>
          <a:bodyPr/>
          <a:lstStyle>
            <a:lvl1pPr>
              <a:defRPr sz="3200">
                <a:solidFill>
                  <a:srgbClr val="595959"/>
                </a:solidFill>
              </a:defRPr>
            </a:lvl1pPr>
            <a:lvl2pPr>
              <a:defRPr sz="2800">
                <a:solidFill>
                  <a:srgbClr val="595959"/>
                </a:solidFill>
              </a:defRPr>
            </a:lvl2pPr>
            <a:lvl3pPr>
              <a:defRPr sz="2400">
                <a:solidFill>
                  <a:srgbClr val="595959"/>
                </a:solidFill>
              </a:defRPr>
            </a:lvl3pPr>
            <a:lvl4pPr>
              <a:defRPr sz="2000">
                <a:solidFill>
                  <a:srgbClr val="595959"/>
                </a:solidFill>
              </a:defRPr>
            </a:lvl4pPr>
            <a:lvl5pPr>
              <a:defRPr sz="2000">
                <a:solidFill>
                  <a:srgbClr val="59595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55488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51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4976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305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650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4360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RA-PPT-foot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7172"/>
            <a:ext cx="9144000" cy="9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5959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svision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svision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p.edu/explore/offices/humanresources/benefits.cf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alex.com/uwsystem/2018#intro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Understanding Your Dental and Vision Benefits</a:t>
            </a:r>
            <a:endParaRPr lang="en-US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657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Presented </a:t>
            </a:r>
            <a:r>
              <a:rPr lang="en-US" b="1" dirty="0" smtClean="0">
                <a:latin typeface="Calibri" panose="020F0502020204030204" pitchFamily="34" charset="0"/>
              </a:rPr>
              <a:t>By  </a:t>
            </a:r>
          </a:p>
          <a:p>
            <a:pPr algn="ctr"/>
            <a:endParaRPr lang="en-US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Amy Chostner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Payroll &amp; Benefits Specialist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Human </a:t>
            </a:r>
            <a:r>
              <a:rPr lang="en-US" b="1" dirty="0">
                <a:latin typeface="Calibri" panose="020F050202020403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0350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EPIC Benefits +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Dental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Subject to reduced benefits if you do not enroll until the annual benefit enrollment period.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May use any provider, but larger discount when using a Delta Dental network provider.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 waiting period for Basic and Major Services.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12 month waiting period for Ortho Services.</a:t>
            </a:r>
          </a:p>
          <a:p>
            <a:pPr lvl="2"/>
            <a:r>
              <a:rPr lang="en-US" sz="1200" dirty="0" smtClean="0">
                <a:solidFill>
                  <a:schemeClr val="tx1"/>
                </a:solidFill>
              </a:rPr>
              <a:t>Under 19 years old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EPIC Benefits +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Dental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Annual </a:t>
            </a:r>
            <a:r>
              <a:rPr lang="en-US" sz="2000" dirty="0">
                <a:solidFill>
                  <a:schemeClr val="tx1"/>
                </a:solidFill>
              </a:rPr>
              <a:t>Benefit Maximum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$</a:t>
            </a:r>
            <a:r>
              <a:rPr lang="en-US" sz="1600" dirty="0" smtClean="0">
                <a:solidFill>
                  <a:schemeClr val="tx1"/>
                </a:solidFill>
              </a:rPr>
              <a:t>1,500 </a:t>
            </a:r>
            <a:r>
              <a:rPr lang="en-US" sz="1600" dirty="0">
                <a:solidFill>
                  <a:schemeClr val="tx1"/>
                </a:solidFill>
              </a:rPr>
              <a:t>per person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Ortho Lifetime Maximum (under age 19)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$</a:t>
            </a:r>
            <a:r>
              <a:rPr lang="en-US" sz="1600" dirty="0" smtClean="0">
                <a:solidFill>
                  <a:schemeClr val="tx1"/>
                </a:solidFill>
              </a:rPr>
              <a:t>1,200 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Deductible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$75 per member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04800"/>
            <a:ext cx="6629399" cy="560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13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EPIC Benefits +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Hospital / Surgery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Inpatient Hospital Stay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$200 per day beginning on the 3</a:t>
            </a:r>
            <a:r>
              <a:rPr lang="en-US" sz="1600" baseline="30000" dirty="0" smtClean="0">
                <a:solidFill>
                  <a:schemeClr val="tx1"/>
                </a:solidFill>
              </a:rPr>
              <a:t>rd</a:t>
            </a:r>
            <a:r>
              <a:rPr lang="en-US" sz="1600" dirty="0" smtClean="0">
                <a:solidFill>
                  <a:schemeClr val="tx1"/>
                </a:solidFill>
              </a:rPr>
              <a:t> day and continuing through the 365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day of hospital confinement.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Does not include confinement of a skilled nursing facility.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Outpatient Surgery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$200 per out patient surgery when preformed in a hospital outpatient department or freestanding Ambulatory Surgical Center.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Surgery preformed at a physician’s office does not qualify for this benefit.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Benefits are not subject to a waiting period.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Payment is made directly to the member.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Must complete an EPIC claim form to collect benefit.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EPIC Benefits +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AD&amp;D (Accidental Death and Dismemberment)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Employee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$15,000 – Life, both feet, both hands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$7,500 – One foot, one hand, sight in one eye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Spouse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$7,500 – </a:t>
            </a:r>
            <a:r>
              <a:rPr lang="en-US" sz="1600" dirty="0">
                <a:solidFill>
                  <a:schemeClr val="tx1"/>
                </a:solidFill>
              </a:rPr>
              <a:t>Life, both feet, both </a:t>
            </a:r>
            <a:r>
              <a:rPr lang="en-US" sz="1600" dirty="0" smtClean="0">
                <a:solidFill>
                  <a:schemeClr val="tx1"/>
                </a:solidFill>
              </a:rPr>
              <a:t>hands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$3,750 </a:t>
            </a:r>
            <a:r>
              <a:rPr lang="en-US" sz="1600" dirty="0">
                <a:solidFill>
                  <a:schemeClr val="tx1"/>
                </a:solidFill>
              </a:rPr>
              <a:t>- One foot, one hand, sight in one </a:t>
            </a:r>
            <a:r>
              <a:rPr lang="en-US" sz="1600" dirty="0" smtClean="0">
                <a:solidFill>
                  <a:schemeClr val="tx1"/>
                </a:solidFill>
              </a:rPr>
              <a:t>eye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Child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$3,000 – </a:t>
            </a:r>
            <a:r>
              <a:rPr lang="en-US" sz="1600" dirty="0">
                <a:solidFill>
                  <a:schemeClr val="tx1"/>
                </a:solidFill>
              </a:rPr>
              <a:t>Life, both feet, both </a:t>
            </a:r>
            <a:r>
              <a:rPr lang="en-US" sz="1600" dirty="0" smtClean="0">
                <a:solidFill>
                  <a:schemeClr val="tx1"/>
                </a:solidFill>
              </a:rPr>
              <a:t>hands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$1,500 </a:t>
            </a:r>
            <a:r>
              <a:rPr lang="en-US" sz="1600" dirty="0">
                <a:solidFill>
                  <a:schemeClr val="tx1"/>
                </a:solidFill>
              </a:rPr>
              <a:t>- One foot, one hand, sight in one </a:t>
            </a:r>
            <a:r>
              <a:rPr lang="en-US" sz="1600" dirty="0" smtClean="0">
                <a:solidFill>
                  <a:schemeClr val="tx1"/>
                </a:solidFill>
              </a:rPr>
              <a:t>eye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*Loss must occur within 90 days of injury.*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EPIC Benefits +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Vision (only if selected – additional cost)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Davis Vision Network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hlinkClick r:id="rId3"/>
              </a:rPr>
              <a:t>www.davisvision.com</a:t>
            </a:r>
            <a:r>
              <a:rPr lang="en-US" sz="1600" dirty="0" smtClean="0">
                <a:solidFill>
                  <a:schemeClr val="tx1"/>
                </a:solidFill>
              </a:rPr>
              <a:t> Select Members and enter client code 7745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Members are subject to specific co-payments for frames, lenses, and upgrades.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Limited benefits are available outside of the network.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 coverage for routine vision exams.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If enrolled in the State Group Health insurance plan you may obtain a vision exam through your health insurance provider. $25 co-payment.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7721"/>
            <a:ext cx="6477000" cy="59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87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52400"/>
            <a:ext cx="6256867" cy="582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502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Davis Vision Affinity Program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Included with the following plans:	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WI Dental PPO, WI Dental Select, and EPIC Benefits + without vision coverage.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 additional cost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This is not an insurance plan. This is a discount program.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To find a provider visit: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hlinkClick r:id="rId3"/>
              </a:rPr>
              <a:t>www.davisvision.com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Select Members and enter client code </a:t>
            </a:r>
            <a:r>
              <a:rPr lang="en-US" sz="1600" dirty="0" smtClean="0">
                <a:solidFill>
                  <a:schemeClr val="tx1"/>
                </a:solidFill>
              </a:rPr>
              <a:t>7748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You may also print a listing of the discount benefits at this site by clicking Access Benefits and Forms on the welcome page.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7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5" y="304800"/>
            <a:ext cx="9035743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91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Uniform Dental Benefits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Only available if you enroll in a State Group Health insurance program.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No deductible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Annual Maximum Benefit $1,000 per year per member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$3.00 per month single / $6.00 per month family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You must utilize an in-network provider to obtain coverage. (Delta Dental)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0" y="457200"/>
            <a:ext cx="9001122" cy="1414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81" y="2286000"/>
            <a:ext cx="8830361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40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VSP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Vision insurance plan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No ID card is necessary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Your VSP ID# is your employee ID# with an additional 0 on the front of your ID #.  Your employee ID# may be accessed in your portal at anytime.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To find a provider: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Call 1-800-400-4569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Visit: stateofwiemployees.vspforme.com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Benefits will be limited if utilizing an out of network provider.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VSP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VSP Kids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Well vision exam twice per year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New frames every calendar year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Polycarbonate lenses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Primary Eye Care Plan – New in 2018!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$20 copayment with an in network provider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What is covered?	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Treatment for eye pain, or conditions like pink eye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Tests to diagnose sudden vision changes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Pictures of your eyes to detect and track eye conditions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Exams to monitor cataracts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Retinal screenings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2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VSP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7" y="1828800"/>
            <a:ext cx="9074943" cy="351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VSP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14600"/>
            <a:ext cx="9148082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114108"/>
            <a:ext cx="9144000" cy="4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Tips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If you have more than one dental plan claims should be submitted as follows: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First: Uniform Dental or WI Dental PPO 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Second: WI Dental Select or EPIC Benefits +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Last: EPIC Benefits+ (If you have three dental plans)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Utilize the Delta Dental Network 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Larger discounts are available if you utilize providers listed in the Delta Dental PPO network – providing members the largest savings. 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Delta Dental Premier network providers offer lower fees, but not as low as providers in the PPO network. 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If using out of network providers you are responsible for the balance of the contracted rate.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Utilize online member services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Grin Magazine, tooth brush timer, and cost estimator available with Delta Dental Online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Tips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Select plans that are right for your needs.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You can mix and match coverage levels each year during open enrollment.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Review your usage of your plans each year.</a:t>
            </a:r>
          </a:p>
          <a:p>
            <a:pPr lvl="3"/>
            <a:r>
              <a:rPr lang="en-US" sz="1600" dirty="0">
                <a:solidFill>
                  <a:schemeClr val="tx1"/>
                </a:solidFill>
              </a:rPr>
              <a:t>Based on your usage should you continue with your current </a:t>
            </a:r>
            <a:r>
              <a:rPr lang="en-US" sz="1600" dirty="0" smtClean="0">
                <a:solidFill>
                  <a:schemeClr val="tx1"/>
                </a:solidFill>
              </a:rPr>
              <a:t>selections?</a:t>
            </a:r>
          </a:p>
          <a:p>
            <a:pPr lvl="3"/>
            <a:r>
              <a:rPr lang="en-US" sz="1600" dirty="0">
                <a:solidFill>
                  <a:schemeClr val="tx1"/>
                </a:solidFill>
              </a:rPr>
              <a:t>Premium costs </a:t>
            </a:r>
            <a:r>
              <a:rPr lang="en-US" sz="1600" dirty="0" smtClean="0">
                <a:solidFill>
                  <a:schemeClr val="tx1"/>
                </a:solidFill>
              </a:rPr>
              <a:t>vs. </a:t>
            </a:r>
            <a:r>
              <a:rPr lang="en-US" sz="1600" dirty="0">
                <a:solidFill>
                  <a:schemeClr val="tx1"/>
                </a:solidFill>
              </a:rPr>
              <a:t>costs of services to be provided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Consider your options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Plan your preventative care visits. Ask questions.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Consider enrolling in a Flexible Spending Account during the annual benefit enrollment period to offset the costs of your copayments.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If you are enrolled in a High Deductible Health Plan you may utilize Health Savings Account dollars to pay for medical and dental expenses.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Where to get help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Need more help?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Human Resources Department</a:t>
            </a:r>
          </a:p>
          <a:p>
            <a:pPr lvl="3"/>
            <a:r>
              <a:rPr lang="en-US" sz="1500" dirty="0" smtClean="0">
                <a:solidFill>
                  <a:schemeClr val="tx1"/>
                </a:solidFill>
              </a:rPr>
              <a:t>Online: Human </a:t>
            </a:r>
            <a:r>
              <a:rPr lang="en-US" sz="1500" dirty="0">
                <a:solidFill>
                  <a:schemeClr val="tx1"/>
                </a:solidFill>
              </a:rPr>
              <a:t>Resources – Benefits  </a:t>
            </a:r>
            <a:r>
              <a:rPr lang="en-US" sz="15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1500" dirty="0" smtClean="0">
                <a:solidFill>
                  <a:schemeClr val="tx1"/>
                </a:solidFill>
                <a:hlinkClick r:id="rId3"/>
              </a:rPr>
              <a:t>www.uwp.edu/explore/offices/humanresources/benefits.cfm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</a:p>
          <a:p>
            <a:pPr lvl="3"/>
            <a:r>
              <a:rPr lang="en-US" sz="1500" dirty="0" smtClean="0">
                <a:solidFill>
                  <a:schemeClr val="tx1"/>
                </a:solidFill>
              </a:rPr>
              <a:t>Amy Chostner Ext. 2537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Alex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3"/>
            <a:r>
              <a:rPr lang="en-US" sz="1600" dirty="0" smtClean="0">
                <a:solidFill>
                  <a:schemeClr val="tx1"/>
                </a:solidFill>
              </a:rPr>
              <a:t>Link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https://www.myalex.com/uwsystem/2018#intro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3"/>
            <a:r>
              <a:rPr lang="en-US" sz="1600" dirty="0">
                <a:solidFill>
                  <a:schemeClr val="tx1"/>
                </a:solidFill>
              </a:rPr>
              <a:t>Alex is available 24 hours / 7 days a week to help you learn more about your benefit programs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500" dirty="0" smtClean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UW System Portal </a:t>
            </a:r>
          </a:p>
          <a:p>
            <a:pPr lvl="3"/>
            <a:r>
              <a:rPr lang="en-US" sz="1500" dirty="0" smtClean="0">
                <a:solidFill>
                  <a:schemeClr val="tx1"/>
                </a:solidFill>
              </a:rPr>
              <a:t>Benefit and Payroll Resources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questions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09600"/>
            <a:ext cx="4533900" cy="45339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431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Uniform Dental Benefits - Coverage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Diagnostic and Preventative: 100</a:t>
            </a:r>
            <a:r>
              <a:rPr lang="en-US" sz="2400" dirty="0" smtClean="0">
                <a:solidFill>
                  <a:schemeClr val="tx1"/>
                </a:solidFill>
              </a:rPr>
              <a:t>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Routine Exams, X-rays, and Fluoride </a:t>
            </a:r>
            <a:r>
              <a:rPr lang="en-US" sz="2000" dirty="0" smtClean="0">
                <a:solidFill>
                  <a:schemeClr val="tx1"/>
                </a:solidFill>
              </a:rPr>
              <a:t>Treatments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Restorative: 100</a:t>
            </a:r>
            <a:r>
              <a:rPr lang="en-US" sz="2400" dirty="0" smtClean="0">
                <a:solidFill>
                  <a:schemeClr val="tx1"/>
                </a:solidFill>
              </a:rPr>
              <a:t>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Fillings – Silver only unless front teeth.  If you have a composite or resin filling on a </a:t>
            </a:r>
            <a:r>
              <a:rPr lang="en-US" sz="2000" dirty="0" err="1">
                <a:solidFill>
                  <a:schemeClr val="tx1"/>
                </a:solidFill>
              </a:rPr>
              <a:t>proterior</a:t>
            </a:r>
            <a:r>
              <a:rPr lang="en-US" sz="2000" dirty="0">
                <a:solidFill>
                  <a:schemeClr val="tx1"/>
                </a:solidFill>
              </a:rPr>
              <a:t> tooth you will be responsible for the cost difference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Periodontics: 80</a:t>
            </a:r>
            <a:r>
              <a:rPr lang="en-US" sz="2400" dirty="0" smtClean="0">
                <a:solidFill>
                  <a:schemeClr val="tx1"/>
                </a:solidFill>
              </a:rPr>
              <a:t>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Maintenance </a:t>
            </a:r>
            <a:r>
              <a:rPr lang="en-US" sz="2000" dirty="0" smtClean="0">
                <a:solidFill>
                  <a:schemeClr val="tx1"/>
                </a:solidFill>
              </a:rPr>
              <a:t>Only</a:t>
            </a:r>
          </a:p>
          <a:p>
            <a:r>
              <a:rPr lang="en-US" sz="2400" dirty="0">
                <a:solidFill>
                  <a:schemeClr val="tx1"/>
                </a:solidFill>
              </a:rPr>
              <a:t>Adjunctive Services: 80</a:t>
            </a:r>
            <a:r>
              <a:rPr lang="en-US" sz="2400" dirty="0" smtClean="0">
                <a:solidFill>
                  <a:schemeClr val="tx1"/>
                </a:solidFill>
              </a:rPr>
              <a:t>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Anesthesia</a:t>
            </a:r>
          </a:p>
          <a:p>
            <a:r>
              <a:rPr lang="en-US" sz="2400" dirty="0">
                <a:solidFill>
                  <a:schemeClr val="tx1"/>
                </a:solidFill>
              </a:rPr>
              <a:t>Orthodontia: 50% (children only) Lifetime Max $1,500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Uniform Dental Benefits – New in 2018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Evidence </a:t>
            </a:r>
            <a:r>
              <a:rPr lang="en-US" sz="2400" dirty="0">
                <a:solidFill>
                  <a:schemeClr val="tx1"/>
                </a:solidFill>
              </a:rPr>
              <a:t>Based Integrated Care Plan (EBICP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You must set the appropriate health condition indicator online or call Delta Dental.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Phone: 1-800-236-3712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Online: deltadentalwi.com/state-of-</a:t>
            </a:r>
            <a:r>
              <a:rPr lang="en-US" sz="1600" dirty="0" err="1" smtClean="0">
                <a:solidFill>
                  <a:schemeClr val="tx1"/>
                </a:solidFill>
              </a:rPr>
              <a:t>wi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Allows for additional dental visits, based on condition for adult prophylaxis or periodontal maintenance.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Dental Wisconsin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Two plans available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PPO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Coverage in and out of network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Select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Coverage in and out of network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Dental Wisconsin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Both plans are administered by EPIC.</a:t>
            </a:r>
          </a:p>
          <a:p>
            <a:r>
              <a:rPr lang="en-US" sz="2400" dirty="0">
                <a:solidFill>
                  <a:schemeClr val="tx1"/>
                </a:solidFill>
              </a:rPr>
              <a:t>Both plans utilize the Delta Dental Network for in network coverage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Both plans offer coverage for major services that are not covered by the Uniform Dental Plan.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Both plans include the Davis Vision Affinity Program.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Both plans are subject to waiting periods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If no prior dental insurance.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Dental Wisconsin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Annual Benefit Maximum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$1,000 per person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Ortho Lifetime Maximum (under age 19)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$1,000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Deductible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Select: $50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PPO: $25 In Network / $50 out of network.</a:t>
            </a:r>
          </a:p>
        </p:txBody>
      </p:sp>
    </p:spTree>
    <p:extLst>
      <p:ext uri="{BB962C8B-B14F-4D97-AF65-F5344CB8AC3E}">
        <p14:creationId xmlns:p14="http://schemas.microsoft.com/office/powerpoint/2010/main" val="29142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Dental Wisconsin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Coverage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Basic Services: Up to 75%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Major / Restorative Services: Up to 50%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Ortho Services: Up to 50%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Waiting Periods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Basic Services: 3 months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Major Services: 3 months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Ortho Services: 12 months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EPIC Benefits +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Supplemental Benefit Plan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Available with or without additional vision options.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Includes all of the following benefits: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Dental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Hospital / Surgery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AD&amp;D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Vision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(00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AC3AEBF-64D7-4880-8939-6FE67BFDF0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(002)</Template>
  <TotalTime>1130</TotalTime>
  <Words>1403</Words>
  <Application>Microsoft Office PowerPoint</Application>
  <PresentationFormat>On-screen Show (4:3)</PresentationFormat>
  <Paragraphs>247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PowerPoint Template (002)</vt:lpstr>
      <vt:lpstr>Understanding Your Dental and Vision Benefits</vt:lpstr>
      <vt:lpstr>Uniform Dental Benefits</vt:lpstr>
      <vt:lpstr>Uniform Dental Benefits - Coverage</vt:lpstr>
      <vt:lpstr>Uniform Dental Benefits – New in 2018</vt:lpstr>
      <vt:lpstr>Dental Wisconsin </vt:lpstr>
      <vt:lpstr>Dental Wisconsin </vt:lpstr>
      <vt:lpstr>Dental Wisconsin </vt:lpstr>
      <vt:lpstr>Dental Wisconsin </vt:lpstr>
      <vt:lpstr>EPIC Benefits +</vt:lpstr>
      <vt:lpstr>EPIC Benefits +</vt:lpstr>
      <vt:lpstr>EPIC Benefits +</vt:lpstr>
      <vt:lpstr>PowerPoint Presentation</vt:lpstr>
      <vt:lpstr>EPIC Benefits +</vt:lpstr>
      <vt:lpstr>EPIC Benefits +</vt:lpstr>
      <vt:lpstr>EPIC Benefits +</vt:lpstr>
      <vt:lpstr>PowerPoint Presentation</vt:lpstr>
      <vt:lpstr>PowerPoint Presentation</vt:lpstr>
      <vt:lpstr>Davis Vision Affinity Program</vt:lpstr>
      <vt:lpstr>PowerPoint Presentation</vt:lpstr>
      <vt:lpstr>PowerPoint Presentation</vt:lpstr>
      <vt:lpstr>VSP</vt:lpstr>
      <vt:lpstr>VSP</vt:lpstr>
      <vt:lpstr>VSP</vt:lpstr>
      <vt:lpstr>VSP</vt:lpstr>
      <vt:lpstr>Tips</vt:lpstr>
      <vt:lpstr>Tips</vt:lpstr>
      <vt:lpstr>Where to get help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Burke, Kim</dc:creator>
  <cp:keywords/>
  <cp:lastModifiedBy>Jarapko, Jill E</cp:lastModifiedBy>
  <cp:revision>72</cp:revision>
  <cp:lastPrinted>2017-10-17T21:15:44Z</cp:lastPrinted>
  <dcterms:created xsi:type="dcterms:W3CDTF">2017-09-18T13:26:57Z</dcterms:created>
  <dcterms:modified xsi:type="dcterms:W3CDTF">2018-03-09T17:30:48Z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TC019647999991</vt:lpwstr>
  </property>
</Properties>
</file>