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2"/>
  </p:sldMasterIdLst>
  <p:notesMasterIdLst>
    <p:notesMasterId r:id="rId35"/>
  </p:notesMasterIdLst>
  <p:handoutMasterIdLst>
    <p:handoutMasterId r:id="rId36"/>
  </p:handoutMasterIdLst>
  <p:sldIdLst>
    <p:sldId id="280" r:id="rId3"/>
    <p:sldId id="377" r:id="rId4"/>
    <p:sldId id="257" r:id="rId5"/>
    <p:sldId id="337" r:id="rId6"/>
    <p:sldId id="341" r:id="rId7"/>
    <p:sldId id="340" r:id="rId8"/>
    <p:sldId id="378" r:id="rId9"/>
    <p:sldId id="370" r:id="rId10"/>
    <p:sldId id="380" r:id="rId11"/>
    <p:sldId id="371" r:id="rId12"/>
    <p:sldId id="339" r:id="rId13"/>
    <p:sldId id="348" r:id="rId14"/>
    <p:sldId id="372" r:id="rId15"/>
    <p:sldId id="338" r:id="rId16"/>
    <p:sldId id="347" r:id="rId17"/>
    <p:sldId id="364" r:id="rId18"/>
    <p:sldId id="357" r:id="rId19"/>
    <p:sldId id="366" r:id="rId20"/>
    <p:sldId id="367" r:id="rId21"/>
    <p:sldId id="368" r:id="rId22"/>
    <p:sldId id="297" r:id="rId23"/>
    <p:sldId id="361" r:id="rId24"/>
    <p:sldId id="342" r:id="rId25"/>
    <p:sldId id="343" r:id="rId26"/>
    <p:sldId id="344" r:id="rId27"/>
    <p:sldId id="345" r:id="rId28"/>
    <p:sldId id="349" r:id="rId29"/>
    <p:sldId id="350" r:id="rId30"/>
    <p:sldId id="373" r:id="rId31"/>
    <p:sldId id="376" r:id="rId32"/>
    <p:sldId id="351" r:id="rId33"/>
    <p:sldId id="279" r:id="rId34"/>
  </p:sldIdLst>
  <p:sldSz cx="9144000" cy="6858000" type="screen4x3"/>
  <p:notesSz cx="7008813" cy="9294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B00000"/>
    <a:srgbClr val="904406"/>
    <a:srgbClr val="9E0040"/>
    <a:srgbClr val="F5801F"/>
    <a:srgbClr val="009900"/>
    <a:srgbClr val="000000"/>
    <a:srgbClr val="98BE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4123" autoAdjust="0"/>
  </p:normalViewPr>
  <p:slideViewPr>
    <p:cSldViewPr>
      <p:cViewPr varScale="1">
        <p:scale>
          <a:sx n="73" d="100"/>
          <a:sy n="73" d="100"/>
        </p:scale>
        <p:origin x="1003" y="62"/>
      </p:cViewPr>
      <p:guideLst>
        <p:guide orient="horz" pos="2160"/>
        <p:guide pos="2880"/>
      </p:guideLst>
    </p:cSldViewPr>
  </p:slideViewPr>
  <p:notesTextViewPr>
    <p:cViewPr>
      <p:scale>
        <a:sx n="3" d="2"/>
        <a:sy n="3" d="2"/>
      </p:scale>
      <p:origin x="0" y="0"/>
    </p:cViewPr>
  </p:notesTextViewPr>
  <p:sorterViewPr>
    <p:cViewPr>
      <p:scale>
        <a:sx n="116" d="100"/>
        <a:sy n="11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152" cy="466354"/>
          </a:xfrm>
          <a:prstGeom prst="rect">
            <a:avLst/>
          </a:prstGeom>
        </p:spPr>
        <p:txBody>
          <a:bodyPr vert="horz" lIns="93158" tIns="46580" rIns="93158" bIns="46580" rtlCol="0"/>
          <a:lstStyle>
            <a:lvl1pPr algn="l">
              <a:defRPr sz="1200"/>
            </a:lvl1pPr>
          </a:lstStyle>
          <a:p>
            <a:endParaRPr lang="en-US"/>
          </a:p>
        </p:txBody>
      </p:sp>
      <p:sp>
        <p:nvSpPr>
          <p:cNvPr id="3" name="Date Placeholder 2"/>
          <p:cNvSpPr>
            <a:spLocks noGrp="1"/>
          </p:cNvSpPr>
          <p:nvPr>
            <p:ph type="dt" sz="quarter" idx="1"/>
          </p:nvPr>
        </p:nvSpPr>
        <p:spPr>
          <a:xfrm>
            <a:off x="3970039" y="0"/>
            <a:ext cx="3037152" cy="466354"/>
          </a:xfrm>
          <a:prstGeom prst="rect">
            <a:avLst/>
          </a:prstGeom>
        </p:spPr>
        <p:txBody>
          <a:bodyPr vert="horz" lIns="93158" tIns="46580" rIns="93158" bIns="46580" rtlCol="0"/>
          <a:lstStyle>
            <a:lvl1pPr algn="r">
              <a:defRPr sz="1200"/>
            </a:lvl1pPr>
          </a:lstStyle>
          <a:p>
            <a:fld id="{CCC324BF-3B01-4C25-B837-07C694A3EB43}" type="datetimeFigureOut">
              <a:rPr lang="en-US" smtClean="0"/>
              <a:pPr/>
              <a:t>2/26/2018</a:t>
            </a:fld>
            <a:endParaRPr lang="en-US"/>
          </a:p>
        </p:txBody>
      </p:sp>
      <p:sp>
        <p:nvSpPr>
          <p:cNvPr id="4" name="Footer Placeholder 3"/>
          <p:cNvSpPr>
            <a:spLocks noGrp="1"/>
          </p:cNvSpPr>
          <p:nvPr>
            <p:ph type="ftr" sz="quarter" idx="2"/>
          </p:nvPr>
        </p:nvSpPr>
        <p:spPr>
          <a:xfrm>
            <a:off x="0" y="8828460"/>
            <a:ext cx="3037152" cy="466353"/>
          </a:xfrm>
          <a:prstGeom prst="rect">
            <a:avLst/>
          </a:prstGeom>
        </p:spPr>
        <p:txBody>
          <a:bodyPr vert="horz" lIns="93158" tIns="46580" rIns="93158" bIns="46580" rtlCol="0" anchor="b"/>
          <a:lstStyle>
            <a:lvl1pPr algn="l">
              <a:defRPr sz="1200"/>
            </a:lvl1pPr>
          </a:lstStyle>
          <a:p>
            <a:endParaRPr lang="en-US"/>
          </a:p>
        </p:txBody>
      </p:sp>
      <p:sp>
        <p:nvSpPr>
          <p:cNvPr id="5" name="Slide Number Placeholder 4"/>
          <p:cNvSpPr>
            <a:spLocks noGrp="1"/>
          </p:cNvSpPr>
          <p:nvPr>
            <p:ph type="sldNum" sz="quarter" idx="3"/>
          </p:nvPr>
        </p:nvSpPr>
        <p:spPr>
          <a:xfrm>
            <a:off x="3970039" y="8828460"/>
            <a:ext cx="3037152" cy="466353"/>
          </a:xfrm>
          <a:prstGeom prst="rect">
            <a:avLst/>
          </a:prstGeom>
        </p:spPr>
        <p:txBody>
          <a:bodyPr vert="horz" lIns="93158" tIns="46580" rIns="93158" bIns="46580" rtlCol="0" anchor="b"/>
          <a:lstStyle>
            <a:lvl1pPr algn="r">
              <a:defRPr sz="1200"/>
            </a:lvl1pPr>
          </a:lstStyle>
          <a:p>
            <a:fld id="{8466B2BA-ECF6-42A6-8045-C1BAB9945638}" type="slidenum">
              <a:rPr lang="en-US" smtClean="0"/>
              <a:pPr/>
              <a:t>‹#›</a:t>
            </a:fld>
            <a:endParaRPr lang="en-US"/>
          </a:p>
        </p:txBody>
      </p:sp>
    </p:spTree>
    <p:extLst>
      <p:ext uri="{BB962C8B-B14F-4D97-AF65-F5344CB8AC3E}">
        <p14:creationId xmlns:p14="http://schemas.microsoft.com/office/powerpoint/2010/main" val="964235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152" cy="464741"/>
          </a:xfrm>
          <a:prstGeom prst="rect">
            <a:avLst/>
          </a:prstGeom>
        </p:spPr>
        <p:txBody>
          <a:bodyPr vert="horz" lIns="93158" tIns="46580" rIns="93158" bIns="46580" rtlCol="0"/>
          <a:lstStyle>
            <a:lvl1pPr algn="l">
              <a:defRPr sz="1200"/>
            </a:lvl1pPr>
          </a:lstStyle>
          <a:p>
            <a:endParaRPr lang="en-US"/>
          </a:p>
        </p:txBody>
      </p:sp>
      <p:sp>
        <p:nvSpPr>
          <p:cNvPr id="3" name="Date Placeholder 2"/>
          <p:cNvSpPr>
            <a:spLocks noGrp="1"/>
          </p:cNvSpPr>
          <p:nvPr>
            <p:ph type="dt" idx="1"/>
          </p:nvPr>
        </p:nvSpPr>
        <p:spPr>
          <a:xfrm>
            <a:off x="3970039" y="0"/>
            <a:ext cx="3037152" cy="464741"/>
          </a:xfrm>
          <a:prstGeom prst="rect">
            <a:avLst/>
          </a:prstGeom>
        </p:spPr>
        <p:txBody>
          <a:bodyPr vert="horz" lIns="93158" tIns="46580" rIns="93158" bIns="46580" rtlCol="0"/>
          <a:lstStyle>
            <a:lvl1pPr algn="r">
              <a:defRPr sz="1200"/>
            </a:lvl1pPr>
          </a:lstStyle>
          <a:p>
            <a:fld id="{31EABA4C-4756-4486-A800-9F749C43BFC1}" type="datetimeFigureOut">
              <a:rPr lang="en-US" smtClean="0"/>
              <a:pPr/>
              <a:t>2/26/2018</a:t>
            </a:fld>
            <a:endParaRPr lang="en-US"/>
          </a:p>
        </p:txBody>
      </p:sp>
      <p:sp>
        <p:nvSpPr>
          <p:cNvPr id="4" name="Slide Image Placeholder 3"/>
          <p:cNvSpPr>
            <a:spLocks noGrp="1" noRot="1" noChangeAspect="1"/>
          </p:cNvSpPr>
          <p:nvPr>
            <p:ph type="sldImg" idx="2"/>
          </p:nvPr>
        </p:nvSpPr>
        <p:spPr>
          <a:xfrm>
            <a:off x="1181100" y="696913"/>
            <a:ext cx="4646613" cy="3486150"/>
          </a:xfrm>
          <a:prstGeom prst="rect">
            <a:avLst/>
          </a:prstGeom>
          <a:noFill/>
          <a:ln w="12700">
            <a:solidFill>
              <a:prstClr val="black"/>
            </a:solidFill>
          </a:ln>
        </p:spPr>
        <p:txBody>
          <a:bodyPr vert="horz" lIns="93158" tIns="46580" rIns="93158" bIns="46580" rtlCol="0" anchor="ctr"/>
          <a:lstStyle/>
          <a:p>
            <a:endParaRPr lang="en-US"/>
          </a:p>
        </p:txBody>
      </p:sp>
      <p:sp>
        <p:nvSpPr>
          <p:cNvPr id="5" name="Notes Placeholder 4"/>
          <p:cNvSpPr>
            <a:spLocks noGrp="1"/>
          </p:cNvSpPr>
          <p:nvPr>
            <p:ph type="body" sz="quarter" idx="3"/>
          </p:nvPr>
        </p:nvSpPr>
        <p:spPr>
          <a:xfrm>
            <a:off x="700882" y="4415036"/>
            <a:ext cx="5607050" cy="4182666"/>
          </a:xfrm>
          <a:prstGeom prst="rect">
            <a:avLst/>
          </a:prstGeom>
        </p:spPr>
        <p:txBody>
          <a:bodyPr vert="horz" lIns="93158" tIns="46580" rIns="93158" bIns="465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8459"/>
            <a:ext cx="3037152" cy="464741"/>
          </a:xfrm>
          <a:prstGeom prst="rect">
            <a:avLst/>
          </a:prstGeom>
        </p:spPr>
        <p:txBody>
          <a:bodyPr vert="horz" lIns="93158" tIns="46580" rIns="93158" bIns="46580" rtlCol="0" anchor="b"/>
          <a:lstStyle>
            <a:lvl1pPr algn="l">
              <a:defRPr sz="1200"/>
            </a:lvl1pPr>
          </a:lstStyle>
          <a:p>
            <a:endParaRPr lang="en-US"/>
          </a:p>
        </p:txBody>
      </p:sp>
      <p:sp>
        <p:nvSpPr>
          <p:cNvPr id="7" name="Slide Number Placeholder 6"/>
          <p:cNvSpPr>
            <a:spLocks noGrp="1"/>
          </p:cNvSpPr>
          <p:nvPr>
            <p:ph type="sldNum" sz="quarter" idx="5"/>
          </p:nvPr>
        </p:nvSpPr>
        <p:spPr>
          <a:xfrm>
            <a:off x="3970039" y="8828459"/>
            <a:ext cx="3037152" cy="464741"/>
          </a:xfrm>
          <a:prstGeom prst="rect">
            <a:avLst/>
          </a:prstGeom>
        </p:spPr>
        <p:txBody>
          <a:bodyPr vert="horz" lIns="93158" tIns="46580" rIns="93158" bIns="46580" rtlCol="0" anchor="b"/>
          <a:lstStyle>
            <a:lvl1pPr algn="r">
              <a:defRPr sz="1200"/>
            </a:lvl1pPr>
          </a:lstStyle>
          <a:p>
            <a:fld id="{C935717A-2BB9-4939-A777-F9E8A091473F}" type="slidenum">
              <a:rPr lang="en-US" smtClean="0"/>
              <a:pPr/>
              <a:t>‹#›</a:t>
            </a:fld>
            <a:endParaRPr lang="en-US"/>
          </a:p>
        </p:txBody>
      </p:sp>
    </p:spTree>
    <p:extLst>
      <p:ext uri="{BB962C8B-B14F-4D97-AF65-F5344CB8AC3E}">
        <p14:creationId xmlns:p14="http://schemas.microsoft.com/office/powerpoint/2010/main" val="244795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important is onboarding a new hire correctly?  Let’s talk about the statistics done by SHRM … here are cost for turnover … </a:t>
            </a:r>
          </a:p>
          <a:p>
            <a:r>
              <a:rPr lang="en-US" baseline="0" dirty="0" smtClean="0"/>
              <a:t>$10/</a:t>
            </a:r>
            <a:r>
              <a:rPr lang="en-US" baseline="0" dirty="0" err="1" smtClean="0"/>
              <a:t>hr</a:t>
            </a:r>
            <a:r>
              <a:rPr lang="en-US" baseline="0" dirty="0" smtClean="0"/>
              <a:t> cost up to $3,328</a:t>
            </a:r>
          </a:p>
          <a:p>
            <a:r>
              <a:rPr lang="en-US" baseline="0" dirty="0" smtClean="0"/>
              <a:t>40K cost up to $8000</a:t>
            </a:r>
          </a:p>
          <a:p>
            <a:r>
              <a:rPr lang="en-US" baseline="0" dirty="0" smtClean="0"/>
              <a:t>100K cost up to $213K</a:t>
            </a:r>
          </a:p>
          <a:p>
            <a:r>
              <a:rPr lang="en-US" baseline="0" dirty="0" smtClean="0"/>
              <a:t>What is the cost of losing an employee: </a:t>
            </a:r>
          </a:p>
          <a:p>
            <a:pPr marL="171450" indent="-171450">
              <a:buFont typeface="Arial" panose="020B0604020202020204" pitchFamily="34" charset="0"/>
              <a:buChar char="•"/>
            </a:pPr>
            <a:r>
              <a:rPr lang="en-US" baseline="0" dirty="0" smtClean="0"/>
              <a:t>Hiring a new employee – advertising, interviewing, screening and hiring</a:t>
            </a:r>
          </a:p>
          <a:p>
            <a:pPr marL="171450" indent="-171450">
              <a:buFont typeface="Arial" panose="020B0604020202020204" pitchFamily="34" charset="0"/>
              <a:buChar char="•"/>
            </a:pPr>
            <a:r>
              <a:rPr lang="en-US" baseline="0" dirty="0" smtClean="0"/>
              <a:t>Onboarding – training and management time</a:t>
            </a:r>
          </a:p>
          <a:p>
            <a:pPr marL="171450" indent="-171450">
              <a:buFont typeface="Arial" panose="020B0604020202020204" pitchFamily="34" charset="0"/>
              <a:buChar char="•"/>
            </a:pPr>
            <a:r>
              <a:rPr lang="en-US" baseline="0" dirty="0" smtClean="0"/>
              <a:t>Lost of productivity – it takes an employee one to two years toe reach the productivity of an existing person</a:t>
            </a:r>
          </a:p>
          <a:p>
            <a:pPr marL="171450" indent="-171450">
              <a:buFont typeface="Arial" panose="020B0604020202020204" pitchFamily="34" charset="0"/>
              <a:buChar char="•"/>
            </a:pPr>
            <a:r>
              <a:rPr lang="en-US" baseline="0" dirty="0" smtClean="0"/>
              <a:t>Lost engagement – others see high turnover and they are contemplating leaving</a:t>
            </a:r>
          </a:p>
          <a:p>
            <a:pPr marL="171450" indent="-171450">
              <a:buFont typeface="Arial" panose="020B0604020202020204" pitchFamily="34" charset="0"/>
              <a:buChar char="•"/>
            </a:pPr>
            <a:r>
              <a:rPr lang="en-US" baseline="0" dirty="0" smtClean="0"/>
              <a:t>Customer service and errors – not able to solve the problem quickly</a:t>
            </a:r>
          </a:p>
          <a:p>
            <a:pPr marL="171450" indent="-171450">
              <a:buFont typeface="Arial" panose="020B0604020202020204" pitchFamily="34" charset="0"/>
              <a:buChar char="•"/>
            </a:pPr>
            <a:r>
              <a:rPr lang="en-US" baseline="0" dirty="0" smtClean="0"/>
              <a:t>Training costs – companies invest 10 to 20 </a:t>
            </a:r>
            <a:r>
              <a:rPr lang="en-US" baseline="0" dirty="0" err="1" smtClean="0"/>
              <a:t>perscent</a:t>
            </a:r>
            <a:r>
              <a:rPr lang="en-US" baseline="0" dirty="0" smtClean="0"/>
              <a:t> of an employees salary in training</a:t>
            </a:r>
          </a:p>
          <a:p>
            <a:pPr marL="171450" indent="-171450">
              <a:buFont typeface="Arial" panose="020B0604020202020204" pitchFamily="34" charset="0"/>
              <a:buChar char="•"/>
            </a:pPr>
            <a:r>
              <a:rPr lang="en-US" baseline="0" dirty="0" smtClean="0"/>
              <a:t>Cultural impact – why</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smtClean="0"/>
              <a:t>An important part of retention is ensuring the employee has been </a:t>
            </a:r>
            <a:r>
              <a:rPr lang="en-US" baseline="0" dirty="0" err="1" smtClean="0"/>
              <a:t>onboarded</a:t>
            </a:r>
            <a:r>
              <a:rPr lang="en-US" baseline="0" dirty="0" smtClean="0"/>
              <a:t> properly and given the tools, </a:t>
            </a:r>
            <a:r>
              <a:rPr lang="en-US" baseline="0" dirty="0" err="1" smtClean="0"/>
              <a:t>etc</a:t>
            </a:r>
            <a:r>
              <a:rPr lang="en-US" baseline="0" dirty="0" smtClean="0"/>
              <a:t> </a:t>
            </a:r>
            <a:r>
              <a:rPr lang="en-US" baseline="0" smtClean="0"/>
              <a:t>to succeed.</a:t>
            </a:r>
            <a:endParaRPr lang="en-US" baseline="0" dirty="0" smtClean="0"/>
          </a:p>
        </p:txBody>
      </p:sp>
      <p:sp>
        <p:nvSpPr>
          <p:cNvPr id="4" name="Slide Number Placeholder 3"/>
          <p:cNvSpPr>
            <a:spLocks noGrp="1"/>
          </p:cNvSpPr>
          <p:nvPr>
            <p:ph type="sldNum" sz="quarter" idx="10"/>
          </p:nvPr>
        </p:nvSpPr>
        <p:spPr/>
        <p:txBody>
          <a:bodyPr/>
          <a:lstStyle/>
          <a:p>
            <a:fld id="{C935717A-2BB9-4939-A777-F9E8A091473F}" type="slidenum">
              <a:rPr lang="en-US" smtClean="0"/>
              <a:pPr/>
              <a:t>1</a:t>
            </a:fld>
            <a:endParaRPr lang="en-US"/>
          </a:p>
        </p:txBody>
      </p:sp>
    </p:spTree>
    <p:extLst>
      <p:ext uri="{BB962C8B-B14F-4D97-AF65-F5344CB8AC3E}">
        <p14:creationId xmlns:p14="http://schemas.microsoft.com/office/powerpoint/2010/main" val="65166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Employers have to realize that orientation isn’t just a nice gesture put on by the organization.  It serves as an important element of the new employee welcome and organization integration.</a:t>
            </a:r>
          </a:p>
          <a:p>
            <a:endParaRPr lang="en-US" dirty="0" smtClean="0"/>
          </a:p>
          <a:p>
            <a:r>
              <a:rPr lang="en-US" dirty="0" smtClean="0"/>
              <a:t>Commitment … : Employee</a:t>
            </a:r>
            <a:r>
              <a:rPr lang="en-US" baseline="0" dirty="0" smtClean="0"/>
              <a:t> feels comfortable with asking questions to obtain the information that they need to learn, problem solve and make decisions.</a:t>
            </a:r>
          </a:p>
          <a:p>
            <a:endParaRPr lang="en-US" baseline="0" dirty="0" smtClean="0"/>
          </a:p>
          <a:p>
            <a:r>
              <a:rPr lang="en-US" baseline="0" dirty="0" smtClean="0"/>
              <a:t>Payoff … : Employee, department and UW Parkside feels a sense of a long term commitment,</a:t>
            </a:r>
          </a:p>
          <a:p>
            <a:endParaRPr lang="en-US" baseline="0" dirty="0" smtClean="0"/>
          </a:p>
          <a:p>
            <a:r>
              <a:rPr lang="en-US" baseline="0" dirty="0" smtClean="0"/>
              <a:t>Employee Greatest Resource:  Get feedback from their employees how we can improve processes and procedures.  Their opinions matter to the success of the department.</a:t>
            </a:r>
          </a:p>
          <a:p>
            <a:endParaRPr lang="en-US" baseline="0" dirty="0" smtClean="0"/>
          </a:p>
          <a:p>
            <a:r>
              <a:rPr lang="en-US" baseline="0" dirty="0" smtClean="0"/>
              <a:t>Like or not like: What is important to them to learn about during orientation.</a:t>
            </a:r>
          </a:p>
          <a:p>
            <a:endParaRPr lang="en-US" baseline="0" dirty="0" smtClean="0"/>
          </a:p>
          <a:p>
            <a:r>
              <a:rPr lang="en-US" baseline="0" dirty="0" smtClean="0"/>
              <a:t>Trust … :  Leadership being open to feedback and investing in the changes.  Communicating those changes to the employees and thanking them for their feedback.</a:t>
            </a:r>
          </a:p>
          <a:p>
            <a:endParaRPr lang="en-US" baseline="0" dirty="0" smtClean="0"/>
          </a:p>
          <a:p>
            <a:r>
              <a:rPr lang="en-US" baseline="0" dirty="0" smtClean="0"/>
              <a:t>Benefits</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pPr/>
              <a:t>10</a:t>
            </a:fld>
            <a:endParaRPr lang="en-US"/>
          </a:p>
        </p:txBody>
      </p:sp>
    </p:spTree>
    <p:extLst>
      <p:ext uri="{BB962C8B-B14F-4D97-AF65-F5344CB8AC3E}">
        <p14:creationId xmlns:p14="http://schemas.microsoft.com/office/powerpoint/2010/main" val="1800604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 new employee orientation incorporates</a:t>
            </a:r>
            <a:r>
              <a:rPr lang="en-US" baseline="0" dirty="0" smtClean="0"/>
              <a:t> these factors, you know that you are on right path to an effective orientation that both welcomes and teaches your new employees.</a:t>
            </a:r>
          </a:p>
          <a:p>
            <a:endParaRPr lang="en-US" baseline="0" dirty="0" smtClean="0"/>
          </a:p>
          <a:p>
            <a:r>
              <a:rPr lang="en-US" baseline="0" dirty="0" smtClean="0"/>
              <a:t>At its best, the process of new employee orientation solidifies the new employee’s relationship with your organization.  It fuels their enthusiasm and guides their steps into a long term positive relationship with you.</a:t>
            </a:r>
          </a:p>
          <a:p>
            <a:endParaRPr lang="en-US" baseline="0" dirty="0" smtClean="0"/>
          </a:p>
          <a:p>
            <a:r>
              <a:rPr lang="en-US" baseline="0" dirty="0" smtClean="0"/>
              <a:t>How we offer feedback for making improvements … Open Door Policy.</a:t>
            </a:r>
          </a:p>
          <a:p>
            <a:endParaRPr lang="en-US" baseline="0" dirty="0" smtClean="0"/>
          </a:p>
          <a:p>
            <a:r>
              <a:rPr lang="en-US" baseline="0" dirty="0" smtClean="0"/>
              <a:t>Done poorly, your new employee will leave thinking and wondering why on earth they walked through the door.</a:t>
            </a:r>
            <a:endParaRPr lang="en-US" dirty="0" smtClean="0"/>
          </a:p>
        </p:txBody>
      </p:sp>
      <p:sp>
        <p:nvSpPr>
          <p:cNvPr id="4" name="Slide Number Placeholder 3"/>
          <p:cNvSpPr>
            <a:spLocks noGrp="1"/>
          </p:cNvSpPr>
          <p:nvPr>
            <p:ph type="sldNum" sz="quarter" idx="10"/>
          </p:nvPr>
        </p:nvSpPr>
        <p:spPr/>
        <p:txBody>
          <a:bodyPr/>
          <a:lstStyle/>
          <a:p>
            <a:fld id="{C935717A-2BB9-4939-A777-F9E8A091473F}" type="slidenum">
              <a:rPr lang="en-US" smtClean="0"/>
              <a:pPr/>
              <a:t>11</a:t>
            </a:fld>
            <a:endParaRPr lang="en-US"/>
          </a:p>
        </p:txBody>
      </p:sp>
    </p:spTree>
    <p:extLst>
      <p:ext uri="{BB962C8B-B14F-4D97-AF65-F5344CB8AC3E}">
        <p14:creationId xmlns:p14="http://schemas.microsoft.com/office/powerpoint/2010/main" val="431105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latin typeface="+mn-lt"/>
              </a:rPr>
              <a:t>A company’s positive</a:t>
            </a:r>
            <a:r>
              <a:rPr lang="en-US" sz="900" baseline="0" dirty="0" smtClean="0">
                <a:latin typeface="+mn-lt"/>
              </a:rPr>
              <a:t> first impressions can cement the deal for a newly recruited employee.  Those positive strokes can also speed integration and productivity.  Research shows that good orientation programs can improve employee orientation by 25%.</a:t>
            </a:r>
          </a:p>
          <a:p>
            <a:endParaRPr lang="en-US" sz="900" baseline="0" dirty="0" smtClean="0">
              <a:latin typeface="+mn-lt"/>
            </a:endParaRPr>
          </a:p>
          <a:p>
            <a:pPr>
              <a:buFont typeface="Wingdings" panose="05000000000000000000" pitchFamily="2" charset="2"/>
              <a:buChar char="§"/>
            </a:pPr>
            <a:r>
              <a:rPr lang="en-US" sz="900" dirty="0" smtClean="0">
                <a:solidFill>
                  <a:schemeClr val="tx1"/>
                </a:solidFill>
                <a:latin typeface="+mn-lt"/>
              </a:rPr>
              <a:t>Questions to ask yourself … </a:t>
            </a:r>
          </a:p>
          <a:p>
            <a:pPr lvl="0">
              <a:buFontTx/>
              <a:buNone/>
            </a:pPr>
            <a:r>
              <a:rPr lang="en-US" sz="900" dirty="0" smtClean="0">
                <a:solidFill>
                  <a:schemeClr val="tx1"/>
                </a:solidFill>
                <a:latin typeface="+mn-lt"/>
              </a:rPr>
              <a:t>What do we want to achieve during new employee orientation</a:t>
            </a:r>
          </a:p>
          <a:p>
            <a:pPr lvl="0">
              <a:buFontTx/>
              <a:buNone/>
            </a:pPr>
            <a:r>
              <a:rPr lang="en-US" sz="900" dirty="0" smtClean="0">
                <a:solidFill>
                  <a:schemeClr val="tx1"/>
                </a:solidFill>
                <a:latin typeface="+mn-lt"/>
              </a:rPr>
              <a:t>What first impression do we want to make?</a:t>
            </a:r>
          </a:p>
          <a:p>
            <a:pPr lvl="0">
              <a:buFontTx/>
              <a:buNone/>
            </a:pPr>
            <a:endParaRPr lang="en-US" sz="900" dirty="0" smtClean="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effectLst/>
                <a:latin typeface="+mn-lt"/>
                <a:ea typeface="+mn-ea"/>
                <a:cs typeface="+mn-cs"/>
              </a:rPr>
              <a:t>If you can avoid these obvious turn offs when you have a new employee start a new job in your organization, you are taking the needed steps to ensure the new employee's success. You are paving the way to ensure her long-term contribution. That's a win-win situation for all of you. </a:t>
            </a:r>
          </a:p>
          <a:p>
            <a:pPr lvl="0">
              <a:buFontTx/>
              <a:buNone/>
            </a:pPr>
            <a:endParaRPr lang="en-US" sz="900" dirty="0" smtClean="0">
              <a:solidFill>
                <a:schemeClr val="tx1"/>
              </a:solidFill>
              <a:latin typeface="+mn-lt"/>
            </a:endParaRPr>
          </a:p>
          <a:p>
            <a:pPr lvl="0">
              <a:buFontTx/>
              <a:buNone/>
            </a:pPr>
            <a:r>
              <a:rPr lang="en-US" sz="900" b="1" dirty="0" smtClean="0">
                <a:solidFill>
                  <a:schemeClr val="tx1"/>
                </a:solidFill>
                <a:latin typeface="+mn-lt"/>
              </a:rPr>
              <a:t>Work area:  </a:t>
            </a:r>
            <a:r>
              <a:rPr lang="en-US" sz="900" dirty="0" smtClean="0">
                <a:solidFill>
                  <a:schemeClr val="tx1"/>
                </a:solidFill>
                <a:latin typeface="+mn-lt"/>
              </a:rPr>
              <a:t>Let them sit in the hall, share a cube while you scramble</a:t>
            </a:r>
            <a:r>
              <a:rPr lang="en-US" sz="900" baseline="0" dirty="0" smtClean="0">
                <a:solidFill>
                  <a:schemeClr val="tx1"/>
                </a:solidFill>
                <a:latin typeface="+mn-lt"/>
              </a:rPr>
              <a:t> to create a work area.  Worst is not giving a new employee a home.  Caring?</a:t>
            </a:r>
          </a:p>
          <a:p>
            <a:pPr lvl="0">
              <a:buFontTx/>
              <a:buNone/>
            </a:pPr>
            <a:r>
              <a:rPr lang="en-US" sz="900" b="1" baseline="0" dirty="0" smtClean="0">
                <a:solidFill>
                  <a:schemeClr val="tx1"/>
                </a:solidFill>
                <a:latin typeface="+mn-lt"/>
              </a:rPr>
              <a:t>Scheduling the first day: </a:t>
            </a:r>
            <a:r>
              <a:rPr lang="en-US" sz="900" baseline="0" dirty="0" smtClean="0">
                <a:solidFill>
                  <a:schemeClr val="tx1"/>
                </a:solidFill>
                <a:latin typeface="+mn-lt"/>
              </a:rPr>
              <a:t>Not giving them meaningful work or training while the manager is out.  In general, the manager should start their first day with their manager.</a:t>
            </a:r>
          </a:p>
          <a:p>
            <a:pPr lvl="0">
              <a:buFontTx/>
              <a:buNone/>
            </a:pPr>
            <a:r>
              <a:rPr lang="en-US" sz="900" b="1" baseline="0" dirty="0" smtClean="0">
                <a:solidFill>
                  <a:schemeClr val="tx1"/>
                </a:solidFill>
                <a:latin typeface="+mn-lt"/>
              </a:rPr>
              <a:t>Leave the new hire out in the reception area: </a:t>
            </a:r>
            <a:r>
              <a:rPr lang="en-US" sz="900" baseline="0" dirty="0" smtClean="0">
                <a:solidFill>
                  <a:schemeClr val="tx1"/>
                </a:solidFill>
                <a:latin typeface="+mn-lt"/>
              </a:rPr>
              <a:t>The front desk figuring out what to do with them. Employees need to welcome a new employee in an informed, supportive way.  All employees should know who new is starting prior to the new hire starting.</a:t>
            </a:r>
          </a:p>
          <a:p>
            <a:pPr lvl="0">
              <a:buFontTx/>
              <a:buNone/>
            </a:pPr>
            <a:r>
              <a:rPr lang="en-US" sz="900" b="1" baseline="0" dirty="0" smtClean="0">
                <a:solidFill>
                  <a:schemeClr val="tx1"/>
                </a:solidFill>
                <a:latin typeface="+mn-lt"/>
              </a:rPr>
              <a:t>Employee at workstation: </a:t>
            </a:r>
            <a:r>
              <a:rPr lang="en-US" sz="900" baseline="0" dirty="0" smtClean="0">
                <a:solidFill>
                  <a:schemeClr val="tx1"/>
                </a:solidFill>
                <a:latin typeface="+mn-lt"/>
              </a:rPr>
              <a:t>they manage on their own, while coworkers pair up and head out to lunch.  Schedule lunches for the new employees so they meet their coworkers.</a:t>
            </a:r>
          </a:p>
          <a:p>
            <a:pPr lvl="0">
              <a:buFontTx/>
              <a:buNone/>
            </a:pPr>
            <a:r>
              <a:rPr lang="en-US" sz="900" b="1" baseline="0" dirty="0" smtClean="0">
                <a:solidFill>
                  <a:schemeClr val="tx1"/>
                </a:solidFill>
                <a:latin typeface="+mn-lt"/>
              </a:rPr>
              <a:t>Giving paperwork: </a:t>
            </a:r>
            <a:r>
              <a:rPr lang="en-US" sz="900" baseline="0" dirty="0" smtClean="0">
                <a:solidFill>
                  <a:schemeClr val="tx1"/>
                </a:solidFill>
                <a:latin typeface="+mn-lt"/>
              </a:rPr>
              <a:t>Send the paperwork a head the paperwork in advance. Make the time at work about answering questions and clarifying.</a:t>
            </a:r>
          </a:p>
          <a:p>
            <a:pPr lvl="0">
              <a:buFontTx/>
              <a:buNone/>
            </a:pPr>
            <a:r>
              <a:rPr lang="en-US" sz="900" b="1" baseline="0" dirty="0" smtClean="0">
                <a:solidFill>
                  <a:schemeClr val="tx1"/>
                </a:solidFill>
                <a:latin typeface="+mn-lt"/>
              </a:rPr>
              <a:t>Show to cube </a:t>
            </a:r>
            <a:r>
              <a:rPr lang="en-US" sz="900" baseline="0" dirty="0" smtClean="0">
                <a:solidFill>
                  <a:schemeClr val="tx1"/>
                </a:solidFill>
                <a:latin typeface="+mn-lt"/>
              </a:rPr>
              <a:t>… : Take them around and introduce them to the staff.  Having friendly, interested coworkers starts new employee retention and satisfaction from the first day.</a:t>
            </a:r>
          </a:p>
          <a:p>
            <a:pPr lvl="0">
              <a:buFontTx/>
              <a:buNone/>
            </a:pPr>
            <a:r>
              <a:rPr lang="en-US" sz="900" b="1" baseline="0" dirty="0" smtClean="0">
                <a:solidFill>
                  <a:schemeClr val="tx1"/>
                </a:solidFill>
                <a:latin typeface="+mn-lt"/>
              </a:rPr>
              <a:t>Videos:  </a:t>
            </a:r>
            <a:r>
              <a:rPr lang="en-US" sz="900" baseline="0" dirty="0" smtClean="0">
                <a:solidFill>
                  <a:schemeClr val="tx1"/>
                </a:solidFill>
                <a:latin typeface="+mn-lt"/>
              </a:rPr>
              <a:t>Schedule the videos may one hour a day … weeks time.</a:t>
            </a:r>
            <a:endParaRPr lang="en-US" sz="900" dirty="0" smtClean="0">
              <a:solidFill>
                <a:schemeClr val="tx1"/>
              </a:solidFill>
              <a:latin typeface="+mn-lt"/>
            </a:endParaRPr>
          </a:p>
          <a:p>
            <a:pPr lvl="1">
              <a:buFontTx/>
              <a:buNone/>
            </a:pPr>
            <a:endParaRPr lang="en-US" sz="900" dirty="0" smtClean="0">
              <a:solidFill>
                <a:schemeClr val="tx1"/>
              </a:solidFill>
              <a:latin typeface="+mn-lt"/>
            </a:endParaRPr>
          </a:p>
          <a:p>
            <a:pPr lvl="1">
              <a:buFont typeface="Wingdings" panose="05000000000000000000" pitchFamily="2" charset="2"/>
              <a:buChar char="§"/>
            </a:pPr>
            <a:endParaRPr lang="en-US" sz="900" dirty="0" smtClean="0">
              <a:solidFill>
                <a:schemeClr val="tx1"/>
              </a:solidFill>
              <a:latin typeface="+mn-lt"/>
            </a:endParaRPr>
          </a:p>
          <a:p>
            <a:endParaRPr lang="en-US" sz="900" dirty="0" smtClean="0"/>
          </a:p>
        </p:txBody>
      </p:sp>
      <p:sp>
        <p:nvSpPr>
          <p:cNvPr id="4" name="Slide Number Placeholder 3"/>
          <p:cNvSpPr>
            <a:spLocks noGrp="1"/>
          </p:cNvSpPr>
          <p:nvPr>
            <p:ph type="sldNum" sz="quarter" idx="10"/>
          </p:nvPr>
        </p:nvSpPr>
        <p:spPr/>
        <p:txBody>
          <a:bodyPr/>
          <a:lstStyle/>
          <a:p>
            <a:fld id="{C935717A-2BB9-4939-A777-F9E8A091473F}" type="slidenum">
              <a:rPr lang="en-US" smtClean="0"/>
              <a:pPr/>
              <a:t>12</a:t>
            </a:fld>
            <a:endParaRPr lang="en-US"/>
          </a:p>
        </p:txBody>
      </p:sp>
    </p:spTree>
    <p:extLst>
      <p:ext uri="{BB962C8B-B14F-4D97-AF65-F5344CB8AC3E}">
        <p14:creationId xmlns:p14="http://schemas.microsoft.com/office/powerpoint/2010/main" val="4133504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aware of meeting new hire:</a:t>
            </a:r>
            <a:r>
              <a:rPr lang="en-US" baseline="0" dirty="0" smtClean="0"/>
              <a:t>  Communicate ahead of time who the new hire is and give the plan</a:t>
            </a:r>
          </a:p>
          <a:p>
            <a:endParaRPr lang="en-US" baseline="0" dirty="0" smtClean="0"/>
          </a:p>
          <a:p>
            <a:r>
              <a:rPr lang="en-US" baseline="0" dirty="0" smtClean="0"/>
              <a:t>Negative, unhappy employee: Negativity is contagious. Don’t want to infect the new employee? Better yet, why do you employ a negative, unhappy, company bashing staff member at all? This may have an immediate impact on their view of your department forever.</a:t>
            </a:r>
          </a:p>
          <a:p>
            <a:endParaRPr lang="en-US" baseline="0" dirty="0" smtClean="0"/>
          </a:p>
          <a:p>
            <a:r>
              <a:rPr lang="en-US" baseline="0" dirty="0" smtClean="0"/>
              <a:t>Busy Work … : New employees feel thrive when they feel immediately valued and productive.  They want to make a contribution now.</a:t>
            </a:r>
          </a:p>
          <a:p>
            <a:endParaRPr lang="en-US" baseline="0" dirty="0" smtClean="0"/>
          </a:p>
          <a:p>
            <a:r>
              <a:rPr lang="en-US" baseline="0" dirty="0" smtClean="0"/>
              <a:t>Overwhelm them … : spread out the data information throughout the week, month (priority)</a:t>
            </a:r>
          </a:p>
          <a:p>
            <a:endParaRPr lang="en-US" baseline="0" dirty="0" smtClean="0"/>
          </a:p>
          <a:p>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C935717A-2BB9-4939-A777-F9E8A091473F}" type="slidenum">
              <a:rPr lang="en-US" smtClean="0"/>
              <a:pPr/>
              <a:t>13</a:t>
            </a:fld>
            <a:endParaRPr lang="en-US"/>
          </a:p>
        </p:txBody>
      </p:sp>
    </p:spTree>
    <p:extLst>
      <p:ext uri="{BB962C8B-B14F-4D97-AF65-F5344CB8AC3E}">
        <p14:creationId xmlns:p14="http://schemas.microsoft.com/office/powerpoint/2010/main" val="694314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935717A-2BB9-4939-A777-F9E8A091473F}" type="slidenum">
              <a:rPr lang="en-US" smtClean="0"/>
              <a:pPr/>
              <a:t>14</a:t>
            </a:fld>
            <a:endParaRPr lang="en-US"/>
          </a:p>
        </p:txBody>
      </p:sp>
    </p:spTree>
    <p:extLst>
      <p:ext uri="{BB962C8B-B14F-4D97-AF65-F5344CB8AC3E}">
        <p14:creationId xmlns:p14="http://schemas.microsoft.com/office/powerpoint/2010/main" val="3851612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Welcome</a:t>
            </a:r>
            <a:r>
              <a:rPr lang="en-US" b="1" baseline="0" dirty="0" smtClean="0"/>
              <a:t> aboard </a:t>
            </a:r>
            <a:r>
              <a:rPr lang="en-US" baseline="0" dirty="0" smtClean="0"/>
              <a:t>….: Send a agenda to new associate with the offer letter so that the employee knows what to expect (HR can do this too).  Keep in touch and make sure work area is ready the first day.</a:t>
            </a:r>
          </a:p>
          <a:p>
            <a:r>
              <a:rPr lang="en-US" b="1" baseline="0" dirty="0" smtClean="0"/>
              <a:t>Goodie Bag </a:t>
            </a:r>
            <a:r>
              <a:rPr lang="en-US" baseline="0" dirty="0" smtClean="0"/>
              <a:t>… : pen … sign on the door Welcome!</a:t>
            </a:r>
          </a:p>
          <a:p>
            <a:r>
              <a:rPr lang="en-US" b="1" baseline="0" dirty="0" smtClean="0"/>
              <a:t>Be in the office </a:t>
            </a:r>
            <a:r>
              <a:rPr lang="en-US" baseline="0" dirty="0" smtClean="0"/>
              <a:t>on their first day</a:t>
            </a:r>
          </a:p>
          <a:p>
            <a:r>
              <a:rPr lang="en-US" b="1" baseline="0" dirty="0" smtClean="0"/>
              <a:t>Send intro email to the team </a:t>
            </a:r>
            <a:r>
              <a:rPr lang="en-US" baseline="0" dirty="0" smtClean="0"/>
              <a:t>when the new hire is starting and encourage them to come and say hello before their orientation.</a:t>
            </a:r>
          </a:p>
          <a:p>
            <a:r>
              <a:rPr lang="en-US" b="1" baseline="0" dirty="0" smtClean="0"/>
              <a:t>Send an intro email to all campus </a:t>
            </a:r>
            <a:r>
              <a:rPr lang="en-US" baseline="0" dirty="0" smtClean="0"/>
              <a:t>with a short intro (in the week).</a:t>
            </a:r>
          </a:p>
          <a:p>
            <a:r>
              <a:rPr lang="en-US" b="1" baseline="0" dirty="0" smtClean="0"/>
              <a:t>Assign a mentor or buddy: </a:t>
            </a:r>
            <a:r>
              <a:rPr lang="en-US" baseline="0" dirty="0" smtClean="0"/>
              <a:t>make introductions, show around. Let the mentor know or have sufficient time so they can make preparations.  The mentoring relationship should continue for 90 days and may continue longer.  Some of these relationships go on for years.</a:t>
            </a:r>
          </a:p>
          <a:p>
            <a:r>
              <a:rPr lang="en-US" b="1" baseline="0" dirty="0" smtClean="0"/>
              <a:t>Set up a team meeting </a:t>
            </a:r>
            <a:r>
              <a:rPr lang="en-US" baseline="0" dirty="0" smtClean="0"/>
              <a:t>with all staff.</a:t>
            </a:r>
          </a:p>
          <a:p>
            <a:r>
              <a:rPr lang="en-US" b="1" baseline="0" dirty="0" smtClean="0"/>
              <a:t>Start with a company overview </a:t>
            </a:r>
            <a:r>
              <a:rPr lang="en-US" baseline="0" dirty="0" smtClean="0"/>
              <a:t>and then the department and how they fit in</a:t>
            </a:r>
          </a:p>
          <a:p>
            <a:r>
              <a:rPr lang="en-US" b="1" baseline="0" dirty="0" smtClean="0"/>
              <a:t>Supervisor f/u </a:t>
            </a:r>
            <a:r>
              <a:rPr lang="en-US" baseline="0" dirty="0" smtClean="0"/>
              <a:t>with them the end of the week, 30 days and finally 90 days … put on their calendar as an invite.</a:t>
            </a:r>
          </a:p>
          <a:p>
            <a:r>
              <a:rPr lang="en-US" b="1" baseline="0" dirty="0" smtClean="0"/>
              <a:t>After a month </a:t>
            </a:r>
            <a:r>
              <a:rPr lang="en-US" baseline="0" dirty="0" smtClean="0"/>
              <a:t>… schedule a morning coffee or beverage to see how things are going</a:t>
            </a:r>
          </a:p>
          <a:p>
            <a:endParaRPr lang="en-US" dirty="0" smtClean="0"/>
          </a:p>
        </p:txBody>
      </p:sp>
      <p:sp>
        <p:nvSpPr>
          <p:cNvPr id="4" name="Slide Number Placeholder 3"/>
          <p:cNvSpPr>
            <a:spLocks noGrp="1"/>
          </p:cNvSpPr>
          <p:nvPr>
            <p:ph type="sldNum" sz="quarter" idx="10"/>
          </p:nvPr>
        </p:nvSpPr>
        <p:spPr/>
        <p:txBody>
          <a:bodyPr/>
          <a:lstStyle/>
          <a:p>
            <a:fld id="{C935717A-2BB9-4939-A777-F9E8A091473F}" type="slidenum">
              <a:rPr lang="en-US" smtClean="0"/>
              <a:pPr/>
              <a:t>15</a:t>
            </a:fld>
            <a:endParaRPr lang="en-US"/>
          </a:p>
        </p:txBody>
      </p:sp>
    </p:spTree>
    <p:extLst>
      <p:ext uri="{BB962C8B-B14F-4D97-AF65-F5344CB8AC3E}">
        <p14:creationId xmlns:p14="http://schemas.microsoft.com/office/powerpoint/2010/main" val="3927247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5717A-2BB9-4939-A777-F9E8A091473F}" type="slidenum">
              <a:rPr lang="en-US" smtClean="0"/>
              <a:pPr/>
              <a:t>16</a:t>
            </a:fld>
            <a:endParaRPr lang="en-US"/>
          </a:p>
        </p:txBody>
      </p:sp>
    </p:spTree>
    <p:extLst>
      <p:ext uri="{BB962C8B-B14F-4D97-AF65-F5344CB8AC3E}">
        <p14:creationId xmlns:p14="http://schemas.microsoft.com/office/powerpoint/2010/main" val="2462484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5717A-2BB9-4939-A777-F9E8A091473F}" type="slidenum">
              <a:rPr lang="en-US" smtClean="0"/>
              <a:pPr/>
              <a:t>17</a:t>
            </a:fld>
            <a:endParaRPr lang="en-US"/>
          </a:p>
        </p:txBody>
      </p:sp>
    </p:spTree>
    <p:extLst>
      <p:ext uri="{BB962C8B-B14F-4D97-AF65-F5344CB8AC3E}">
        <p14:creationId xmlns:p14="http://schemas.microsoft.com/office/powerpoint/2010/main" val="3946956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5717A-2BB9-4939-A777-F9E8A091473F}" type="slidenum">
              <a:rPr lang="en-US" smtClean="0"/>
              <a:pPr/>
              <a:t>18</a:t>
            </a:fld>
            <a:endParaRPr lang="en-US"/>
          </a:p>
        </p:txBody>
      </p:sp>
    </p:spTree>
    <p:extLst>
      <p:ext uri="{BB962C8B-B14F-4D97-AF65-F5344CB8AC3E}">
        <p14:creationId xmlns:p14="http://schemas.microsoft.com/office/powerpoint/2010/main" val="3798615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5717A-2BB9-4939-A777-F9E8A091473F}" type="slidenum">
              <a:rPr lang="en-US" smtClean="0"/>
              <a:pPr/>
              <a:t>19</a:t>
            </a:fld>
            <a:endParaRPr lang="en-US"/>
          </a:p>
        </p:txBody>
      </p:sp>
    </p:spTree>
    <p:extLst>
      <p:ext uri="{BB962C8B-B14F-4D97-AF65-F5344CB8AC3E}">
        <p14:creationId xmlns:p14="http://schemas.microsoft.com/office/powerpoint/2010/main" val="4141789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5717A-2BB9-4939-A777-F9E8A091473F}" type="slidenum">
              <a:rPr lang="en-US" smtClean="0"/>
              <a:pPr/>
              <a:t>2</a:t>
            </a:fld>
            <a:endParaRPr lang="en-US"/>
          </a:p>
        </p:txBody>
      </p:sp>
    </p:spTree>
    <p:extLst>
      <p:ext uri="{BB962C8B-B14F-4D97-AF65-F5344CB8AC3E}">
        <p14:creationId xmlns:p14="http://schemas.microsoft.com/office/powerpoint/2010/main" val="2288722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5717A-2BB9-4939-A777-F9E8A091473F}" type="slidenum">
              <a:rPr lang="en-US" smtClean="0"/>
              <a:pPr/>
              <a:t>20</a:t>
            </a:fld>
            <a:endParaRPr lang="en-US"/>
          </a:p>
        </p:txBody>
      </p:sp>
    </p:spTree>
    <p:extLst>
      <p:ext uri="{BB962C8B-B14F-4D97-AF65-F5344CB8AC3E}">
        <p14:creationId xmlns:p14="http://schemas.microsoft.com/office/powerpoint/2010/main" val="902175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5717A-2BB9-4939-A777-F9E8A091473F}" type="slidenum">
              <a:rPr lang="en-US" smtClean="0"/>
              <a:pPr/>
              <a:t>21</a:t>
            </a:fld>
            <a:endParaRPr lang="en-US"/>
          </a:p>
        </p:txBody>
      </p:sp>
    </p:spTree>
    <p:extLst>
      <p:ext uri="{BB962C8B-B14F-4D97-AF65-F5344CB8AC3E}">
        <p14:creationId xmlns:p14="http://schemas.microsoft.com/office/powerpoint/2010/main" val="2575058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5717A-2BB9-4939-A777-F9E8A091473F}" type="slidenum">
              <a:rPr lang="en-US" smtClean="0"/>
              <a:pPr/>
              <a:t>22</a:t>
            </a:fld>
            <a:endParaRPr lang="en-US"/>
          </a:p>
        </p:txBody>
      </p:sp>
    </p:spTree>
    <p:extLst>
      <p:ext uri="{BB962C8B-B14F-4D97-AF65-F5344CB8AC3E}">
        <p14:creationId xmlns:p14="http://schemas.microsoft.com/office/powerpoint/2010/main" val="1064795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5717A-2BB9-4939-A777-F9E8A091473F}" type="slidenum">
              <a:rPr lang="en-US" smtClean="0"/>
              <a:pPr/>
              <a:t>23</a:t>
            </a:fld>
            <a:endParaRPr lang="en-US"/>
          </a:p>
        </p:txBody>
      </p:sp>
    </p:spTree>
    <p:extLst>
      <p:ext uri="{BB962C8B-B14F-4D97-AF65-F5344CB8AC3E}">
        <p14:creationId xmlns:p14="http://schemas.microsoft.com/office/powerpoint/2010/main" val="1769754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5717A-2BB9-4939-A777-F9E8A091473F}" type="slidenum">
              <a:rPr lang="en-US" smtClean="0"/>
              <a:pPr/>
              <a:t>24</a:t>
            </a:fld>
            <a:endParaRPr lang="en-US"/>
          </a:p>
        </p:txBody>
      </p:sp>
    </p:spTree>
    <p:extLst>
      <p:ext uri="{BB962C8B-B14F-4D97-AF65-F5344CB8AC3E}">
        <p14:creationId xmlns:p14="http://schemas.microsoft.com/office/powerpoint/2010/main" val="12872921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5717A-2BB9-4939-A777-F9E8A091473F}" type="slidenum">
              <a:rPr lang="en-US" smtClean="0"/>
              <a:pPr/>
              <a:t>25</a:t>
            </a:fld>
            <a:endParaRPr lang="en-US"/>
          </a:p>
        </p:txBody>
      </p:sp>
    </p:spTree>
    <p:extLst>
      <p:ext uri="{BB962C8B-B14F-4D97-AF65-F5344CB8AC3E}">
        <p14:creationId xmlns:p14="http://schemas.microsoft.com/office/powerpoint/2010/main" val="23506334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5717A-2BB9-4939-A777-F9E8A091473F}" type="slidenum">
              <a:rPr lang="en-US" smtClean="0"/>
              <a:pPr/>
              <a:t>26</a:t>
            </a:fld>
            <a:endParaRPr lang="en-US"/>
          </a:p>
        </p:txBody>
      </p:sp>
    </p:spTree>
    <p:extLst>
      <p:ext uri="{BB962C8B-B14F-4D97-AF65-F5344CB8AC3E}">
        <p14:creationId xmlns:p14="http://schemas.microsoft.com/office/powerpoint/2010/main" val="1237440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organizations are great at celebrating the departure of </a:t>
            </a:r>
            <a:r>
              <a:rPr lang="en-US" baseline="0" dirty="0" smtClean="0"/>
              <a:t>a beloved coworker.  Why are we often so awful at welcoming a new employee? Celebrations produce enthusiasm. </a:t>
            </a:r>
            <a:endParaRPr lang="en-US" dirty="0" smtClean="0"/>
          </a:p>
        </p:txBody>
      </p:sp>
      <p:sp>
        <p:nvSpPr>
          <p:cNvPr id="4" name="Slide Number Placeholder 3"/>
          <p:cNvSpPr>
            <a:spLocks noGrp="1"/>
          </p:cNvSpPr>
          <p:nvPr>
            <p:ph type="sldNum" sz="quarter" idx="10"/>
          </p:nvPr>
        </p:nvSpPr>
        <p:spPr/>
        <p:txBody>
          <a:bodyPr/>
          <a:lstStyle/>
          <a:p>
            <a:fld id="{C935717A-2BB9-4939-A777-F9E8A091473F}" type="slidenum">
              <a:rPr lang="en-US" smtClean="0"/>
              <a:pPr/>
              <a:t>27</a:t>
            </a:fld>
            <a:endParaRPr lang="en-US"/>
          </a:p>
        </p:txBody>
      </p:sp>
    </p:spTree>
    <p:extLst>
      <p:ext uri="{BB962C8B-B14F-4D97-AF65-F5344CB8AC3E}">
        <p14:creationId xmlns:p14="http://schemas.microsoft.com/office/powerpoint/2010/main" val="22059437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935717A-2BB9-4939-A777-F9E8A091473F}" type="slidenum">
              <a:rPr lang="en-US" smtClean="0"/>
              <a:pPr/>
              <a:t>28</a:t>
            </a:fld>
            <a:endParaRPr lang="en-US"/>
          </a:p>
        </p:txBody>
      </p:sp>
    </p:spTree>
    <p:extLst>
      <p:ext uri="{BB962C8B-B14F-4D97-AF65-F5344CB8AC3E}">
        <p14:creationId xmlns:p14="http://schemas.microsoft.com/office/powerpoint/2010/main" val="17067231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Be</a:t>
            </a:r>
            <a:r>
              <a:rPr lang="en-US" baseline="0" dirty="0" smtClean="0"/>
              <a:t> intentional … Employees and managers alike are often ingrained with the idea that “everyone is replaceable”.  But I have found that a big part of feeling valued occurs when employees are aware that they add value to UW Parkside.  Intentional on when you assign a task … f/u and feedback.</a:t>
            </a:r>
          </a:p>
          <a:p>
            <a:pPr marL="228600" indent="-228600">
              <a:buAutoNum type="arabicPeriod"/>
            </a:pPr>
            <a:r>
              <a:rPr lang="en-US" baseline="0" dirty="0" smtClean="0"/>
              <a:t>Show them others need them … give them feedback how others are responding to their good work.</a:t>
            </a:r>
          </a:p>
          <a:p>
            <a:pPr marL="228600" indent="-228600">
              <a:buAutoNum type="arabicPeriod"/>
            </a:pPr>
            <a:r>
              <a:rPr lang="en-US" baseline="0" dirty="0" smtClean="0"/>
              <a:t>Challenge them … say I know you are capable of doing this, and I trust you to do a great job!”  Find new ways to challenge the employees … developing new projects.</a:t>
            </a:r>
          </a:p>
          <a:p>
            <a:pPr marL="228600" indent="-228600">
              <a:buAutoNum type="arabicPeriod"/>
            </a:pPr>
            <a:r>
              <a:rPr lang="en-US" baseline="0" dirty="0" smtClean="0"/>
              <a:t>Recognize … To boost team morale, its great to do something for your entire team, like catering lunch or bring donuts, but it your aiming to show your appreciation for an individual, it can easily get lost in these types of group celebrations.  It’s ok to single them out and reward them according their </a:t>
            </a:r>
            <a:r>
              <a:rPr lang="en-US" baseline="0" dirty="0" err="1" smtClean="0"/>
              <a:t>their</a:t>
            </a:r>
            <a:r>
              <a:rPr lang="en-US" baseline="0" dirty="0" smtClean="0"/>
              <a:t> accomplishments – and with something that the rest of the team won’t necessarily get.  Some rewards can be putting them to the side and allowing them to leave early on a Friday, small gestures can go a long way. You want to feel they make a difference to you and company.</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pPr/>
              <a:t>29</a:t>
            </a:fld>
            <a:endParaRPr lang="en-US"/>
          </a:p>
        </p:txBody>
      </p:sp>
    </p:spTree>
    <p:extLst>
      <p:ext uri="{BB962C8B-B14F-4D97-AF65-F5344CB8AC3E}">
        <p14:creationId xmlns:p14="http://schemas.microsoft.com/office/powerpoint/2010/main" val="3968965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935717A-2BB9-4939-A777-F9E8A091473F}" type="slidenum">
              <a:rPr lang="en-US" smtClean="0"/>
              <a:pPr/>
              <a:t>3</a:t>
            </a:fld>
            <a:endParaRPr lang="en-US"/>
          </a:p>
        </p:txBody>
      </p:sp>
    </p:spTree>
    <p:extLst>
      <p:ext uri="{BB962C8B-B14F-4D97-AF65-F5344CB8AC3E}">
        <p14:creationId xmlns:p14="http://schemas.microsoft.com/office/powerpoint/2010/main" val="17368744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pPr/>
              <a:t>30</a:t>
            </a:fld>
            <a:endParaRPr lang="en-US"/>
          </a:p>
        </p:txBody>
      </p:sp>
    </p:spTree>
    <p:extLst>
      <p:ext uri="{BB962C8B-B14F-4D97-AF65-F5344CB8AC3E}">
        <p14:creationId xmlns:p14="http://schemas.microsoft.com/office/powerpoint/2010/main" val="21984430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5717A-2BB9-4939-A777-F9E8A091473F}" type="slidenum">
              <a:rPr lang="en-US" smtClean="0"/>
              <a:pPr/>
              <a:t>31</a:t>
            </a:fld>
            <a:endParaRPr lang="en-US"/>
          </a:p>
        </p:txBody>
      </p:sp>
    </p:spTree>
    <p:extLst>
      <p:ext uri="{BB962C8B-B14F-4D97-AF65-F5344CB8AC3E}">
        <p14:creationId xmlns:p14="http://schemas.microsoft.com/office/powerpoint/2010/main" val="8686986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pPr/>
              <a:t>32</a:t>
            </a:fld>
            <a:endParaRPr lang="en-US"/>
          </a:p>
        </p:txBody>
      </p:sp>
    </p:spTree>
    <p:extLst>
      <p:ext uri="{BB962C8B-B14F-4D97-AF65-F5344CB8AC3E}">
        <p14:creationId xmlns:p14="http://schemas.microsoft.com/office/powerpoint/2010/main" val="1672370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a handout of the Mission and Vision of UW-Parkside.  We </a:t>
            </a:r>
          </a:p>
        </p:txBody>
      </p:sp>
      <p:sp>
        <p:nvSpPr>
          <p:cNvPr id="4" name="Slide Number Placeholder 3"/>
          <p:cNvSpPr>
            <a:spLocks noGrp="1"/>
          </p:cNvSpPr>
          <p:nvPr>
            <p:ph type="sldNum" sz="quarter" idx="10"/>
          </p:nvPr>
        </p:nvSpPr>
        <p:spPr/>
        <p:txBody>
          <a:bodyPr/>
          <a:lstStyle/>
          <a:p>
            <a:fld id="{C935717A-2BB9-4939-A777-F9E8A091473F}" type="slidenum">
              <a:rPr lang="en-US" smtClean="0"/>
              <a:pPr/>
              <a:t>4</a:t>
            </a:fld>
            <a:endParaRPr lang="en-US"/>
          </a:p>
        </p:txBody>
      </p:sp>
    </p:spTree>
    <p:extLst>
      <p:ext uri="{BB962C8B-B14F-4D97-AF65-F5344CB8AC3E}">
        <p14:creationId xmlns:p14="http://schemas.microsoft.com/office/powerpoint/2010/main" val="1400840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UW</a:t>
            </a:r>
            <a:r>
              <a:rPr lang="en-US" baseline="0" dirty="0" smtClean="0"/>
              <a:t> Parkside is proud to be the most diverse campus in the UW System.  </a:t>
            </a:r>
            <a:endParaRPr lang="en-US" dirty="0" smtClean="0"/>
          </a:p>
        </p:txBody>
      </p:sp>
      <p:sp>
        <p:nvSpPr>
          <p:cNvPr id="4" name="Slide Number Placeholder 3"/>
          <p:cNvSpPr>
            <a:spLocks noGrp="1"/>
          </p:cNvSpPr>
          <p:nvPr>
            <p:ph type="sldNum" sz="quarter" idx="10"/>
          </p:nvPr>
        </p:nvSpPr>
        <p:spPr/>
        <p:txBody>
          <a:bodyPr/>
          <a:lstStyle/>
          <a:p>
            <a:fld id="{C935717A-2BB9-4939-A777-F9E8A091473F}" type="slidenum">
              <a:rPr lang="en-US" smtClean="0"/>
              <a:pPr/>
              <a:t>5</a:t>
            </a:fld>
            <a:endParaRPr lang="en-US"/>
          </a:p>
        </p:txBody>
      </p:sp>
    </p:spTree>
    <p:extLst>
      <p:ext uri="{BB962C8B-B14F-4D97-AF65-F5344CB8AC3E}">
        <p14:creationId xmlns:p14="http://schemas.microsoft.com/office/powerpoint/2010/main" val="203205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tenure, Chancellor</a:t>
            </a:r>
            <a:r>
              <a:rPr lang="en-US" baseline="0" dirty="0" smtClean="0"/>
              <a:t> Wyllie was often asked, “When will the campus be complete?”  His response was always” … Never.  Harvard, America’s first university was founded in 1937.  It is still a developing university, as Parkside will be through many years and many future generations.</a:t>
            </a:r>
            <a:endParaRPr lang="en-US" dirty="0" smtClean="0"/>
          </a:p>
        </p:txBody>
      </p:sp>
      <p:sp>
        <p:nvSpPr>
          <p:cNvPr id="4" name="Slide Number Placeholder 3"/>
          <p:cNvSpPr>
            <a:spLocks noGrp="1"/>
          </p:cNvSpPr>
          <p:nvPr>
            <p:ph type="sldNum" sz="quarter" idx="10"/>
          </p:nvPr>
        </p:nvSpPr>
        <p:spPr/>
        <p:txBody>
          <a:bodyPr/>
          <a:lstStyle/>
          <a:p>
            <a:fld id="{C935717A-2BB9-4939-A777-F9E8A091473F}" type="slidenum">
              <a:rPr lang="en-US" smtClean="0"/>
              <a:pPr/>
              <a:t>6</a:t>
            </a:fld>
            <a:endParaRPr lang="en-US"/>
          </a:p>
        </p:txBody>
      </p:sp>
    </p:spTree>
    <p:extLst>
      <p:ext uri="{BB962C8B-B14F-4D97-AF65-F5344CB8AC3E}">
        <p14:creationId xmlns:p14="http://schemas.microsoft.com/office/powerpoint/2010/main" val="2823145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5717A-2BB9-4939-A777-F9E8A091473F}" type="slidenum">
              <a:rPr lang="en-US" smtClean="0"/>
              <a:pPr/>
              <a:t>7</a:t>
            </a:fld>
            <a:endParaRPr lang="en-US"/>
          </a:p>
        </p:txBody>
      </p:sp>
    </p:spTree>
    <p:extLst>
      <p:ext uri="{BB962C8B-B14F-4D97-AF65-F5344CB8AC3E}">
        <p14:creationId xmlns:p14="http://schemas.microsoft.com/office/powerpoint/2010/main" val="3861033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Employers have to realize that orientation isn’t just a nice gesture put on by the organization.  It serves as an important element of the new employee welcome and organization integration.</a:t>
            </a:r>
          </a:p>
          <a:p>
            <a:endParaRPr lang="en-US" dirty="0" smtClean="0"/>
          </a:p>
          <a:p>
            <a:r>
              <a:rPr lang="en-US" dirty="0" smtClean="0"/>
              <a:t>To Reduce Startup Costs: </a:t>
            </a:r>
            <a:r>
              <a:rPr lang="en-US" baseline="0" dirty="0" smtClean="0"/>
              <a:t> Employee get up to speed much more quickly, thereby reducing the costs associated with learning the job.</a:t>
            </a:r>
          </a:p>
          <a:p>
            <a:endParaRPr lang="en-US" baseline="0" dirty="0" smtClean="0"/>
          </a:p>
          <a:p>
            <a:r>
              <a:rPr lang="en-US" baseline="0" dirty="0" smtClean="0"/>
              <a:t>To Reduce Anxiety: helps provide guidelines for behavior and conduct, so the employees doesn’t have to experience the stress of guessing.</a:t>
            </a:r>
          </a:p>
          <a:p>
            <a:endParaRPr lang="en-US" baseline="0" dirty="0" smtClean="0"/>
          </a:p>
          <a:p>
            <a:r>
              <a:rPr lang="en-US" baseline="0" dirty="0" smtClean="0"/>
              <a:t>Employee Turnover: Increasing </a:t>
            </a:r>
            <a:r>
              <a:rPr lang="en-US" baseline="0" dirty="0" err="1" smtClean="0"/>
              <a:t>t.o</a:t>
            </a:r>
            <a:r>
              <a:rPr lang="en-US" baseline="0" dirty="0" smtClean="0"/>
              <a:t>. if an employee doesn’t feel value or do their job. Orientation is a way of showing value and have the tools to succeed.</a:t>
            </a:r>
          </a:p>
          <a:p>
            <a:endParaRPr lang="en-US" baseline="0" dirty="0" smtClean="0"/>
          </a:p>
          <a:p>
            <a:r>
              <a:rPr lang="en-US" baseline="0" dirty="0" smtClean="0"/>
              <a:t>Save Time for the Supervisor: Cover everything instead of going over things as it happens.  More efficient.</a:t>
            </a:r>
          </a:p>
          <a:p>
            <a:endParaRPr lang="en-US" baseline="0" dirty="0" smtClean="0"/>
          </a:p>
          <a:p>
            <a:r>
              <a:rPr lang="en-US" baseline="0" dirty="0" smtClean="0"/>
              <a:t>Develop realistic job expectations …: We all want to know the expectations and what to expect of others while learning about the company.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pPr/>
              <a:t>8</a:t>
            </a:fld>
            <a:endParaRPr lang="en-US"/>
          </a:p>
        </p:txBody>
      </p:sp>
    </p:spTree>
    <p:extLst>
      <p:ext uri="{BB962C8B-B14F-4D97-AF65-F5344CB8AC3E}">
        <p14:creationId xmlns:p14="http://schemas.microsoft.com/office/powerpoint/2010/main" val="1782494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Employers have to realize that orientation isn’t just a nice gesture put on by the organization.  It serves as an important element of the new employee welcome and organization integration.</a:t>
            </a:r>
          </a:p>
          <a:p>
            <a:endParaRPr lang="en-US" dirty="0" smtClean="0"/>
          </a:p>
          <a:p>
            <a:r>
              <a:rPr lang="en-US" dirty="0" smtClean="0"/>
              <a:t>To Reduce Startup Costs: </a:t>
            </a:r>
            <a:r>
              <a:rPr lang="en-US" baseline="0" dirty="0" smtClean="0"/>
              <a:t> Employee get up to speed much more quickly, thereby reducing the costs associated with learning the job.</a:t>
            </a:r>
          </a:p>
          <a:p>
            <a:endParaRPr lang="en-US" baseline="0" dirty="0" smtClean="0"/>
          </a:p>
          <a:p>
            <a:r>
              <a:rPr lang="en-US" baseline="0" dirty="0" smtClean="0"/>
              <a:t>To Reduce Anxiety: helps provide guidelines for behavior and conduct, so the employees doesn’t have to experience the stress of guessing.</a:t>
            </a:r>
          </a:p>
          <a:p>
            <a:endParaRPr lang="en-US" baseline="0" dirty="0" smtClean="0"/>
          </a:p>
          <a:p>
            <a:r>
              <a:rPr lang="en-US" baseline="0" dirty="0" smtClean="0"/>
              <a:t>Employee Turnover: Increasing </a:t>
            </a:r>
            <a:r>
              <a:rPr lang="en-US" baseline="0" dirty="0" err="1" smtClean="0"/>
              <a:t>t.o</a:t>
            </a:r>
            <a:r>
              <a:rPr lang="en-US" baseline="0" dirty="0" smtClean="0"/>
              <a:t>. if an employee doesn’t feel value or do their job. Orientation is a way of showing value and have the tools to succeed.</a:t>
            </a:r>
          </a:p>
          <a:p>
            <a:endParaRPr lang="en-US" baseline="0" dirty="0" smtClean="0"/>
          </a:p>
          <a:p>
            <a:r>
              <a:rPr lang="en-US" baseline="0" dirty="0" smtClean="0"/>
              <a:t>Save Time for the Supervisor: Cover everything instead of going over things as it happens.  More efficient.</a:t>
            </a:r>
          </a:p>
          <a:p>
            <a:endParaRPr lang="en-US" baseline="0" dirty="0" smtClean="0"/>
          </a:p>
          <a:p>
            <a:r>
              <a:rPr lang="en-US" baseline="0" dirty="0" smtClean="0"/>
              <a:t>Develop realistic job expectations …: We all want to know the expectations and what to expect of others while learning about the company.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pPr/>
              <a:t>9</a:t>
            </a:fld>
            <a:endParaRPr lang="en-US"/>
          </a:p>
        </p:txBody>
      </p:sp>
    </p:spTree>
    <p:extLst>
      <p:ext uri="{BB962C8B-B14F-4D97-AF65-F5344CB8AC3E}">
        <p14:creationId xmlns:p14="http://schemas.microsoft.com/office/powerpoint/2010/main" val="3929395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2423637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2587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55893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70319"/>
          </a:xfrm>
        </p:spPr>
        <p:txBody>
          <a:bodyPr vert="eaVert"/>
          <a:lstStyle>
            <a:lvl1pPr>
              <a:defRPr>
                <a:solidFill>
                  <a:schemeClr val="tx1">
                    <a:lumMod val="65000"/>
                    <a:lumOff val="35000"/>
                  </a:schemeClr>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570318"/>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581652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1956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87763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95782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5764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6781716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026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026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40966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5718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5718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23288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358417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912076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595959"/>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417539"/>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255488"/>
          </a:xfrm>
        </p:spPr>
        <p:txBody>
          <a:bodyPr/>
          <a:lstStyle>
            <a:lvl1pPr marL="0" indent="0">
              <a:buNone/>
              <a:defRPr sz="1400">
                <a:solidFill>
                  <a:srgbClr val="59595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415152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449763"/>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37305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016501"/>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0436065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C7614-15A9-43A8-9E98-106A33ED6C41}" type="datetimeFigureOut">
              <a:rPr lang="en-US" smtClean="0">
                <a:solidFill>
                  <a:prstClr val="black">
                    <a:tint val="75000"/>
                  </a:prstClr>
                </a:solidFill>
              </a:rPr>
              <a:pPr/>
              <a:t>2/26/2018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pic>
        <p:nvPicPr>
          <p:cNvPr id="7" name="Picture 6" descr="BRA-PPT-footer.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5947172"/>
            <a:ext cx="9144000" cy="910828"/>
          </a:xfrm>
          <a:prstGeom prst="rect">
            <a:avLst/>
          </a:prstGeom>
        </p:spPr>
      </p:pic>
    </p:spTree>
    <p:extLst>
      <p:ext uri="{BB962C8B-B14F-4D97-AF65-F5344CB8AC3E}">
        <p14:creationId xmlns:p14="http://schemas.microsoft.com/office/powerpoint/2010/main" val="94201253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ransition>
    <p:fade/>
  </p:transition>
  <p:timing>
    <p:tnLst>
      <p:par>
        <p:cTn id="1" dur="indefinite" restart="never" nodeType="tmRoot"/>
      </p:par>
    </p:tnLst>
  </p:timing>
  <p:txStyles>
    <p:titleStyle>
      <a:lvl1pPr algn="ctr" defTabSz="457200" rtl="0" eaLnBrk="1" latinLnBrk="0" hangingPunct="1">
        <a:spcBef>
          <a:spcPct val="0"/>
        </a:spcBef>
        <a:buNone/>
        <a:defRPr sz="4400" kern="1200">
          <a:solidFill>
            <a:srgbClr val="595959"/>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595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595959"/>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595959"/>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595959"/>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zYaXdcHiqsc"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Image result for Red Carpet"/>
          <p:cNvPicPr>
            <a:picLocks noChangeAspect="1" noChangeArrowheads="1"/>
          </p:cNvPicPr>
          <p:nvPr/>
        </p:nvPicPr>
        <p:blipFill>
          <a:blip r:embed="rId3" cstate="print"/>
          <a:srcRect/>
          <a:stretch>
            <a:fillRect/>
          </a:stretch>
        </p:blipFill>
        <p:spPr bwMode="auto">
          <a:xfrm>
            <a:off x="1143000" y="1752600"/>
            <a:ext cx="6648450" cy="3810000"/>
          </a:xfrm>
          <a:prstGeom prst="rect">
            <a:avLst/>
          </a:prstGeom>
          <a:noFill/>
        </p:spPr>
      </p:pic>
      <p:sp>
        <p:nvSpPr>
          <p:cNvPr id="2" name="Title 1"/>
          <p:cNvSpPr>
            <a:spLocks noGrp="1"/>
          </p:cNvSpPr>
          <p:nvPr>
            <p:ph type="title" idx="4294967295"/>
          </p:nvPr>
        </p:nvSpPr>
        <p:spPr>
          <a:xfrm>
            <a:off x="457200" y="457200"/>
            <a:ext cx="8229600" cy="1905000"/>
          </a:xfrm>
        </p:spPr>
        <p:txBody>
          <a:bodyPr>
            <a:normAutofit/>
          </a:bodyPr>
          <a:lstStyle/>
          <a:p>
            <a:pPr>
              <a:spcAft>
                <a:spcPts val="600"/>
              </a:spcAft>
            </a:pPr>
            <a:r>
              <a:rPr lang="en-US" b="1" dirty="0" smtClean="0">
                <a:solidFill>
                  <a:schemeClr val="tx1"/>
                </a:solidFill>
                <a:latin typeface="Palatino Linotype" panose="02040502050505030304" pitchFamily="18" charset="0"/>
              </a:rPr>
              <a:t>New Hire Orientation</a:t>
            </a:r>
            <a:br>
              <a:rPr lang="en-US" b="1" dirty="0" smtClean="0">
                <a:solidFill>
                  <a:schemeClr val="tx1"/>
                </a:solidFill>
                <a:latin typeface="Palatino Linotype" panose="02040502050505030304" pitchFamily="18" charset="0"/>
              </a:rPr>
            </a:br>
            <a:r>
              <a:rPr lang="en-US" sz="2800" b="1" i="1" dirty="0">
                <a:solidFill>
                  <a:schemeClr val="tx1"/>
                </a:solidFill>
                <a:latin typeface="Palatino Linotype" panose="02040502050505030304" pitchFamily="18" charset="0"/>
              </a:rPr>
              <a:t>The Red </a:t>
            </a:r>
            <a:r>
              <a:rPr lang="en-US" sz="2800" b="1" i="1" dirty="0" smtClean="0">
                <a:solidFill>
                  <a:schemeClr val="tx1"/>
                </a:solidFill>
                <a:latin typeface="Palatino Linotype" panose="02040502050505030304" pitchFamily="18" charset="0"/>
              </a:rPr>
              <a:t>Carpet Experience</a:t>
            </a:r>
            <a:endParaRPr lang="en-US" sz="2800" i="1" dirty="0">
              <a:latin typeface="Palatino Linotype" panose="02040502050505030304" pitchFamily="18" charset="0"/>
            </a:endParaRPr>
          </a:p>
        </p:txBody>
      </p:sp>
      <p:sp>
        <p:nvSpPr>
          <p:cNvPr id="4" name="Rectangle 3"/>
          <p:cNvSpPr/>
          <p:nvPr/>
        </p:nvSpPr>
        <p:spPr>
          <a:xfrm>
            <a:off x="3019425" y="3962400"/>
            <a:ext cx="2895600" cy="1138773"/>
          </a:xfrm>
          <a:prstGeom prst="rect">
            <a:avLst/>
          </a:prstGeom>
        </p:spPr>
        <p:txBody>
          <a:bodyPr wrap="square">
            <a:spAutoFit/>
          </a:bodyPr>
          <a:lstStyle/>
          <a:p>
            <a:pPr algn="ctr"/>
            <a:r>
              <a:rPr lang="en-US" sz="1400" b="1" dirty="0">
                <a:solidFill>
                  <a:schemeClr val="bg1"/>
                </a:solidFill>
                <a:latin typeface="Palatino Linotype" panose="02040502050505030304" pitchFamily="18" charset="0"/>
              </a:rPr>
              <a:t>Presented </a:t>
            </a:r>
            <a:r>
              <a:rPr lang="en-US" sz="1400" b="1" dirty="0" smtClean="0">
                <a:solidFill>
                  <a:schemeClr val="bg1"/>
                </a:solidFill>
                <a:latin typeface="Palatino Linotype" panose="02040502050505030304" pitchFamily="18" charset="0"/>
              </a:rPr>
              <a:t>By  </a:t>
            </a:r>
          </a:p>
          <a:p>
            <a:pPr algn="ctr"/>
            <a:endParaRPr lang="en-US" b="1" dirty="0" smtClean="0">
              <a:solidFill>
                <a:schemeClr val="bg1"/>
              </a:solidFill>
              <a:latin typeface="Palatino Linotype" panose="02040502050505030304" pitchFamily="18" charset="0"/>
            </a:endParaRPr>
          </a:p>
          <a:p>
            <a:pPr algn="ctr"/>
            <a:r>
              <a:rPr lang="en-US" b="1" dirty="0" smtClean="0">
                <a:solidFill>
                  <a:schemeClr val="bg1"/>
                </a:solidFill>
                <a:latin typeface="Palatino Linotype" panose="02040502050505030304" pitchFamily="18" charset="0"/>
              </a:rPr>
              <a:t>Dalinda Galaviz</a:t>
            </a:r>
          </a:p>
          <a:p>
            <a:pPr algn="ctr"/>
            <a:r>
              <a:rPr lang="en-US" b="1" dirty="0" smtClean="0">
                <a:solidFill>
                  <a:schemeClr val="bg1"/>
                </a:solidFill>
                <a:latin typeface="Palatino Linotype" panose="02040502050505030304" pitchFamily="18" charset="0"/>
              </a:rPr>
              <a:t>Human </a:t>
            </a:r>
            <a:r>
              <a:rPr lang="en-US" b="1" dirty="0">
                <a:solidFill>
                  <a:schemeClr val="bg1"/>
                </a:solidFill>
                <a:latin typeface="Palatino Linotype" panose="02040502050505030304" pitchFamily="18" charset="0"/>
              </a:rPr>
              <a:t>Resources</a:t>
            </a:r>
          </a:p>
        </p:txBody>
      </p:sp>
    </p:spTree>
    <p:extLst>
      <p:ext uri="{BB962C8B-B14F-4D97-AF65-F5344CB8AC3E}">
        <p14:creationId xmlns:p14="http://schemas.microsoft.com/office/powerpoint/2010/main" val="20350124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wheel(1)">
                                      <p:cBhvr>
                                        <p:cTn id="7" dur="20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24160"/>
            <a:ext cx="3962400" cy="4195639"/>
          </a:xfrm>
        </p:spPr>
        <p:txBody>
          <a:bodyPr>
            <a:normAutofit/>
          </a:bodyPr>
          <a:lstStyle/>
          <a:p>
            <a:r>
              <a:rPr lang="en-US" sz="2400" dirty="0" smtClean="0">
                <a:solidFill>
                  <a:schemeClr val="tx1"/>
                </a:solidFill>
                <a:latin typeface="Palatino Linotype" panose="02040502050505030304" pitchFamily="18" charset="0"/>
              </a:rPr>
              <a:t>Commitment to continuous improvement &amp; learning</a:t>
            </a:r>
          </a:p>
          <a:p>
            <a:r>
              <a:rPr lang="en-US" sz="2400" dirty="0" smtClean="0">
                <a:solidFill>
                  <a:schemeClr val="tx1"/>
                </a:solidFill>
                <a:latin typeface="Palatino Linotype" panose="02040502050505030304" pitchFamily="18" charset="0"/>
              </a:rPr>
              <a:t>Payoff for the individual employee, department and UW Parkside</a:t>
            </a:r>
          </a:p>
          <a:p>
            <a:r>
              <a:rPr lang="en-US" sz="2400" dirty="0" smtClean="0">
                <a:solidFill>
                  <a:schemeClr val="tx1"/>
                </a:solidFill>
                <a:latin typeface="Palatino Linotype" panose="02040502050505030304" pitchFamily="18" charset="0"/>
              </a:rPr>
              <a:t>Employee’s being the organization’s greatest resource … so ask them</a:t>
            </a:r>
          </a:p>
          <a:p>
            <a:endParaRPr lang="en-US" sz="2000" dirty="0" smtClean="0">
              <a:latin typeface="Palatino Linotype" panose="02040502050505030304" pitchFamily="18" charset="0"/>
            </a:endParaRPr>
          </a:p>
          <a:p>
            <a:endParaRPr lang="en-US" sz="2000" dirty="0" smtClean="0">
              <a:latin typeface="Palatino Linotype" panose="02040502050505030304" pitchFamily="18" charset="0"/>
            </a:endParaRPr>
          </a:p>
          <a:p>
            <a:endParaRPr lang="en-US" sz="2000" dirty="0" smtClean="0">
              <a:latin typeface="Palatino Linotype" panose="02040502050505030304" pitchFamily="18" charset="0"/>
            </a:endParaRPr>
          </a:p>
        </p:txBody>
      </p:sp>
      <p:sp>
        <p:nvSpPr>
          <p:cNvPr id="4" name="Content Placeholder 2"/>
          <p:cNvSpPr txBox="1">
            <a:spLocks/>
          </p:cNvSpPr>
          <p:nvPr/>
        </p:nvSpPr>
        <p:spPr>
          <a:xfrm>
            <a:off x="4724400" y="1824160"/>
            <a:ext cx="4191000" cy="430298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595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595959"/>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595959"/>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595959"/>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solidFill>
                  <a:schemeClr val="tx1"/>
                </a:solidFill>
                <a:latin typeface="Palatino Linotype" panose="02040502050505030304" pitchFamily="18" charset="0"/>
              </a:rPr>
              <a:t>What do they like or not like about orientation</a:t>
            </a:r>
          </a:p>
          <a:p>
            <a:r>
              <a:rPr lang="en-US" sz="2400" dirty="0">
                <a:solidFill>
                  <a:schemeClr val="tx1"/>
                </a:solidFill>
                <a:latin typeface="Palatino Linotype" panose="02040502050505030304" pitchFamily="18" charset="0"/>
              </a:rPr>
              <a:t>Trust in your employee’s feedback</a:t>
            </a:r>
          </a:p>
          <a:p>
            <a:r>
              <a:rPr lang="en-US" sz="2400" dirty="0" smtClean="0">
                <a:solidFill>
                  <a:schemeClr val="tx1"/>
                </a:solidFill>
                <a:latin typeface="Palatino Linotype" panose="02040502050505030304" pitchFamily="18" charset="0"/>
              </a:rPr>
              <a:t>Benefits</a:t>
            </a:r>
          </a:p>
          <a:p>
            <a:pPr marL="0" indent="0">
              <a:buNone/>
            </a:pPr>
            <a:endParaRPr lang="en-US" sz="2800" dirty="0" smtClean="0">
              <a:latin typeface="Palatino Linotype" panose="02040502050505030304" pitchFamily="18" charset="0"/>
            </a:endParaRPr>
          </a:p>
        </p:txBody>
      </p:sp>
      <p:sp>
        <p:nvSpPr>
          <p:cNvPr id="5" name="Title 1"/>
          <p:cNvSpPr txBox="1">
            <a:spLocks/>
          </p:cNvSpPr>
          <p:nvPr/>
        </p:nvSpPr>
        <p:spPr>
          <a:xfrm>
            <a:off x="609600" y="381000"/>
            <a:ext cx="8077200" cy="1219200"/>
          </a:xfrm>
          <a:prstGeom prst="rect">
            <a:avLst/>
          </a:prstGeom>
          <a:solidFill>
            <a:srgbClr val="009900"/>
          </a:solidFill>
        </p:spPr>
        <p:txBody>
          <a:bodyPr vert="horz" lIns="91440" tIns="45720" rIns="91440" bIns="45720" rtlCol="0" anchor="ctr">
            <a:noAutofit/>
          </a:bodyPr>
          <a:lstStyle>
            <a:lvl1pPr algn="ctr" defTabSz="457200" rtl="0" eaLnBrk="1" latinLnBrk="0" hangingPunct="1">
              <a:spcBef>
                <a:spcPct val="0"/>
              </a:spcBef>
              <a:buNone/>
              <a:defRPr sz="4400" kern="1200">
                <a:solidFill>
                  <a:srgbClr val="595959"/>
                </a:solidFill>
                <a:latin typeface="+mj-lt"/>
                <a:ea typeface="+mj-ea"/>
                <a:cs typeface="+mj-cs"/>
              </a:defRPr>
            </a:lvl1pPr>
          </a:lstStyle>
          <a:p>
            <a:r>
              <a:rPr lang="en-US" sz="3600" dirty="0" smtClean="0">
                <a:solidFill>
                  <a:schemeClr val="bg1"/>
                </a:solidFill>
                <a:latin typeface="Palatino Linotype" panose="02040502050505030304" pitchFamily="18" charset="0"/>
              </a:rPr>
              <a:t>Include in Your </a:t>
            </a:r>
            <a:endParaRPr lang="en-US" sz="3600" dirty="0" smtClean="0">
              <a:solidFill>
                <a:schemeClr val="bg1"/>
              </a:solidFill>
              <a:latin typeface="Palatino Linotype" panose="02040502050505030304" pitchFamily="18" charset="0"/>
            </a:endParaRPr>
          </a:p>
          <a:p>
            <a:r>
              <a:rPr lang="en-US" sz="3600" dirty="0" smtClean="0">
                <a:solidFill>
                  <a:schemeClr val="bg1"/>
                </a:solidFill>
                <a:latin typeface="Palatino Linotype" panose="02040502050505030304" pitchFamily="18" charset="0"/>
              </a:rPr>
              <a:t>New </a:t>
            </a:r>
            <a:r>
              <a:rPr lang="en-US" sz="3600" dirty="0" smtClean="0">
                <a:solidFill>
                  <a:schemeClr val="bg1"/>
                </a:solidFill>
                <a:latin typeface="Palatino Linotype" panose="02040502050505030304" pitchFamily="18" charset="0"/>
              </a:rPr>
              <a:t>Employee </a:t>
            </a:r>
            <a:r>
              <a:rPr lang="en-US" sz="3600" dirty="0" smtClean="0">
                <a:solidFill>
                  <a:schemeClr val="bg1"/>
                </a:solidFill>
                <a:latin typeface="Palatino Linotype" panose="02040502050505030304" pitchFamily="18" charset="0"/>
              </a:rPr>
              <a:t>Orientation</a:t>
            </a:r>
            <a:endParaRPr lang="en-US" sz="3600" dirty="0">
              <a:solidFill>
                <a:schemeClr val="bg1"/>
              </a:solidFill>
              <a:latin typeface="Palatino Linotype" panose="02040502050505030304" pitchFamily="18" charset="0"/>
            </a:endParaRPr>
          </a:p>
        </p:txBody>
      </p:sp>
    </p:spTree>
    <p:extLst>
      <p:ext uri="{BB962C8B-B14F-4D97-AF65-F5344CB8AC3E}">
        <p14:creationId xmlns:p14="http://schemas.microsoft.com/office/powerpoint/2010/main" val="106589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838200"/>
          </a:xfrm>
          <a:solidFill>
            <a:srgbClr val="B00000"/>
          </a:solidFill>
        </p:spPr>
        <p:txBody>
          <a:bodyPr>
            <a:noAutofit/>
          </a:bodyPr>
          <a:lstStyle/>
          <a:p>
            <a:pPr algn="ctr"/>
            <a:r>
              <a:rPr lang="en-US" sz="3600" dirty="0" smtClean="0">
                <a:solidFill>
                  <a:schemeClr val="bg1"/>
                </a:solidFill>
                <a:latin typeface="Palatino Linotype" panose="02040502050505030304" pitchFamily="18" charset="0"/>
              </a:rPr>
              <a:t>What is </a:t>
            </a:r>
            <a:r>
              <a:rPr lang="en-US" sz="3600" i="1" dirty="0" smtClean="0">
                <a:solidFill>
                  <a:schemeClr val="bg1"/>
                </a:solidFill>
                <a:latin typeface="Palatino Linotype" panose="02040502050505030304" pitchFamily="18" charset="0"/>
              </a:rPr>
              <a:t>The Red Carpet </a:t>
            </a:r>
            <a:r>
              <a:rPr lang="en-US" sz="3600" i="1" dirty="0">
                <a:solidFill>
                  <a:schemeClr val="bg1"/>
                </a:solidFill>
                <a:latin typeface="Palatino Linotype" panose="02040502050505030304" pitchFamily="18" charset="0"/>
              </a:rPr>
              <a:t>T</a:t>
            </a:r>
            <a:r>
              <a:rPr lang="en-US" sz="3600" i="1" dirty="0" smtClean="0">
                <a:solidFill>
                  <a:schemeClr val="bg1"/>
                </a:solidFill>
                <a:latin typeface="Palatino Linotype" panose="02040502050505030304" pitchFamily="18" charset="0"/>
              </a:rPr>
              <a:t>reatment?</a:t>
            </a:r>
            <a:endParaRPr lang="en-US" sz="3600" i="1" dirty="0">
              <a:solidFill>
                <a:schemeClr val="bg1"/>
              </a:solidFill>
              <a:latin typeface="Palatino Linotype" panose="02040502050505030304" pitchFamily="18" charset="0"/>
            </a:endParaRPr>
          </a:p>
        </p:txBody>
      </p:sp>
      <p:sp>
        <p:nvSpPr>
          <p:cNvPr id="6" name="Content Placeholder 2"/>
          <p:cNvSpPr>
            <a:spLocks noGrp="1"/>
          </p:cNvSpPr>
          <p:nvPr>
            <p:ph idx="1"/>
          </p:nvPr>
        </p:nvSpPr>
        <p:spPr>
          <a:xfrm>
            <a:off x="685801" y="1371600"/>
            <a:ext cx="7877600" cy="4267200"/>
          </a:xfrm>
        </p:spPr>
        <p:txBody>
          <a:bodyPr>
            <a:normAutofit/>
          </a:bodyPr>
          <a:lstStyle/>
          <a:p>
            <a:pPr>
              <a:buFont typeface="Wingdings" panose="05000000000000000000" pitchFamily="2" charset="2"/>
              <a:buChar char="§"/>
            </a:pPr>
            <a:r>
              <a:rPr lang="en-US" sz="2400" dirty="0" smtClean="0">
                <a:solidFill>
                  <a:schemeClr val="tx1"/>
                </a:solidFill>
                <a:latin typeface="Palatino Linotype" panose="02040502050505030304" pitchFamily="18" charset="0"/>
              </a:rPr>
              <a:t>Feel welcomed</a:t>
            </a:r>
          </a:p>
          <a:p>
            <a:pPr>
              <a:buFont typeface="Wingdings" panose="05000000000000000000" pitchFamily="2" charset="2"/>
              <a:buChar char="§"/>
            </a:pPr>
            <a:r>
              <a:rPr lang="en-US" sz="2400" dirty="0" smtClean="0">
                <a:solidFill>
                  <a:schemeClr val="tx1"/>
                </a:solidFill>
                <a:latin typeface="Palatino Linotype" panose="02040502050505030304" pitchFamily="18" charset="0"/>
              </a:rPr>
              <a:t>Smooth integrate into UW Parkside</a:t>
            </a:r>
          </a:p>
          <a:p>
            <a:pPr>
              <a:buFont typeface="Wingdings" panose="05000000000000000000" pitchFamily="2" charset="2"/>
              <a:buChar char="§"/>
            </a:pPr>
            <a:r>
              <a:rPr lang="en-US" sz="2400" dirty="0" smtClean="0">
                <a:solidFill>
                  <a:schemeClr val="tx1"/>
                </a:solidFill>
                <a:latin typeface="Palatino Linotype" panose="02040502050505030304" pitchFamily="18" charset="0"/>
              </a:rPr>
              <a:t>Have the tools and resources to perform their job successfully</a:t>
            </a:r>
          </a:p>
          <a:p>
            <a:pPr>
              <a:buFont typeface="Wingdings" panose="05000000000000000000" pitchFamily="2" charset="2"/>
              <a:buChar char="§"/>
            </a:pPr>
            <a:r>
              <a:rPr lang="en-US" sz="2400" dirty="0" smtClean="0">
                <a:solidFill>
                  <a:schemeClr val="tx1"/>
                </a:solidFill>
                <a:latin typeface="Palatino Linotype" panose="02040502050505030304" pitchFamily="18" charset="0"/>
              </a:rPr>
              <a:t>Have targeted goals </a:t>
            </a:r>
          </a:p>
          <a:p>
            <a:pPr>
              <a:buFont typeface="Wingdings" panose="05000000000000000000" pitchFamily="2" charset="2"/>
              <a:buChar char="§"/>
            </a:pPr>
            <a:r>
              <a:rPr lang="en-US" sz="2400" dirty="0" smtClean="0">
                <a:solidFill>
                  <a:schemeClr val="tx1"/>
                </a:solidFill>
                <a:latin typeface="Palatino Linotype" panose="02040502050505030304" pitchFamily="18" charset="0"/>
              </a:rPr>
              <a:t>Make the first day a celebration</a:t>
            </a:r>
          </a:p>
          <a:p>
            <a:pPr>
              <a:buFont typeface="Wingdings" panose="05000000000000000000" pitchFamily="2" charset="2"/>
              <a:buChar char="§"/>
            </a:pPr>
            <a:r>
              <a:rPr lang="en-US" sz="2400" dirty="0" smtClean="0">
                <a:solidFill>
                  <a:schemeClr val="tx1"/>
                </a:solidFill>
                <a:latin typeface="Palatino Linotype" panose="02040502050505030304" pitchFamily="18" charset="0"/>
              </a:rPr>
              <a:t>Make new hires productive on the first day</a:t>
            </a:r>
          </a:p>
          <a:p>
            <a:pPr>
              <a:buFont typeface="Wingdings" panose="05000000000000000000" pitchFamily="2" charset="2"/>
              <a:buChar char="§"/>
            </a:pPr>
            <a:r>
              <a:rPr lang="en-US" sz="2400" dirty="0" smtClean="0">
                <a:solidFill>
                  <a:schemeClr val="tx1"/>
                </a:solidFill>
                <a:latin typeface="Palatino Linotype" panose="02040502050505030304" pitchFamily="18" charset="0"/>
              </a:rPr>
              <a:t>It’s not boring, rushed or ineffective</a:t>
            </a:r>
          </a:p>
          <a:p>
            <a:pPr>
              <a:buFont typeface="Wingdings" panose="05000000000000000000" pitchFamily="2" charset="2"/>
              <a:buChar char="§"/>
            </a:pPr>
            <a:r>
              <a:rPr lang="en-US" sz="2400" dirty="0" smtClean="0">
                <a:solidFill>
                  <a:schemeClr val="tx1"/>
                </a:solidFill>
                <a:latin typeface="Palatino Linotype" panose="02040502050505030304" pitchFamily="18" charset="0"/>
              </a:rPr>
              <a:t>Discuss the expected contributions and how they will help UW Parkside </a:t>
            </a:r>
            <a:r>
              <a:rPr lang="en-US" sz="2400" i="1" dirty="0" smtClean="0">
                <a:solidFill>
                  <a:schemeClr val="tx1"/>
                </a:solidFill>
                <a:latin typeface="Palatino Linotype" panose="02040502050505030304" pitchFamily="18" charset="0"/>
              </a:rPr>
              <a:t>(how they fit in)</a:t>
            </a:r>
          </a:p>
          <a:p>
            <a:pPr marL="0" indent="0">
              <a:buNone/>
            </a:pPr>
            <a:endParaRPr lang="en-US" sz="2400" dirty="0" smtClean="0">
              <a:solidFill>
                <a:schemeClr val="tx1"/>
              </a:solidFill>
              <a:latin typeface="Palatino Linotype" panose="02040502050505030304" pitchFamily="18" charset="0"/>
            </a:endParaRPr>
          </a:p>
          <a:p>
            <a:pPr>
              <a:buFont typeface="Wingdings" panose="05000000000000000000" pitchFamily="2" charset="2"/>
              <a:buChar char="§"/>
            </a:pPr>
            <a:endParaRPr lang="en-US" sz="2400" dirty="0" smtClean="0">
              <a:solidFill>
                <a:schemeClr val="tx1"/>
              </a:solidFill>
              <a:latin typeface="Palatino Linotype" panose="02040502050505030304" pitchFamily="18" charset="0"/>
            </a:endParaRPr>
          </a:p>
          <a:p>
            <a:pPr marL="0" indent="0" algn="ctr">
              <a:buNone/>
            </a:pPr>
            <a:endParaRPr lang="en-US" sz="2400" dirty="0"/>
          </a:p>
        </p:txBody>
      </p:sp>
    </p:spTree>
    <p:extLst>
      <p:ext uri="{BB962C8B-B14F-4D97-AF65-F5344CB8AC3E}">
        <p14:creationId xmlns:p14="http://schemas.microsoft.com/office/powerpoint/2010/main" val="299863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ircle(in)">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ircle(in)">
                                      <p:cBhvr>
                                        <p:cTn id="22" dur="2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circle(in)">
                                      <p:cBhvr>
                                        <p:cTn id="27" dur="2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circle(in)">
                                      <p:cBhvr>
                                        <p:cTn id="32" dur="20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circle(in)">
                                      <p:cBhvr>
                                        <p:cTn id="37" dur="20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circle(in)">
                                      <p:cBhvr>
                                        <p:cTn id="42"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838200"/>
          </a:xfrm>
          <a:solidFill>
            <a:srgbClr val="009900"/>
          </a:solidFill>
        </p:spPr>
        <p:txBody>
          <a:bodyPr>
            <a:noAutofit/>
          </a:bodyPr>
          <a:lstStyle/>
          <a:p>
            <a:pPr algn="ctr"/>
            <a:r>
              <a:rPr lang="en-US" sz="3600" dirty="0" smtClean="0">
                <a:solidFill>
                  <a:schemeClr val="bg1"/>
                </a:solidFill>
                <a:latin typeface="Palatino Linotype" panose="02040502050505030304" pitchFamily="18" charset="0"/>
              </a:rPr>
              <a:t>Common </a:t>
            </a:r>
            <a:r>
              <a:rPr lang="en-US" sz="3600" dirty="0" smtClean="0">
                <a:solidFill>
                  <a:schemeClr val="bg1"/>
                </a:solidFill>
                <a:latin typeface="Palatino Linotype" panose="02040502050505030304" pitchFamily="18" charset="0"/>
              </a:rPr>
              <a:t>Mistakes . . . </a:t>
            </a:r>
            <a:r>
              <a:rPr lang="en-US" sz="3600" i="1" dirty="0" smtClean="0">
                <a:solidFill>
                  <a:schemeClr val="bg1"/>
                </a:solidFill>
                <a:latin typeface="Palatino Linotype" panose="02040502050505030304" pitchFamily="18" charset="0"/>
              </a:rPr>
              <a:t>Be Prepared!</a:t>
            </a:r>
            <a:endParaRPr lang="en-US" sz="3600" i="1" dirty="0">
              <a:solidFill>
                <a:schemeClr val="bg1"/>
              </a:solidFill>
              <a:latin typeface="Palatino Linotype" panose="02040502050505030304" pitchFamily="18" charset="0"/>
            </a:endParaRPr>
          </a:p>
        </p:txBody>
      </p:sp>
      <p:sp>
        <p:nvSpPr>
          <p:cNvPr id="6" name="Content Placeholder 2"/>
          <p:cNvSpPr>
            <a:spLocks noGrp="1"/>
          </p:cNvSpPr>
          <p:nvPr>
            <p:ph idx="1"/>
          </p:nvPr>
        </p:nvSpPr>
        <p:spPr>
          <a:xfrm>
            <a:off x="638601" y="1447800"/>
            <a:ext cx="7924800" cy="4572000"/>
          </a:xfrm>
        </p:spPr>
        <p:txBody>
          <a:bodyPr>
            <a:normAutofit/>
          </a:bodyPr>
          <a:lstStyle/>
          <a:p>
            <a:pPr>
              <a:buFont typeface="Wingdings" panose="05000000000000000000" pitchFamily="2" charset="2"/>
              <a:buChar char="§"/>
            </a:pPr>
            <a:r>
              <a:rPr lang="en-US" sz="2400" dirty="0" smtClean="0">
                <a:solidFill>
                  <a:schemeClr val="tx1"/>
                </a:solidFill>
                <a:latin typeface="Palatino Linotype" panose="02040502050505030304" pitchFamily="18" charset="0"/>
              </a:rPr>
              <a:t>Work area created or assigned.</a:t>
            </a:r>
          </a:p>
          <a:p>
            <a:pPr>
              <a:buFont typeface="Wingdings" panose="05000000000000000000" pitchFamily="2" charset="2"/>
              <a:buChar char="§"/>
            </a:pPr>
            <a:r>
              <a:rPr lang="en-US" sz="2400" dirty="0" smtClean="0">
                <a:solidFill>
                  <a:schemeClr val="tx1"/>
                </a:solidFill>
                <a:latin typeface="Palatino Linotype" panose="02040502050505030304" pitchFamily="18" charset="0"/>
              </a:rPr>
              <a:t>Schedule the new hire to start when the Manager is out or on vacation.</a:t>
            </a:r>
          </a:p>
          <a:p>
            <a:pPr>
              <a:buFont typeface="Wingdings" panose="05000000000000000000" pitchFamily="2" charset="2"/>
              <a:buChar char="§"/>
            </a:pPr>
            <a:r>
              <a:rPr lang="en-US" sz="2400" dirty="0" smtClean="0">
                <a:solidFill>
                  <a:schemeClr val="tx1"/>
                </a:solidFill>
                <a:latin typeface="Palatino Linotype" panose="02040502050505030304" pitchFamily="18" charset="0"/>
              </a:rPr>
              <a:t>Leave the new hire in the reception area for a ½ hour.</a:t>
            </a:r>
          </a:p>
          <a:p>
            <a:pPr>
              <a:buFont typeface="Wingdings" panose="05000000000000000000" pitchFamily="2" charset="2"/>
              <a:buChar char="§"/>
            </a:pPr>
            <a:r>
              <a:rPr lang="en-US" sz="2400" dirty="0" smtClean="0">
                <a:solidFill>
                  <a:schemeClr val="tx1"/>
                </a:solidFill>
                <a:latin typeface="Palatino Linotype" panose="02040502050505030304" pitchFamily="18" charset="0"/>
              </a:rPr>
              <a:t>Leave the new employee at their workstation.</a:t>
            </a:r>
          </a:p>
          <a:p>
            <a:pPr>
              <a:buFont typeface="Wingdings" panose="05000000000000000000" pitchFamily="2" charset="2"/>
              <a:buChar char="§"/>
            </a:pPr>
            <a:r>
              <a:rPr lang="en-US" sz="2400" dirty="0" smtClean="0">
                <a:solidFill>
                  <a:schemeClr val="tx1"/>
                </a:solidFill>
                <a:latin typeface="Palatino Linotype" panose="02040502050505030304" pitchFamily="18" charset="0"/>
              </a:rPr>
              <a:t>Give the employee the paperwork in a noisy area to sign off on paperwork.</a:t>
            </a:r>
          </a:p>
          <a:p>
            <a:pPr>
              <a:buFont typeface="Wingdings" panose="05000000000000000000" pitchFamily="2" charset="2"/>
              <a:buChar char="§"/>
            </a:pPr>
            <a:r>
              <a:rPr lang="en-US" sz="2400" dirty="0" smtClean="0">
                <a:solidFill>
                  <a:schemeClr val="tx1"/>
                </a:solidFill>
                <a:latin typeface="Palatino Linotype" panose="02040502050505030304" pitchFamily="18" charset="0"/>
              </a:rPr>
              <a:t>Show the new employee his office/cube and not introduce them to coworkers.</a:t>
            </a:r>
          </a:p>
          <a:p>
            <a:pPr>
              <a:buFont typeface="Wingdings" panose="05000000000000000000" pitchFamily="2" charset="2"/>
              <a:buChar char="§"/>
            </a:pPr>
            <a:r>
              <a:rPr lang="en-US" sz="2400" dirty="0" smtClean="0">
                <a:solidFill>
                  <a:schemeClr val="tx1"/>
                </a:solidFill>
                <a:latin typeface="Palatino Linotype" panose="02040502050505030304" pitchFamily="18" charset="0"/>
              </a:rPr>
              <a:t>Showing all day orientation videos</a:t>
            </a:r>
          </a:p>
          <a:p>
            <a:pPr marL="0" indent="0">
              <a:buNone/>
            </a:pPr>
            <a:endParaRPr lang="en-US" sz="2400" dirty="0" smtClean="0">
              <a:solidFill>
                <a:schemeClr val="tx1"/>
              </a:solidFill>
              <a:latin typeface="Palatino Linotype" panose="02040502050505030304" pitchFamily="18" charset="0"/>
            </a:endParaRPr>
          </a:p>
          <a:p>
            <a:pPr>
              <a:buFont typeface="Wingdings" panose="05000000000000000000" pitchFamily="2" charset="2"/>
              <a:buChar char="§"/>
            </a:pPr>
            <a:endParaRPr lang="en-US" sz="2400" dirty="0" smtClean="0">
              <a:solidFill>
                <a:schemeClr val="tx1"/>
              </a:solidFill>
              <a:latin typeface="Palatino Linotype" panose="02040502050505030304" pitchFamily="18" charset="0"/>
            </a:endParaRPr>
          </a:p>
          <a:p>
            <a:pPr marL="0" indent="0" algn="ctr">
              <a:buNone/>
            </a:pPr>
            <a:endParaRPr lang="en-US" sz="2400" dirty="0"/>
          </a:p>
        </p:txBody>
      </p:sp>
    </p:spTree>
    <p:extLst>
      <p:ext uri="{BB962C8B-B14F-4D97-AF65-F5344CB8AC3E}">
        <p14:creationId xmlns:p14="http://schemas.microsoft.com/office/powerpoint/2010/main" val="281219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p:cTn id="28"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p:cTn id="35"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 calcmode="lin" valueType="num">
                                      <p:cBhvr>
                                        <p:cTn id="42"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6">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 calcmode="lin" valueType="num">
                                      <p:cBhvr>
                                        <p:cTn id="49"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877601" cy="838200"/>
          </a:xfrm>
          <a:solidFill>
            <a:srgbClr val="009900"/>
          </a:solidFill>
        </p:spPr>
        <p:txBody>
          <a:bodyPr>
            <a:noAutofit/>
          </a:bodyPr>
          <a:lstStyle/>
          <a:p>
            <a:pPr algn="ctr"/>
            <a:r>
              <a:rPr lang="en-US" sz="3600" dirty="0" smtClean="0">
                <a:solidFill>
                  <a:schemeClr val="bg1"/>
                </a:solidFill>
                <a:latin typeface="Palatino Linotype" panose="02040502050505030304" pitchFamily="18" charset="0"/>
              </a:rPr>
              <a:t>Common Mistakes </a:t>
            </a:r>
            <a:r>
              <a:rPr lang="en-US" sz="3600" dirty="0" smtClean="0">
                <a:solidFill>
                  <a:schemeClr val="bg1"/>
                </a:solidFill>
                <a:latin typeface="Palatino Linotype" panose="02040502050505030304" pitchFamily="18" charset="0"/>
              </a:rPr>
              <a:t>… </a:t>
            </a:r>
            <a:r>
              <a:rPr lang="en-US" sz="3600" i="1" dirty="0" smtClean="0">
                <a:solidFill>
                  <a:schemeClr val="bg1"/>
                </a:solidFill>
                <a:latin typeface="Palatino Linotype" panose="02040502050505030304" pitchFamily="18" charset="0"/>
              </a:rPr>
              <a:t>Be Prepared!</a:t>
            </a:r>
            <a:endParaRPr lang="en-US" sz="3600" i="1" dirty="0">
              <a:solidFill>
                <a:schemeClr val="bg1"/>
              </a:solidFill>
              <a:latin typeface="Palatino Linotype" panose="02040502050505030304" pitchFamily="18" charset="0"/>
            </a:endParaRPr>
          </a:p>
        </p:txBody>
      </p:sp>
      <p:sp>
        <p:nvSpPr>
          <p:cNvPr id="6" name="Content Placeholder 2"/>
          <p:cNvSpPr>
            <a:spLocks noGrp="1"/>
          </p:cNvSpPr>
          <p:nvPr>
            <p:ph idx="1"/>
          </p:nvPr>
        </p:nvSpPr>
        <p:spPr>
          <a:xfrm>
            <a:off x="611119" y="1371600"/>
            <a:ext cx="7924800" cy="4876800"/>
          </a:xfrm>
        </p:spPr>
        <p:txBody>
          <a:bodyPr>
            <a:normAutofit/>
          </a:bodyPr>
          <a:lstStyle/>
          <a:p>
            <a:pPr>
              <a:buFont typeface="Wingdings" panose="05000000000000000000" pitchFamily="2" charset="2"/>
              <a:buChar char="§"/>
            </a:pPr>
            <a:r>
              <a:rPr lang="en-US" sz="2400" dirty="0" smtClean="0">
                <a:solidFill>
                  <a:schemeClr val="tx1"/>
                </a:solidFill>
                <a:latin typeface="Palatino Linotype" panose="02040502050505030304" pitchFamily="18" charset="0"/>
              </a:rPr>
              <a:t>Assign the employee who was not aware they were meeting with the new hire.</a:t>
            </a:r>
          </a:p>
          <a:p>
            <a:pPr>
              <a:buFont typeface="Wingdings" panose="05000000000000000000" pitchFamily="2" charset="2"/>
              <a:buChar char="§"/>
            </a:pPr>
            <a:r>
              <a:rPr lang="en-US" sz="2400" dirty="0" smtClean="0">
                <a:solidFill>
                  <a:schemeClr val="tx1"/>
                </a:solidFill>
                <a:latin typeface="Palatino Linotype" panose="02040502050505030304" pitchFamily="18" charset="0"/>
              </a:rPr>
              <a:t>Assign the employee to a “negative, unhappy” employee on staff</a:t>
            </a:r>
          </a:p>
          <a:p>
            <a:pPr>
              <a:buFont typeface="Wingdings" panose="05000000000000000000" pitchFamily="2" charset="2"/>
              <a:buChar char="§"/>
            </a:pPr>
            <a:r>
              <a:rPr lang="en-US" sz="2400" dirty="0" smtClean="0">
                <a:solidFill>
                  <a:schemeClr val="tx1"/>
                </a:solidFill>
                <a:latin typeface="Palatino Linotype" panose="02040502050505030304" pitchFamily="18" charset="0"/>
              </a:rPr>
              <a:t>Assign the employee busy work that has nothing to do with their core job description because you are too busy to work with them.</a:t>
            </a:r>
          </a:p>
          <a:p>
            <a:pPr>
              <a:buFont typeface="Wingdings" panose="05000000000000000000" pitchFamily="2" charset="2"/>
              <a:buChar char="§"/>
            </a:pPr>
            <a:r>
              <a:rPr lang="en-US" sz="2400" dirty="0" smtClean="0">
                <a:solidFill>
                  <a:schemeClr val="tx1"/>
                </a:solidFill>
                <a:latin typeface="Palatino Linotype" panose="02040502050505030304" pitchFamily="18" charset="0"/>
              </a:rPr>
              <a:t>Overwhelm them with facts, figures, names and faces packed into one eight hour day.</a:t>
            </a:r>
          </a:p>
          <a:p>
            <a:pPr>
              <a:buFont typeface="Wingdings" panose="05000000000000000000" pitchFamily="2" charset="2"/>
              <a:buChar char="§"/>
            </a:pPr>
            <a:r>
              <a:rPr lang="en-US" sz="2400" dirty="0">
                <a:solidFill>
                  <a:schemeClr val="tx1"/>
                </a:solidFill>
                <a:latin typeface="Palatino Linotype" panose="02040502050505030304" pitchFamily="18" charset="0"/>
              </a:rPr>
              <a:t>Failing to prepare for the new hire by not providing appropriate equipment and adequate assignments.</a:t>
            </a:r>
          </a:p>
          <a:p>
            <a:pPr>
              <a:buFont typeface="Wingdings" panose="05000000000000000000" pitchFamily="2" charset="2"/>
              <a:buChar char="§"/>
            </a:pPr>
            <a:endParaRPr lang="en-US" sz="2400" dirty="0" smtClean="0">
              <a:solidFill>
                <a:schemeClr val="tx1"/>
              </a:solidFill>
              <a:latin typeface="Palatino Linotype" panose="02040502050505030304" pitchFamily="18" charset="0"/>
            </a:endParaRPr>
          </a:p>
          <a:p>
            <a:pPr>
              <a:buFont typeface="Wingdings" panose="05000000000000000000" pitchFamily="2" charset="2"/>
              <a:buChar char="§"/>
            </a:pPr>
            <a:endParaRPr lang="en-US" sz="2400" dirty="0" smtClean="0">
              <a:solidFill>
                <a:schemeClr val="tx1"/>
              </a:solidFill>
              <a:latin typeface="Palatino Linotype" panose="02040502050505030304" pitchFamily="18" charset="0"/>
            </a:endParaRPr>
          </a:p>
          <a:p>
            <a:pPr marL="0" indent="0">
              <a:buNone/>
            </a:pPr>
            <a:endParaRPr lang="en-US" sz="2400" dirty="0" smtClean="0">
              <a:solidFill>
                <a:schemeClr val="tx1"/>
              </a:solidFill>
              <a:latin typeface="Palatino Linotype" panose="02040502050505030304" pitchFamily="18" charset="0"/>
            </a:endParaRPr>
          </a:p>
          <a:p>
            <a:pPr>
              <a:buFont typeface="Wingdings" panose="05000000000000000000" pitchFamily="2" charset="2"/>
              <a:buChar char="§"/>
            </a:pPr>
            <a:endParaRPr lang="en-US" sz="2400" dirty="0" smtClean="0">
              <a:solidFill>
                <a:schemeClr val="tx1"/>
              </a:solidFill>
              <a:latin typeface="Palatino Linotype" panose="02040502050505030304" pitchFamily="18" charset="0"/>
            </a:endParaRPr>
          </a:p>
          <a:p>
            <a:pPr marL="0" indent="0" algn="ctr">
              <a:buNone/>
            </a:pPr>
            <a:endParaRPr lang="en-US" sz="2400" dirty="0"/>
          </a:p>
        </p:txBody>
      </p:sp>
    </p:spTree>
    <p:extLst>
      <p:ext uri="{BB962C8B-B14F-4D97-AF65-F5344CB8AC3E}">
        <p14:creationId xmlns:p14="http://schemas.microsoft.com/office/powerpoint/2010/main" val="16693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38200"/>
          </a:xfrm>
          <a:solidFill>
            <a:srgbClr val="009900"/>
          </a:solidFill>
        </p:spPr>
        <p:txBody>
          <a:bodyPr>
            <a:noAutofit/>
          </a:bodyPr>
          <a:lstStyle/>
          <a:p>
            <a:pPr algn="ctr"/>
            <a:r>
              <a:rPr lang="en-US" sz="3600" dirty="0" smtClean="0">
                <a:solidFill>
                  <a:schemeClr val="bg1"/>
                </a:solidFill>
                <a:latin typeface="Palatino Linotype" panose="02040502050505030304" pitchFamily="18" charset="0"/>
              </a:rPr>
              <a:t>What is </a:t>
            </a:r>
            <a:r>
              <a:rPr lang="en-US" sz="3600" dirty="0" smtClean="0">
                <a:solidFill>
                  <a:schemeClr val="bg1"/>
                </a:solidFill>
                <a:latin typeface="Palatino Linotype" panose="02040502050505030304" pitchFamily="18" charset="0"/>
              </a:rPr>
              <a:t>Important </a:t>
            </a:r>
            <a:r>
              <a:rPr lang="en-US" sz="3600" dirty="0" smtClean="0">
                <a:solidFill>
                  <a:schemeClr val="bg1"/>
                </a:solidFill>
                <a:latin typeface="Palatino Linotype" panose="02040502050505030304" pitchFamily="18" charset="0"/>
              </a:rPr>
              <a:t>to </a:t>
            </a:r>
            <a:r>
              <a:rPr lang="en-US" sz="3600" dirty="0" smtClean="0">
                <a:solidFill>
                  <a:schemeClr val="bg1"/>
                </a:solidFill>
                <a:latin typeface="Palatino Linotype" panose="02040502050505030304" pitchFamily="18" charset="0"/>
              </a:rPr>
              <a:t>Review</a:t>
            </a:r>
            <a:endParaRPr lang="en-US" sz="3600" dirty="0">
              <a:solidFill>
                <a:schemeClr val="bg1"/>
              </a:solidFill>
              <a:latin typeface="Palatino Linotype" panose="02040502050505030304" pitchFamily="18" charset="0"/>
            </a:endParaRPr>
          </a:p>
        </p:txBody>
      </p:sp>
      <p:sp>
        <p:nvSpPr>
          <p:cNvPr id="6" name="Content Placeholder 2"/>
          <p:cNvSpPr>
            <a:spLocks noGrp="1"/>
          </p:cNvSpPr>
          <p:nvPr>
            <p:ph idx="1"/>
          </p:nvPr>
        </p:nvSpPr>
        <p:spPr>
          <a:xfrm>
            <a:off x="1066800" y="1524000"/>
            <a:ext cx="7238999" cy="4495800"/>
          </a:xfrm>
        </p:spPr>
        <p:txBody>
          <a:bodyPr>
            <a:normAutofit/>
          </a:bodyPr>
          <a:lstStyle/>
          <a:p>
            <a:pPr>
              <a:buFont typeface="Wingdings" panose="05000000000000000000" pitchFamily="2" charset="2"/>
              <a:buChar char="§"/>
            </a:pPr>
            <a:r>
              <a:rPr lang="en-US" sz="2400" dirty="0" smtClean="0">
                <a:solidFill>
                  <a:schemeClr val="tx1"/>
                </a:solidFill>
                <a:latin typeface="Palatino Linotype" panose="02040502050505030304" pitchFamily="18" charset="0"/>
              </a:rPr>
              <a:t>A Safe Work Environment</a:t>
            </a:r>
          </a:p>
          <a:p>
            <a:pPr>
              <a:buFont typeface="Wingdings" panose="05000000000000000000" pitchFamily="2" charset="2"/>
              <a:buChar char="§"/>
            </a:pPr>
            <a:r>
              <a:rPr lang="en-US" sz="2400" dirty="0" smtClean="0">
                <a:solidFill>
                  <a:schemeClr val="tx1"/>
                </a:solidFill>
                <a:latin typeface="Palatino Linotype" panose="02040502050505030304" pitchFamily="18" charset="0"/>
              </a:rPr>
              <a:t>The Job Description</a:t>
            </a:r>
          </a:p>
          <a:p>
            <a:pPr>
              <a:buFont typeface="Wingdings" panose="05000000000000000000" pitchFamily="2" charset="2"/>
              <a:buChar char="§"/>
            </a:pPr>
            <a:r>
              <a:rPr lang="en-US" sz="2400" dirty="0" smtClean="0">
                <a:solidFill>
                  <a:schemeClr val="tx1"/>
                </a:solidFill>
                <a:latin typeface="Palatino Linotype" panose="02040502050505030304" pitchFamily="18" charset="0"/>
              </a:rPr>
              <a:t>Benefits</a:t>
            </a:r>
          </a:p>
          <a:p>
            <a:pPr>
              <a:buFont typeface="Wingdings" panose="05000000000000000000" pitchFamily="2" charset="2"/>
              <a:buChar char="§"/>
            </a:pPr>
            <a:r>
              <a:rPr lang="en-US" sz="2400" dirty="0" smtClean="0">
                <a:solidFill>
                  <a:schemeClr val="tx1"/>
                </a:solidFill>
                <a:latin typeface="Palatino Linotype" panose="02040502050505030304" pitchFamily="18" charset="0"/>
              </a:rPr>
              <a:t>Who are the people they will be working with</a:t>
            </a:r>
          </a:p>
          <a:p>
            <a:pPr>
              <a:buFont typeface="Wingdings" panose="05000000000000000000" pitchFamily="2" charset="2"/>
              <a:buChar char="§"/>
            </a:pPr>
            <a:r>
              <a:rPr lang="en-US" sz="2400" dirty="0" smtClean="0">
                <a:solidFill>
                  <a:schemeClr val="tx1"/>
                </a:solidFill>
                <a:latin typeface="Palatino Linotype" panose="02040502050505030304" pitchFamily="18" charset="0"/>
              </a:rPr>
              <a:t>Company Culture</a:t>
            </a:r>
          </a:p>
          <a:p>
            <a:pPr>
              <a:buFont typeface="Wingdings" panose="05000000000000000000" pitchFamily="2" charset="2"/>
              <a:buChar char="§"/>
            </a:pPr>
            <a:r>
              <a:rPr lang="en-US" sz="2400" dirty="0" smtClean="0">
                <a:solidFill>
                  <a:schemeClr val="tx1"/>
                </a:solidFill>
                <a:latin typeface="Palatino Linotype" panose="02040502050505030304" pitchFamily="18" charset="0"/>
              </a:rPr>
              <a:t>The Organizational Chart</a:t>
            </a:r>
          </a:p>
          <a:p>
            <a:pPr>
              <a:buFont typeface="Wingdings" panose="05000000000000000000" pitchFamily="2" charset="2"/>
              <a:buChar char="§"/>
            </a:pPr>
            <a:r>
              <a:rPr lang="en-US" sz="2400" dirty="0" smtClean="0">
                <a:solidFill>
                  <a:schemeClr val="tx1"/>
                </a:solidFill>
                <a:latin typeface="Palatino Linotype" panose="02040502050505030304" pitchFamily="18" charset="0"/>
              </a:rPr>
              <a:t>How do they fit in</a:t>
            </a:r>
          </a:p>
          <a:p>
            <a:pPr>
              <a:buFont typeface="Wingdings" panose="05000000000000000000" pitchFamily="2" charset="2"/>
              <a:buChar char="§"/>
            </a:pPr>
            <a:r>
              <a:rPr lang="en-US" sz="2400" dirty="0" smtClean="0">
                <a:solidFill>
                  <a:schemeClr val="tx1"/>
                </a:solidFill>
                <a:latin typeface="Palatino Linotype" panose="02040502050505030304" pitchFamily="18" charset="0"/>
              </a:rPr>
              <a:t>Fun activities to participate in the department as well as on Campus</a:t>
            </a:r>
          </a:p>
          <a:p>
            <a:pPr marL="0" indent="0">
              <a:buNone/>
            </a:pPr>
            <a:endParaRPr lang="en-US" sz="2400" dirty="0" smtClean="0">
              <a:solidFill>
                <a:schemeClr val="tx1"/>
              </a:solidFill>
              <a:latin typeface="Palatino Linotype" panose="02040502050505030304" pitchFamily="18" charset="0"/>
            </a:endParaRPr>
          </a:p>
          <a:p>
            <a:pPr>
              <a:buFont typeface="Wingdings" panose="05000000000000000000" pitchFamily="2" charset="2"/>
              <a:buChar char="§"/>
            </a:pPr>
            <a:endParaRPr lang="en-US" sz="2400" dirty="0" smtClean="0">
              <a:solidFill>
                <a:schemeClr val="tx1"/>
              </a:solidFill>
              <a:latin typeface="Palatino Linotype" panose="02040502050505030304" pitchFamily="18" charset="0"/>
            </a:endParaRPr>
          </a:p>
          <a:p>
            <a:pPr marL="0" indent="0" algn="ctr">
              <a:buNone/>
            </a:pPr>
            <a:endParaRPr lang="en-US" sz="2400" dirty="0"/>
          </a:p>
        </p:txBody>
      </p:sp>
    </p:spTree>
    <p:extLst>
      <p:ext uri="{BB962C8B-B14F-4D97-AF65-F5344CB8AC3E}">
        <p14:creationId xmlns:p14="http://schemas.microsoft.com/office/powerpoint/2010/main" val="194634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randombar(horizont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randombar(horizontal)">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randombar(horizontal)">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391400" cy="762000"/>
          </a:xfrm>
          <a:solidFill>
            <a:srgbClr val="009900"/>
          </a:solidFill>
        </p:spPr>
        <p:txBody>
          <a:bodyPr>
            <a:noAutofit/>
          </a:bodyPr>
          <a:lstStyle/>
          <a:p>
            <a:pPr algn="ctr"/>
            <a:r>
              <a:rPr lang="en-US" sz="3600" i="1" dirty="0" smtClean="0">
                <a:solidFill>
                  <a:schemeClr val="bg1"/>
                </a:solidFill>
                <a:latin typeface="Palatino Linotype" panose="02040502050505030304" pitchFamily="18" charset="0"/>
              </a:rPr>
              <a:t>Put Our Best </a:t>
            </a:r>
            <a:r>
              <a:rPr lang="en-US" sz="3600" i="1" dirty="0" smtClean="0">
                <a:solidFill>
                  <a:schemeClr val="bg1"/>
                </a:solidFill>
                <a:latin typeface="Palatino Linotype" panose="02040502050505030304" pitchFamily="18" charset="0"/>
              </a:rPr>
              <a:t>Foot Forward … </a:t>
            </a:r>
            <a:endParaRPr lang="en-US" sz="3600" i="1" dirty="0">
              <a:solidFill>
                <a:schemeClr val="bg1"/>
              </a:solidFill>
              <a:latin typeface="Palatino Linotype" panose="02040502050505030304" pitchFamily="18" charset="0"/>
            </a:endParaRPr>
          </a:p>
        </p:txBody>
      </p:sp>
      <p:sp>
        <p:nvSpPr>
          <p:cNvPr id="6" name="Content Placeholder 2"/>
          <p:cNvSpPr>
            <a:spLocks noGrp="1"/>
          </p:cNvSpPr>
          <p:nvPr>
            <p:ph idx="1"/>
          </p:nvPr>
        </p:nvSpPr>
        <p:spPr>
          <a:xfrm>
            <a:off x="381000" y="1274956"/>
            <a:ext cx="4267200" cy="5049644"/>
          </a:xfrm>
        </p:spPr>
        <p:txBody>
          <a:bodyPr>
            <a:normAutofit/>
          </a:bodyPr>
          <a:lstStyle/>
          <a:p>
            <a:pPr>
              <a:buFont typeface="Wingdings" panose="05000000000000000000" pitchFamily="2" charset="2"/>
              <a:buChar char="§"/>
            </a:pPr>
            <a:r>
              <a:rPr lang="en-US" sz="2400" dirty="0" smtClean="0">
                <a:solidFill>
                  <a:schemeClr val="tx1"/>
                </a:solidFill>
                <a:latin typeface="Palatino Linotype" panose="02040502050505030304" pitchFamily="18" charset="0"/>
              </a:rPr>
              <a:t>Welcome aboard email once the candidate has accepted the offer</a:t>
            </a:r>
          </a:p>
          <a:p>
            <a:pPr>
              <a:buFont typeface="Wingdings" panose="05000000000000000000" pitchFamily="2" charset="2"/>
              <a:buChar char="§"/>
            </a:pPr>
            <a:r>
              <a:rPr lang="en-US" sz="2400" dirty="0" smtClean="0">
                <a:solidFill>
                  <a:schemeClr val="tx1"/>
                </a:solidFill>
                <a:latin typeface="Palatino Linotype" panose="02040502050505030304" pitchFamily="18" charset="0"/>
              </a:rPr>
              <a:t>Goodie bag i.e. pen or tie a balloon on their chair</a:t>
            </a:r>
          </a:p>
          <a:p>
            <a:pPr>
              <a:buFont typeface="Wingdings" panose="05000000000000000000" pitchFamily="2" charset="2"/>
              <a:buChar char="§"/>
            </a:pPr>
            <a:r>
              <a:rPr lang="en-US" sz="2400" dirty="0" smtClean="0">
                <a:solidFill>
                  <a:schemeClr val="tx1"/>
                </a:solidFill>
                <a:latin typeface="Palatino Linotype" panose="02040502050505030304" pitchFamily="18" charset="0"/>
              </a:rPr>
              <a:t>Be in the office on their First Day</a:t>
            </a:r>
          </a:p>
          <a:p>
            <a:pPr>
              <a:buFont typeface="Wingdings" panose="05000000000000000000" pitchFamily="2" charset="2"/>
              <a:buChar char="§"/>
            </a:pPr>
            <a:r>
              <a:rPr lang="en-US" sz="2400" dirty="0" smtClean="0">
                <a:solidFill>
                  <a:schemeClr val="tx1"/>
                </a:solidFill>
                <a:latin typeface="Palatino Linotype" panose="02040502050505030304" pitchFamily="18" charset="0"/>
              </a:rPr>
              <a:t>Intro Email to the Team</a:t>
            </a:r>
          </a:p>
          <a:p>
            <a:pPr>
              <a:buFont typeface="Wingdings" panose="05000000000000000000" pitchFamily="2" charset="2"/>
              <a:buChar char="§"/>
            </a:pPr>
            <a:r>
              <a:rPr lang="en-US" sz="2400" dirty="0" smtClean="0">
                <a:solidFill>
                  <a:schemeClr val="tx1"/>
                </a:solidFill>
                <a:latin typeface="Palatino Linotype" panose="02040502050505030304" pitchFamily="18" charset="0"/>
              </a:rPr>
              <a:t>Intro Email across the Campus</a:t>
            </a:r>
          </a:p>
          <a:p>
            <a:pPr>
              <a:buFont typeface="Wingdings" panose="05000000000000000000" pitchFamily="2" charset="2"/>
              <a:buChar char="§"/>
            </a:pPr>
            <a:r>
              <a:rPr lang="en-US" sz="2400" dirty="0" smtClean="0">
                <a:solidFill>
                  <a:schemeClr val="tx1"/>
                </a:solidFill>
                <a:latin typeface="Palatino Linotype" panose="02040502050505030304" pitchFamily="18" charset="0"/>
              </a:rPr>
              <a:t>Assign a mentor or buddy.</a:t>
            </a:r>
          </a:p>
          <a:p>
            <a:pPr marL="0" indent="0">
              <a:buNone/>
            </a:pPr>
            <a:endParaRPr lang="en-US" sz="2400" dirty="0" smtClean="0">
              <a:solidFill>
                <a:schemeClr val="tx1"/>
              </a:solidFill>
              <a:latin typeface="Palatino Linotype" panose="02040502050505030304" pitchFamily="18" charset="0"/>
            </a:endParaRPr>
          </a:p>
          <a:p>
            <a:pPr>
              <a:buFont typeface="Wingdings" panose="05000000000000000000" pitchFamily="2" charset="2"/>
              <a:buChar char="§"/>
            </a:pPr>
            <a:endParaRPr lang="en-US" sz="2400" dirty="0" smtClean="0">
              <a:solidFill>
                <a:schemeClr val="tx1"/>
              </a:solidFill>
              <a:latin typeface="Palatino Linotype" panose="02040502050505030304" pitchFamily="18" charset="0"/>
            </a:endParaRPr>
          </a:p>
          <a:p>
            <a:pPr marL="0" indent="0" algn="ctr">
              <a:buNone/>
            </a:pPr>
            <a:endParaRPr lang="en-US" sz="2400" dirty="0"/>
          </a:p>
        </p:txBody>
      </p:sp>
      <p:sp>
        <p:nvSpPr>
          <p:cNvPr id="4" name="Content Placeholder 2"/>
          <p:cNvSpPr txBox="1">
            <a:spLocks/>
          </p:cNvSpPr>
          <p:nvPr/>
        </p:nvSpPr>
        <p:spPr>
          <a:xfrm>
            <a:off x="4762500" y="1274956"/>
            <a:ext cx="4343400" cy="502920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smtClean="0">
                <a:ln>
                  <a:noFill/>
                </a:ln>
                <a:solidFill>
                  <a:schemeClr val="tx1"/>
                </a:solidFill>
                <a:effectLst/>
                <a:uLnTx/>
                <a:uFillTx/>
                <a:latin typeface="Palatino Linotype" panose="02040502050505030304" pitchFamily="18" charset="0"/>
              </a:rPr>
              <a:t>Team Meeting.</a:t>
            </a:r>
          </a:p>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lang="en-US" sz="2400" dirty="0" smtClean="0">
                <a:latin typeface="Palatino Linotype" panose="02040502050505030304" pitchFamily="18" charset="0"/>
              </a:rPr>
              <a:t>Start with a company overview and then a department overview</a:t>
            </a:r>
          </a:p>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lang="en-US" sz="2400" dirty="0" smtClean="0">
                <a:latin typeface="Palatino Linotype" panose="02040502050505030304" pitchFamily="18" charset="0"/>
              </a:rPr>
              <a:t>Follow-up with them at the end of their first week, 30 days and finally 90 day</a:t>
            </a:r>
          </a:p>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smtClean="0">
                <a:ln>
                  <a:noFill/>
                </a:ln>
                <a:solidFill>
                  <a:schemeClr val="tx1"/>
                </a:solidFill>
                <a:effectLst/>
                <a:uLnTx/>
                <a:uFillTx/>
                <a:latin typeface="Palatino Linotype" panose="02040502050505030304" pitchFamily="18" charset="0"/>
              </a:rPr>
              <a:t>After</a:t>
            </a:r>
            <a:r>
              <a:rPr kumimoji="0" lang="en-US" sz="2400" b="0" i="0" u="none" strike="noStrike" kern="1200" cap="none" spc="0" normalizeH="0" noProof="0" dirty="0" smtClean="0">
                <a:ln>
                  <a:noFill/>
                </a:ln>
                <a:solidFill>
                  <a:schemeClr val="tx1"/>
                </a:solidFill>
                <a:effectLst/>
                <a:uLnTx/>
                <a:uFillTx/>
                <a:latin typeface="Palatino Linotype" panose="02040502050505030304" pitchFamily="18" charset="0"/>
              </a:rPr>
              <a:t> one month have a wrap up – have coffee or a soft beverage outside of the department</a:t>
            </a:r>
            <a:endParaRPr kumimoji="0" lang="en-US" sz="2400" b="0" i="0" u="none" strike="noStrike" kern="1200" cap="none" spc="0" normalizeH="0" baseline="0" noProof="0" dirty="0" smtClean="0">
              <a:ln>
                <a:noFill/>
              </a:ln>
              <a:solidFill>
                <a:schemeClr val="tx1"/>
              </a:solidFill>
              <a:effectLst/>
              <a:uLnTx/>
              <a:uFillTx/>
              <a:latin typeface="Palatino Linotype" panose="02040502050505030304" pitchFamily="18" charset="0"/>
            </a:endParaRPr>
          </a:p>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smtClean="0">
              <a:ln>
                <a:noFill/>
              </a:ln>
              <a:solidFill>
                <a:schemeClr val="tx1"/>
              </a:solidFill>
              <a:effectLst/>
              <a:uLnTx/>
              <a:uFillTx/>
              <a:latin typeface="Palatino Linotype" panose="02040502050505030304" pitchFamily="18" charset="0"/>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2400" b="0" i="0" u="none" strike="noStrike" kern="1200" cap="none" spc="0" normalizeH="0" baseline="0" noProof="0" dirty="0">
              <a:ln>
                <a:noFill/>
              </a:ln>
              <a:solidFill>
                <a:srgbClr val="595959"/>
              </a:solidFill>
              <a:effectLst/>
              <a:uLnTx/>
              <a:uFillTx/>
              <a:latin typeface="+mn-lt"/>
              <a:ea typeface="+mn-ea"/>
              <a:cs typeface="+mn-cs"/>
            </a:endParaRPr>
          </a:p>
        </p:txBody>
      </p:sp>
    </p:spTree>
    <p:extLst>
      <p:ext uri="{BB962C8B-B14F-4D97-AF65-F5344CB8AC3E}">
        <p14:creationId xmlns:p14="http://schemas.microsoft.com/office/powerpoint/2010/main" val="368862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Image result for Checklist for new hi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63758"/>
            <a:ext cx="6324600" cy="539699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a:spLocks noGrp="1"/>
          </p:cNvSpPr>
          <p:nvPr>
            <p:ph type="title"/>
          </p:nvPr>
        </p:nvSpPr>
        <p:spPr>
          <a:xfrm rot="20895596">
            <a:off x="4519169" y="3971258"/>
            <a:ext cx="1951314" cy="432111"/>
          </a:xfrm>
          <a:solidFill>
            <a:schemeClr val="bg1"/>
          </a:solidFill>
          <a:ln cmpd="thinThick">
            <a:noFill/>
          </a:ln>
        </p:spPr>
        <p:txBody>
          <a:bodyPr>
            <a:noAutofit/>
          </a:bodyPr>
          <a:lstStyle/>
          <a:p>
            <a:pPr algn="ctr"/>
            <a:r>
              <a:rPr lang="en-US" sz="1100" dirty="0" smtClean="0">
                <a:solidFill>
                  <a:srgbClr val="904406"/>
                </a:solidFill>
                <a:latin typeface="Segoe Print" panose="02000600000000000000" pitchFamily="2" charset="0"/>
                <a:cs typeface="MV Boli" panose="02000500030200090000" pitchFamily="2" charset="0"/>
              </a:rPr>
              <a:t>your journey starts here.</a:t>
            </a:r>
            <a:endParaRPr lang="en-US" sz="1100" dirty="0">
              <a:solidFill>
                <a:srgbClr val="904406"/>
              </a:solidFill>
              <a:latin typeface="Segoe Print" panose="02000600000000000000" pitchFamily="2" charset="0"/>
              <a:cs typeface="MV Boli" panose="02000500030200090000" pitchFamily="2" charset="0"/>
            </a:endParaRPr>
          </a:p>
        </p:txBody>
      </p:sp>
      <p:sp>
        <p:nvSpPr>
          <p:cNvPr id="4" name="TextBox 3"/>
          <p:cNvSpPr txBox="1"/>
          <p:nvPr/>
        </p:nvSpPr>
        <p:spPr>
          <a:xfrm rot="20906626">
            <a:off x="4136549" y="1321676"/>
            <a:ext cx="1980029" cy="1938992"/>
          </a:xfrm>
          <a:prstGeom prst="rect">
            <a:avLst/>
          </a:prstGeom>
          <a:noFill/>
        </p:spPr>
        <p:txBody>
          <a:bodyPr wrap="none" rtlCol="0">
            <a:spAutoFit/>
          </a:bodyPr>
          <a:lstStyle/>
          <a:p>
            <a:r>
              <a:rPr lang="en-US" sz="2400" dirty="0" smtClean="0">
                <a:latin typeface="Segoe Print" panose="02000600000000000000" pitchFamily="2" charset="0"/>
              </a:rPr>
              <a:t>HR</a:t>
            </a:r>
          </a:p>
          <a:p>
            <a:r>
              <a:rPr lang="en-US" sz="2400" dirty="0" smtClean="0">
                <a:latin typeface="Segoe Print" panose="02000600000000000000" pitchFamily="2" charset="0"/>
              </a:rPr>
              <a:t>New</a:t>
            </a:r>
          </a:p>
          <a:p>
            <a:r>
              <a:rPr lang="en-US" sz="2400" dirty="0" smtClean="0">
                <a:latin typeface="Segoe Print" panose="02000600000000000000" pitchFamily="2" charset="0"/>
              </a:rPr>
              <a:t>Employee</a:t>
            </a:r>
          </a:p>
          <a:p>
            <a:r>
              <a:rPr lang="en-US" sz="2400" dirty="0" smtClean="0">
                <a:latin typeface="Segoe Print" panose="02000600000000000000" pitchFamily="2" charset="0"/>
              </a:rPr>
              <a:t>Orientation</a:t>
            </a:r>
          </a:p>
          <a:p>
            <a:r>
              <a:rPr lang="en-US" sz="2400" dirty="0" smtClean="0">
                <a:latin typeface="Segoe Print" panose="02000600000000000000" pitchFamily="2" charset="0"/>
              </a:rPr>
              <a:t>Checklist</a:t>
            </a:r>
            <a:endParaRPr lang="en-US" sz="2400" dirty="0">
              <a:latin typeface="Segoe Print" panose="02000600000000000000" pitchFamily="2" charset="0"/>
            </a:endParaRPr>
          </a:p>
        </p:txBody>
      </p:sp>
    </p:spTree>
    <p:extLst>
      <p:ext uri="{BB962C8B-B14F-4D97-AF65-F5344CB8AC3E}">
        <p14:creationId xmlns:p14="http://schemas.microsoft.com/office/powerpoint/2010/main" val="34337341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242974" cy="6858000"/>
          </a:xfrm>
          <a:prstGeom prst="rect">
            <a:avLst/>
          </a:prstGeom>
        </p:spPr>
      </p:pic>
    </p:spTree>
    <p:extLst>
      <p:ext uri="{BB962C8B-B14F-4D97-AF65-F5344CB8AC3E}">
        <p14:creationId xmlns:p14="http://schemas.microsoft.com/office/powerpoint/2010/main" val="42271003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38601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89124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t="-1" r="7631" b="13334"/>
          <a:stretch/>
        </p:blipFill>
        <p:spPr bwMode="auto">
          <a:xfrm>
            <a:off x="533400" y="838200"/>
            <a:ext cx="8077199" cy="41177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905000" y="2209800"/>
            <a:ext cx="1524000" cy="1143000"/>
          </a:xfrm>
        </p:spPr>
        <p:txBody>
          <a:bodyPr>
            <a:normAutofit/>
          </a:bodyPr>
          <a:lstStyle/>
          <a:p>
            <a:r>
              <a:rPr lang="en-US" sz="1800" dirty="0" smtClean="0">
                <a:latin typeface="Arial Rounded MT Bold" panose="020F0704030504030204" pitchFamily="34" charset="0"/>
              </a:rPr>
              <a:t>New Hire</a:t>
            </a:r>
            <a:br>
              <a:rPr lang="en-US" sz="1800" dirty="0" smtClean="0">
                <a:latin typeface="Arial Rounded MT Bold" panose="020F0704030504030204" pitchFamily="34" charset="0"/>
              </a:rPr>
            </a:br>
            <a:r>
              <a:rPr lang="en-US" sz="1800" dirty="0" smtClean="0">
                <a:latin typeface="Arial Rounded MT Bold" panose="020F0704030504030204" pitchFamily="34" charset="0"/>
              </a:rPr>
              <a:t>Orientation</a:t>
            </a:r>
            <a:endParaRPr lang="en-US" sz="1800" dirty="0">
              <a:latin typeface="Arial Rounded MT Bold" panose="020F0704030504030204" pitchFamily="34" charset="0"/>
            </a:endParaRPr>
          </a:p>
        </p:txBody>
      </p:sp>
      <p:sp>
        <p:nvSpPr>
          <p:cNvPr id="3" name="TextBox 2"/>
          <p:cNvSpPr txBox="1"/>
          <p:nvPr/>
        </p:nvSpPr>
        <p:spPr>
          <a:xfrm>
            <a:off x="4800600" y="1066800"/>
            <a:ext cx="2405274" cy="584775"/>
          </a:xfrm>
          <a:prstGeom prst="rect">
            <a:avLst/>
          </a:prstGeom>
          <a:noFill/>
        </p:spPr>
        <p:txBody>
          <a:bodyPr wrap="none" rtlCol="0">
            <a:spAutoFit/>
          </a:bodyPr>
          <a:lstStyle/>
          <a:p>
            <a:r>
              <a:rPr lang="en-US" sz="3200" dirty="0" smtClean="0">
                <a:latin typeface="Arial Rounded MT Bold" panose="020F0704030504030204" pitchFamily="34" charset="0"/>
              </a:rPr>
              <a:t>The Role of</a:t>
            </a:r>
            <a:endParaRPr lang="en-US" sz="3200" dirty="0">
              <a:latin typeface="Arial Rounded MT Bold" panose="020F0704030504030204" pitchFamily="34" charset="0"/>
            </a:endParaRPr>
          </a:p>
        </p:txBody>
      </p:sp>
      <p:sp>
        <p:nvSpPr>
          <p:cNvPr id="5" name="TextBox 4"/>
          <p:cNvSpPr txBox="1"/>
          <p:nvPr/>
        </p:nvSpPr>
        <p:spPr>
          <a:xfrm>
            <a:off x="4876800" y="3505200"/>
            <a:ext cx="3124200" cy="584775"/>
          </a:xfrm>
          <a:prstGeom prst="rect">
            <a:avLst/>
          </a:prstGeom>
          <a:noFill/>
        </p:spPr>
        <p:txBody>
          <a:bodyPr wrap="square" rtlCol="0">
            <a:spAutoFit/>
          </a:bodyPr>
          <a:lstStyle/>
          <a:p>
            <a:r>
              <a:rPr lang="en-US" sz="3200" dirty="0" smtClean="0">
                <a:latin typeface="Arial Rounded MT Bold" panose="020F0704030504030204" pitchFamily="34" charset="0"/>
              </a:rPr>
              <a:t>Department</a:t>
            </a:r>
            <a:endParaRPr lang="en-US" sz="3200" dirty="0">
              <a:latin typeface="Arial Rounded MT Bold" panose="020F0704030504030204" pitchFamily="34" charset="0"/>
            </a:endParaRPr>
          </a:p>
        </p:txBody>
      </p:sp>
    </p:spTree>
    <p:extLst>
      <p:ext uri="{BB962C8B-B14F-4D97-AF65-F5344CB8AC3E}">
        <p14:creationId xmlns:p14="http://schemas.microsoft.com/office/powerpoint/2010/main" val="139020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304800"/>
            <a:ext cx="9220200" cy="5410200"/>
          </a:xfrm>
          <a:prstGeom prst="rect">
            <a:avLst/>
          </a:prstGeom>
        </p:spPr>
      </p:pic>
    </p:spTree>
    <p:extLst>
      <p:ext uri="{BB962C8B-B14F-4D97-AF65-F5344CB8AC3E}">
        <p14:creationId xmlns:p14="http://schemas.microsoft.com/office/powerpoint/2010/main" val="37977229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04800"/>
            <a:ext cx="8184293" cy="5257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0" y="4114800"/>
            <a:ext cx="2895600" cy="1077218"/>
          </a:xfrm>
          <a:prstGeom prst="rect">
            <a:avLst/>
          </a:prstGeom>
          <a:noFill/>
        </p:spPr>
        <p:txBody>
          <a:bodyPr wrap="square" rtlCol="0">
            <a:spAutoFit/>
          </a:bodyPr>
          <a:lstStyle/>
          <a:p>
            <a:r>
              <a:rPr lang="en-US" sz="3200" dirty="0" smtClean="0">
                <a:latin typeface="Segoe Print" panose="02000600000000000000" pitchFamily="2" charset="0"/>
              </a:rPr>
              <a:t>Admissions</a:t>
            </a:r>
          </a:p>
          <a:p>
            <a:r>
              <a:rPr lang="en-US" sz="3200" dirty="0" smtClean="0">
                <a:latin typeface="Segoe Print" panose="02000600000000000000" pitchFamily="2" charset="0"/>
              </a:rPr>
              <a:t>Department</a:t>
            </a:r>
          </a:p>
        </p:txBody>
      </p:sp>
      <p:sp>
        <p:nvSpPr>
          <p:cNvPr id="6" name="TextBox 5"/>
          <p:cNvSpPr txBox="1"/>
          <p:nvPr/>
        </p:nvSpPr>
        <p:spPr>
          <a:xfrm>
            <a:off x="4419600" y="533400"/>
            <a:ext cx="2057400" cy="1569660"/>
          </a:xfrm>
          <a:prstGeom prst="rect">
            <a:avLst/>
          </a:prstGeom>
          <a:noFill/>
        </p:spPr>
        <p:txBody>
          <a:bodyPr wrap="square" rtlCol="0">
            <a:spAutoFit/>
          </a:bodyPr>
          <a:lstStyle/>
          <a:p>
            <a:r>
              <a:rPr lang="en-US" sz="2400" dirty="0" smtClean="0">
                <a:latin typeface="Segoe Print" panose="02000600000000000000" pitchFamily="2" charset="0"/>
              </a:rPr>
              <a:t>New</a:t>
            </a:r>
          </a:p>
          <a:p>
            <a:r>
              <a:rPr lang="en-US" sz="2400" dirty="0" smtClean="0">
                <a:latin typeface="Segoe Print" panose="02000600000000000000" pitchFamily="2" charset="0"/>
              </a:rPr>
              <a:t>Employee</a:t>
            </a:r>
          </a:p>
          <a:p>
            <a:r>
              <a:rPr lang="en-US" sz="2400" dirty="0" smtClean="0">
                <a:latin typeface="Segoe Print" panose="02000600000000000000" pitchFamily="2" charset="0"/>
              </a:rPr>
              <a:t>Orientation</a:t>
            </a:r>
          </a:p>
          <a:p>
            <a:r>
              <a:rPr lang="en-US" sz="2400" dirty="0" smtClean="0">
                <a:latin typeface="Segoe Print" panose="02000600000000000000" pitchFamily="2" charset="0"/>
              </a:rPr>
              <a:t>Checklist</a:t>
            </a:r>
            <a:endParaRPr lang="en-US" sz="2400" dirty="0">
              <a:latin typeface="Segoe Print" panose="02000600000000000000" pitchFamily="2" charset="0"/>
            </a:endParaRPr>
          </a:p>
        </p:txBody>
      </p:sp>
    </p:spTree>
    <p:extLst>
      <p:ext uri="{BB962C8B-B14F-4D97-AF65-F5344CB8AC3E}">
        <p14:creationId xmlns:p14="http://schemas.microsoft.com/office/powerpoint/2010/main" val="9762486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036569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4060222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220200" cy="6858000"/>
          </a:xfrm>
          <a:prstGeom prst="rect">
            <a:avLst/>
          </a:prstGeom>
        </p:spPr>
      </p:pic>
    </p:spTree>
    <p:extLst>
      <p:ext uri="{BB962C8B-B14F-4D97-AF65-F5344CB8AC3E}">
        <p14:creationId xmlns:p14="http://schemas.microsoft.com/office/powerpoint/2010/main" val="24545985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504204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76200"/>
            <a:ext cx="9144000" cy="5791200"/>
          </a:xfrm>
          <a:prstGeom prst="rect">
            <a:avLst/>
          </a:prstGeom>
        </p:spPr>
      </p:pic>
    </p:spTree>
    <p:extLst>
      <p:ext uri="{BB962C8B-B14F-4D97-AF65-F5344CB8AC3E}">
        <p14:creationId xmlns:p14="http://schemas.microsoft.com/office/powerpoint/2010/main" val="25597213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924800" cy="685800"/>
          </a:xfrm>
          <a:solidFill>
            <a:srgbClr val="009900"/>
          </a:solidFill>
        </p:spPr>
        <p:txBody>
          <a:bodyPr>
            <a:noAutofit/>
          </a:bodyPr>
          <a:lstStyle/>
          <a:p>
            <a:pPr algn="ctr"/>
            <a:r>
              <a:rPr lang="en-US" sz="3600" dirty="0" smtClean="0">
                <a:solidFill>
                  <a:schemeClr val="bg1"/>
                </a:solidFill>
                <a:latin typeface="Palatino Linotype" panose="02040502050505030304" pitchFamily="18" charset="0"/>
              </a:rPr>
              <a:t>I am Welcomed, Therefore, I Belong</a:t>
            </a:r>
            <a:endParaRPr lang="en-US" sz="3600" dirty="0">
              <a:solidFill>
                <a:schemeClr val="bg1"/>
              </a:solidFill>
              <a:latin typeface="Palatino Linotype" panose="02040502050505030304" pitchFamily="18" charset="0"/>
            </a:endParaRPr>
          </a:p>
        </p:txBody>
      </p:sp>
      <p:sp>
        <p:nvSpPr>
          <p:cNvPr id="6" name="Content Placeholder 2"/>
          <p:cNvSpPr>
            <a:spLocks noGrp="1"/>
          </p:cNvSpPr>
          <p:nvPr>
            <p:ph idx="1"/>
          </p:nvPr>
        </p:nvSpPr>
        <p:spPr>
          <a:xfrm>
            <a:off x="3590664" y="1143000"/>
            <a:ext cx="5551477" cy="4702098"/>
          </a:xfrm>
        </p:spPr>
        <p:txBody>
          <a:bodyPr>
            <a:normAutofit/>
          </a:bodyPr>
          <a:lstStyle/>
          <a:p>
            <a:pPr marL="0" indent="0" algn="ctr">
              <a:buNone/>
            </a:pPr>
            <a:endParaRPr lang="en-US" sz="2800" i="1" dirty="0" smtClean="0">
              <a:solidFill>
                <a:schemeClr val="tx1"/>
              </a:solidFill>
              <a:latin typeface="Palatino Linotype" panose="02040502050505030304" pitchFamily="18" charset="0"/>
            </a:endParaRPr>
          </a:p>
          <a:p>
            <a:pPr marL="0" indent="0" algn="ctr">
              <a:buNone/>
            </a:pPr>
            <a:r>
              <a:rPr lang="en-US" sz="2800" i="1" dirty="0" smtClean="0">
                <a:solidFill>
                  <a:schemeClr val="tx1"/>
                </a:solidFill>
                <a:latin typeface="Palatino Linotype" panose="02040502050505030304" pitchFamily="18" charset="0"/>
              </a:rPr>
              <a:t>Celebrating a </a:t>
            </a:r>
          </a:p>
          <a:p>
            <a:pPr marL="0" indent="0" algn="ctr">
              <a:buNone/>
            </a:pPr>
            <a:r>
              <a:rPr lang="en-US" sz="2800" i="1" dirty="0" smtClean="0">
                <a:solidFill>
                  <a:schemeClr val="tx1"/>
                </a:solidFill>
                <a:latin typeface="Palatino Linotype" panose="02040502050505030304" pitchFamily="18" charset="0"/>
              </a:rPr>
              <a:t>New Employee means …</a:t>
            </a:r>
          </a:p>
          <a:p>
            <a:pPr marL="0" indent="0" algn="ctr">
              <a:buNone/>
            </a:pPr>
            <a:endParaRPr lang="en-US" sz="1050" dirty="0" smtClean="0">
              <a:solidFill>
                <a:schemeClr val="tx1"/>
              </a:solidFill>
              <a:latin typeface="Palatino Linotype" panose="02040502050505030304" pitchFamily="18" charset="0"/>
            </a:endParaRPr>
          </a:p>
          <a:p>
            <a:pPr>
              <a:buFont typeface="Wingdings" panose="05000000000000000000" pitchFamily="2" charset="2"/>
              <a:buChar char="§"/>
            </a:pPr>
            <a:r>
              <a:rPr lang="en-US" sz="2400" dirty="0" smtClean="0">
                <a:solidFill>
                  <a:schemeClr val="tx1"/>
                </a:solidFill>
                <a:latin typeface="Palatino Linotype" panose="02040502050505030304" pitchFamily="18" charset="0"/>
              </a:rPr>
              <a:t>Schedule a welcome luncheon (potluck) in the department either the first day or at the end of their week.</a:t>
            </a:r>
          </a:p>
          <a:p>
            <a:pPr>
              <a:buFont typeface="Wingdings" panose="05000000000000000000" pitchFamily="2" charset="2"/>
              <a:buChar char="§"/>
            </a:pPr>
            <a:r>
              <a:rPr lang="en-US" sz="2400" dirty="0" smtClean="0">
                <a:solidFill>
                  <a:schemeClr val="tx1"/>
                </a:solidFill>
                <a:latin typeface="Palatino Linotype" panose="02040502050505030304" pitchFamily="18" charset="0"/>
              </a:rPr>
              <a:t>Lunch with the Immediate Supervisor at the end of the week</a:t>
            </a:r>
          </a:p>
          <a:p>
            <a:pPr marL="0" indent="0">
              <a:buNone/>
            </a:pPr>
            <a:endParaRPr lang="en-US" sz="2400" dirty="0" smtClean="0">
              <a:solidFill>
                <a:schemeClr val="tx1"/>
              </a:solidFill>
              <a:latin typeface="Palatino Linotype" panose="02040502050505030304" pitchFamily="18" charset="0"/>
            </a:endParaRPr>
          </a:p>
          <a:p>
            <a:endParaRPr lang="en-US" sz="2400" dirty="0" smtClean="0">
              <a:solidFill>
                <a:schemeClr val="tx1"/>
              </a:solidFill>
              <a:latin typeface="Palatino Linotype" panose="02040502050505030304" pitchFamily="18" charset="0"/>
            </a:endParaRPr>
          </a:p>
          <a:p>
            <a:endParaRPr lang="en-US" sz="2400" dirty="0" smtClean="0">
              <a:solidFill>
                <a:schemeClr val="tx1"/>
              </a:solidFill>
              <a:latin typeface="Palatino Linotype" panose="02040502050505030304" pitchFamily="18" charset="0"/>
            </a:endParaRPr>
          </a:p>
          <a:p>
            <a:pPr>
              <a:buFont typeface="Wingdings" panose="05000000000000000000" pitchFamily="2" charset="2"/>
              <a:buChar char="§"/>
            </a:pPr>
            <a:endParaRPr lang="en-US" sz="2400" dirty="0" smtClean="0">
              <a:solidFill>
                <a:schemeClr val="tx1"/>
              </a:solidFill>
              <a:latin typeface="Palatino Linotype" panose="02040502050505030304" pitchFamily="18" charset="0"/>
            </a:endParaRPr>
          </a:p>
          <a:p>
            <a:pPr marL="0" indent="0" algn="ctr">
              <a:buNone/>
            </a:pPr>
            <a:endParaRPr lang="en-US" sz="2400" dirty="0"/>
          </a:p>
        </p:txBody>
      </p:sp>
      <p:pic>
        <p:nvPicPr>
          <p:cNvPr id="1026"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438400"/>
            <a:ext cx="2525723" cy="209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12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p:cTn id="15"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p:cTn id="23"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6">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p:cTn id="31"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6">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924800" cy="685800"/>
          </a:xfrm>
          <a:solidFill>
            <a:srgbClr val="009900"/>
          </a:solidFill>
        </p:spPr>
        <p:txBody>
          <a:bodyPr>
            <a:noAutofit/>
          </a:bodyPr>
          <a:lstStyle/>
          <a:p>
            <a:pPr algn="ctr"/>
            <a:r>
              <a:rPr lang="en-US" sz="3600" dirty="0" smtClean="0">
                <a:solidFill>
                  <a:schemeClr val="bg1"/>
                </a:solidFill>
                <a:latin typeface="Palatino Linotype" panose="02040502050505030304" pitchFamily="18" charset="0"/>
              </a:rPr>
              <a:t>Evaluate the </a:t>
            </a:r>
            <a:r>
              <a:rPr lang="en-US" sz="3600" dirty="0" smtClean="0">
                <a:solidFill>
                  <a:schemeClr val="bg1"/>
                </a:solidFill>
                <a:latin typeface="Palatino Linotype" panose="02040502050505030304" pitchFamily="18" charset="0"/>
              </a:rPr>
              <a:t>Success</a:t>
            </a:r>
            <a:endParaRPr lang="en-US" sz="3600" dirty="0">
              <a:solidFill>
                <a:schemeClr val="bg1"/>
              </a:solidFill>
              <a:latin typeface="Palatino Linotype" panose="02040502050505030304" pitchFamily="18" charset="0"/>
            </a:endParaRPr>
          </a:p>
        </p:txBody>
      </p:sp>
      <p:sp>
        <p:nvSpPr>
          <p:cNvPr id="6" name="Content Placeholder 2"/>
          <p:cNvSpPr>
            <a:spLocks noGrp="1"/>
          </p:cNvSpPr>
          <p:nvPr>
            <p:ph idx="1"/>
          </p:nvPr>
        </p:nvSpPr>
        <p:spPr>
          <a:xfrm>
            <a:off x="685800" y="1524000"/>
            <a:ext cx="7772400" cy="4343400"/>
          </a:xfrm>
        </p:spPr>
        <p:txBody>
          <a:bodyPr>
            <a:normAutofit lnSpcReduction="10000"/>
          </a:bodyPr>
          <a:lstStyle/>
          <a:p>
            <a:pPr>
              <a:buFont typeface="Wingdings" panose="05000000000000000000" pitchFamily="2" charset="2"/>
              <a:buChar char="§"/>
            </a:pPr>
            <a:r>
              <a:rPr lang="en-US" sz="2400" dirty="0" smtClean="0">
                <a:solidFill>
                  <a:schemeClr val="tx1"/>
                </a:solidFill>
                <a:latin typeface="Palatino Linotype" panose="02040502050505030304" pitchFamily="18" charset="0"/>
              </a:rPr>
              <a:t>Ask for feedback on their new employee orientation after 30 days</a:t>
            </a:r>
          </a:p>
          <a:p>
            <a:pPr>
              <a:buFont typeface="Wingdings" panose="05000000000000000000" pitchFamily="2" charset="2"/>
              <a:buChar char="§"/>
            </a:pPr>
            <a:r>
              <a:rPr lang="en-US" sz="2400" dirty="0" smtClean="0">
                <a:solidFill>
                  <a:schemeClr val="tx1"/>
                </a:solidFill>
                <a:latin typeface="Palatino Linotype" panose="02040502050505030304" pitchFamily="18" charset="0"/>
              </a:rPr>
              <a:t>Send out a brief, five question survey</a:t>
            </a:r>
          </a:p>
          <a:p>
            <a:pPr>
              <a:buFont typeface="Wingdings" panose="05000000000000000000" pitchFamily="2" charset="2"/>
              <a:buChar char="§"/>
            </a:pPr>
            <a:r>
              <a:rPr lang="en-US" sz="2400" dirty="0" smtClean="0">
                <a:solidFill>
                  <a:schemeClr val="tx1"/>
                </a:solidFill>
                <a:latin typeface="Palatino Linotype" panose="02040502050505030304" pitchFamily="18" charset="0"/>
              </a:rPr>
              <a:t>Find out what information was overload or unneeded.</a:t>
            </a:r>
          </a:p>
          <a:p>
            <a:pPr>
              <a:buFont typeface="Wingdings" panose="05000000000000000000" pitchFamily="2" charset="2"/>
              <a:buChar char="§"/>
            </a:pPr>
            <a:r>
              <a:rPr lang="en-US" sz="2400" dirty="0" smtClean="0">
                <a:solidFill>
                  <a:schemeClr val="tx1"/>
                </a:solidFill>
                <a:latin typeface="Palatino Linotype" panose="02040502050505030304" pitchFamily="18" charset="0"/>
              </a:rPr>
              <a:t>Incorporate the suggestions to improve the program</a:t>
            </a:r>
          </a:p>
          <a:p>
            <a:pPr>
              <a:buFont typeface="Wingdings" panose="05000000000000000000" pitchFamily="2" charset="2"/>
              <a:buChar char="§"/>
            </a:pPr>
            <a:r>
              <a:rPr lang="en-US" sz="2400" dirty="0" smtClean="0">
                <a:solidFill>
                  <a:schemeClr val="tx1"/>
                </a:solidFill>
                <a:latin typeface="Palatino Linotype" panose="02040502050505030304" pitchFamily="18" charset="0"/>
              </a:rPr>
              <a:t>First impressions both good and bad after the first day</a:t>
            </a:r>
          </a:p>
          <a:p>
            <a:pPr>
              <a:buFont typeface="Wingdings" panose="05000000000000000000" pitchFamily="2" charset="2"/>
              <a:buChar char="§"/>
            </a:pPr>
            <a:r>
              <a:rPr lang="en-US" sz="2400" dirty="0" smtClean="0">
                <a:solidFill>
                  <a:schemeClr val="tx1"/>
                </a:solidFill>
                <a:latin typeface="Palatino Linotype" panose="02040502050505030304" pitchFamily="18" charset="0"/>
              </a:rPr>
              <a:t>Other observations</a:t>
            </a:r>
          </a:p>
          <a:p>
            <a:pPr marL="0" indent="0">
              <a:buNone/>
            </a:pPr>
            <a:endParaRPr lang="en-US" sz="1800" dirty="0">
              <a:solidFill>
                <a:schemeClr val="tx1"/>
              </a:solidFill>
              <a:latin typeface="Palatino Linotype" panose="02040502050505030304" pitchFamily="18" charset="0"/>
            </a:endParaRPr>
          </a:p>
          <a:p>
            <a:pPr marL="0" indent="0" algn="ctr">
              <a:buNone/>
            </a:pPr>
            <a:r>
              <a:rPr lang="en-US" sz="2000" i="1" dirty="0" smtClean="0">
                <a:solidFill>
                  <a:schemeClr val="tx1"/>
                </a:solidFill>
                <a:latin typeface="Palatino Linotype" panose="02040502050505030304" pitchFamily="18" charset="0"/>
              </a:rPr>
              <a:t>Your new employee orientation is a make’ </a:t>
            </a:r>
            <a:r>
              <a:rPr lang="en-US" sz="2000" i="1" dirty="0" err="1" smtClean="0">
                <a:solidFill>
                  <a:schemeClr val="tx1"/>
                </a:solidFill>
                <a:latin typeface="Palatino Linotype" panose="02040502050505030304" pitchFamily="18" charset="0"/>
              </a:rPr>
              <a:t>em</a:t>
            </a:r>
            <a:r>
              <a:rPr lang="en-US" sz="2000" i="1" dirty="0" smtClean="0">
                <a:solidFill>
                  <a:schemeClr val="tx1"/>
                </a:solidFill>
                <a:latin typeface="Palatino Linotype" panose="02040502050505030304" pitchFamily="18" charset="0"/>
              </a:rPr>
              <a:t> or break’ </a:t>
            </a:r>
            <a:r>
              <a:rPr lang="en-US" sz="2000" i="1" dirty="0" err="1" smtClean="0">
                <a:solidFill>
                  <a:schemeClr val="tx1"/>
                </a:solidFill>
                <a:latin typeface="Palatino Linotype" panose="02040502050505030304" pitchFamily="18" charset="0"/>
              </a:rPr>
              <a:t>em</a:t>
            </a:r>
            <a:r>
              <a:rPr lang="en-US" sz="2000" i="1" dirty="0" smtClean="0">
                <a:solidFill>
                  <a:schemeClr val="tx1"/>
                </a:solidFill>
                <a:latin typeface="Palatino Linotype" panose="02040502050505030304" pitchFamily="18" charset="0"/>
              </a:rPr>
              <a:t> experience.</a:t>
            </a:r>
          </a:p>
          <a:p>
            <a:pPr marL="457200" lvl="1" indent="0">
              <a:buNone/>
            </a:pPr>
            <a:endParaRPr lang="en-US" sz="2000" dirty="0" smtClean="0">
              <a:solidFill>
                <a:schemeClr val="tx1"/>
              </a:solidFill>
              <a:latin typeface="Palatino Linotype" panose="02040502050505030304" pitchFamily="18" charset="0"/>
            </a:endParaRPr>
          </a:p>
          <a:p>
            <a:pPr lvl="1"/>
            <a:endParaRPr lang="en-US" sz="2000" dirty="0" smtClean="0">
              <a:solidFill>
                <a:schemeClr val="tx1"/>
              </a:solidFill>
              <a:latin typeface="Palatino Linotype" panose="02040502050505030304" pitchFamily="18" charset="0"/>
            </a:endParaRPr>
          </a:p>
          <a:p>
            <a:endParaRPr lang="en-US" sz="2400" dirty="0" smtClean="0">
              <a:solidFill>
                <a:schemeClr val="tx1"/>
              </a:solidFill>
              <a:latin typeface="Palatino Linotype" panose="02040502050505030304" pitchFamily="18" charset="0"/>
            </a:endParaRPr>
          </a:p>
          <a:p>
            <a:pPr>
              <a:buFont typeface="Wingdings" panose="05000000000000000000" pitchFamily="2" charset="2"/>
              <a:buChar char="§"/>
            </a:pPr>
            <a:endParaRPr lang="en-US" sz="2400" dirty="0" smtClean="0">
              <a:solidFill>
                <a:schemeClr val="tx1"/>
              </a:solidFill>
              <a:latin typeface="Palatino Linotype" panose="02040502050505030304" pitchFamily="18" charset="0"/>
            </a:endParaRPr>
          </a:p>
          <a:p>
            <a:pPr marL="0" indent="0" algn="ctr">
              <a:buNone/>
            </a:pPr>
            <a:endParaRPr lang="en-US" sz="2400" dirty="0"/>
          </a:p>
        </p:txBody>
      </p:sp>
    </p:spTree>
    <p:extLst>
      <p:ext uri="{BB962C8B-B14F-4D97-AF65-F5344CB8AC3E}">
        <p14:creationId xmlns:p14="http://schemas.microsoft.com/office/powerpoint/2010/main" val="1998236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819150" y="2209800"/>
            <a:ext cx="7658100" cy="3352800"/>
          </a:xfrm>
        </p:spPr>
        <p:txBody>
          <a:bodyPr>
            <a:normAutofit/>
          </a:bodyPr>
          <a:lstStyle/>
          <a:p>
            <a:pPr marL="514350" indent="-514350">
              <a:buFont typeface="+mj-lt"/>
              <a:buAutoNum type="arabicPeriod"/>
            </a:pPr>
            <a:r>
              <a:rPr lang="en-US" dirty="0" smtClean="0">
                <a:solidFill>
                  <a:schemeClr val="tx1"/>
                </a:solidFill>
                <a:latin typeface="Palatino Linotype" panose="02040502050505030304" pitchFamily="18" charset="0"/>
              </a:rPr>
              <a:t>Be Intentional with Everyday Conversations</a:t>
            </a:r>
          </a:p>
          <a:p>
            <a:pPr marL="514350" indent="-514350">
              <a:buFont typeface="+mj-lt"/>
              <a:buAutoNum type="arabicPeriod"/>
            </a:pPr>
            <a:r>
              <a:rPr lang="en-US" dirty="0" smtClean="0">
                <a:solidFill>
                  <a:schemeClr val="tx1"/>
                </a:solidFill>
                <a:latin typeface="Palatino Linotype" panose="02040502050505030304" pitchFamily="18" charset="0"/>
              </a:rPr>
              <a:t>Show Them that Others Need Them, Too</a:t>
            </a:r>
          </a:p>
          <a:p>
            <a:pPr marL="514350" indent="-514350">
              <a:buFont typeface="+mj-lt"/>
              <a:buAutoNum type="arabicPeriod"/>
            </a:pPr>
            <a:r>
              <a:rPr lang="en-US" dirty="0" smtClean="0">
                <a:solidFill>
                  <a:schemeClr val="tx1"/>
                </a:solidFill>
                <a:latin typeface="Palatino Linotype" panose="02040502050505030304" pitchFamily="18" charset="0"/>
              </a:rPr>
              <a:t>Challenge Them</a:t>
            </a:r>
          </a:p>
          <a:p>
            <a:pPr marL="514350" indent="-514350">
              <a:buFont typeface="+mj-lt"/>
              <a:buAutoNum type="arabicPeriod"/>
            </a:pPr>
            <a:r>
              <a:rPr lang="en-US" dirty="0" smtClean="0">
                <a:solidFill>
                  <a:schemeClr val="tx1"/>
                </a:solidFill>
                <a:latin typeface="Palatino Linotype" panose="02040502050505030304" pitchFamily="18" charset="0"/>
              </a:rPr>
              <a:t>Recognize Them as Individuals</a:t>
            </a:r>
          </a:p>
          <a:p>
            <a:pPr marL="514350" indent="-514350">
              <a:buFont typeface="+mj-lt"/>
              <a:buAutoNum type="arabicPeriod"/>
            </a:pPr>
            <a:endParaRPr lang="en-US" dirty="0">
              <a:solidFill>
                <a:schemeClr val="tx1"/>
              </a:solidFill>
              <a:latin typeface="Palatino Linotype" panose="02040502050505030304" pitchFamily="18" charset="0"/>
            </a:endParaRPr>
          </a:p>
          <a:p>
            <a:pPr marL="0" indent="0" algn="ctr">
              <a:buNone/>
            </a:pPr>
            <a:r>
              <a:rPr lang="en-US" sz="2000" i="1" dirty="0" smtClean="0">
                <a:solidFill>
                  <a:schemeClr val="tx1"/>
                </a:solidFill>
                <a:latin typeface="Palatino Linotype" panose="02040502050505030304" pitchFamily="18" charset="0"/>
              </a:rPr>
              <a:t>If you want your employees to stick around.</a:t>
            </a:r>
          </a:p>
        </p:txBody>
      </p:sp>
      <p:sp>
        <p:nvSpPr>
          <p:cNvPr id="5" name="Title 1"/>
          <p:cNvSpPr>
            <a:spLocks noGrp="1"/>
          </p:cNvSpPr>
          <p:nvPr>
            <p:ph type="title"/>
          </p:nvPr>
        </p:nvSpPr>
        <p:spPr>
          <a:xfrm>
            <a:off x="685800" y="304800"/>
            <a:ext cx="7924800" cy="1447800"/>
          </a:xfrm>
          <a:solidFill>
            <a:srgbClr val="009900"/>
          </a:solidFill>
        </p:spPr>
        <p:txBody>
          <a:bodyPr>
            <a:noAutofit/>
          </a:bodyPr>
          <a:lstStyle/>
          <a:p>
            <a:pPr algn="ctr"/>
            <a:r>
              <a:rPr lang="en-US" sz="3600" dirty="0" smtClean="0">
                <a:solidFill>
                  <a:schemeClr val="bg1"/>
                </a:solidFill>
                <a:latin typeface="Palatino Linotype" panose="02040502050505030304" pitchFamily="18" charset="0"/>
              </a:rPr>
              <a:t>4 Simple Ways to Make Your Employees Feel Valued</a:t>
            </a:r>
            <a:endParaRPr lang="en-US" sz="3600" dirty="0">
              <a:solidFill>
                <a:schemeClr val="bg1"/>
              </a:solidFill>
              <a:latin typeface="Palatino Linotype" panose="02040502050505030304" pitchFamily="18" charset="0"/>
            </a:endParaRPr>
          </a:p>
        </p:txBody>
      </p:sp>
    </p:spTree>
    <p:extLst>
      <p:ext uri="{BB962C8B-B14F-4D97-AF65-F5344CB8AC3E}">
        <p14:creationId xmlns:p14="http://schemas.microsoft.com/office/powerpoint/2010/main" val="279116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wipe(down)">
                                      <p:cBhvr>
                                        <p:cTn id="23"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676400"/>
            <a:ext cx="6629400" cy="838200"/>
          </a:xfrm>
          <a:noFill/>
        </p:spPr>
        <p:txBody>
          <a:bodyPr>
            <a:noAutofit/>
          </a:bodyPr>
          <a:lstStyle/>
          <a:p>
            <a:pPr algn="ctr"/>
            <a:r>
              <a:rPr lang="en-US" sz="4000" b="1" dirty="0" smtClean="0">
                <a:solidFill>
                  <a:srgbClr val="008000"/>
                </a:solidFill>
                <a:latin typeface="Palatino Linotype" panose="02040502050505030304" pitchFamily="18" charset="0"/>
              </a:rPr>
              <a:t>You Are Welcome Here</a:t>
            </a:r>
            <a:r>
              <a:rPr lang="en-US" sz="4000" b="1" dirty="0" smtClean="0">
                <a:solidFill>
                  <a:srgbClr val="008000"/>
                </a:solidFill>
                <a:latin typeface="Palatino Linotype" panose="02040502050505030304" pitchFamily="18" charset="0"/>
              </a:rPr>
              <a:t>!</a:t>
            </a:r>
            <a:endParaRPr lang="en-US" sz="4000" b="1" dirty="0">
              <a:solidFill>
                <a:srgbClr val="008000"/>
              </a:solidFill>
              <a:latin typeface="Palatino Linotype" panose="02040502050505030304" pitchFamily="18" charset="0"/>
            </a:endParaRPr>
          </a:p>
        </p:txBody>
      </p:sp>
      <p:sp>
        <p:nvSpPr>
          <p:cNvPr id="4" name="Content Placeholder 3"/>
          <p:cNvSpPr>
            <a:spLocks noGrp="1"/>
          </p:cNvSpPr>
          <p:nvPr>
            <p:ph idx="1"/>
          </p:nvPr>
        </p:nvSpPr>
        <p:spPr>
          <a:xfrm>
            <a:off x="1676400" y="3124200"/>
            <a:ext cx="5562600" cy="990600"/>
          </a:xfrm>
        </p:spPr>
        <p:txBody>
          <a:bodyPr/>
          <a:lstStyle/>
          <a:p>
            <a:pPr marL="0" indent="0" algn="ctr">
              <a:buNone/>
            </a:pPr>
            <a:r>
              <a:rPr lang="en-US" dirty="0">
                <a:hlinkClick r:id="rId3"/>
              </a:rPr>
              <a:t>https://</a:t>
            </a:r>
            <a:r>
              <a:rPr lang="en-US" dirty="0" smtClean="0">
                <a:hlinkClick r:id="rId3"/>
              </a:rPr>
              <a:t>youtu.be/zYaXdcHiqsc</a:t>
            </a:r>
            <a:endParaRPr lang="en-US" dirty="0" smtClean="0"/>
          </a:p>
          <a:p>
            <a:pPr marL="0" indent="0" algn="ctr">
              <a:buNone/>
            </a:pPr>
            <a:endParaRPr lang="en-US" dirty="0"/>
          </a:p>
        </p:txBody>
      </p:sp>
    </p:spTree>
    <p:extLst>
      <p:ext uri="{BB962C8B-B14F-4D97-AF65-F5344CB8AC3E}">
        <p14:creationId xmlns:p14="http://schemas.microsoft.com/office/powerpoint/2010/main" val="21192071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uw parkside camp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thank you for joining u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222" t="4019" r="3707" b="74613"/>
          <a:stretch/>
        </p:blipFill>
        <p:spPr bwMode="auto">
          <a:xfrm>
            <a:off x="4038600" y="5638800"/>
            <a:ext cx="4038600" cy="91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0273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red carpet treat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990600"/>
            <a:ext cx="6304122" cy="45315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mage result for university of parkside wisconsin logo"/>
          <p:cNvPicPr/>
          <p:nvPr/>
        </p:nvPicPr>
        <p:blipFill rotWithShape="1">
          <a:blip r:embed="rId4" cstate="print">
            <a:extLst>
              <a:ext uri="{28A0092B-C50C-407E-A947-70E740481C1C}">
                <a14:useLocalDpi xmlns:a14="http://schemas.microsoft.com/office/drawing/2010/main" val="0"/>
              </a:ext>
            </a:extLst>
          </a:blip>
          <a:srcRect l="20989" t="22380" r="17862" b="26275"/>
          <a:stretch/>
        </p:blipFill>
        <p:spPr bwMode="auto">
          <a:xfrm>
            <a:off x="2961561" y="228600"/>
            <a:ext cx="3276600" cy="1219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2006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ques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609600"/>
            <a:ext cx="4533900" cy="45339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94310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Image result for Mission and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00200"/>
            <a:ext cx="8534400" cy="304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descr="Image result for university of parkside wisconsin logo"/>
          <p:cNvPicPr/>
          <p:nvPr/>
        </p:nvPicPr>
        <p:blipFill>
          <a:blip r:embed="rId4" cstate="print">
            <a:extLst>
              <a:ext uri="{28A0092B-C50C-407E-A947-70E740481C1C}">
                <a14:useLocalDpi xmlns:a14="http://schemas.microsoft.com/office/drawing/2010/main" val="0"/>
              </a:ext>
            </a:extLst>
          </a:blip>
          <a:srcRect l="20988" t="22379" r="17867" b="26274"/>
          <a:stretch>
            <a:fillRect/>
          </a:stretch>
        </p:blipFill>
        <p:spPr bwMode="auto">
          <a:xfrm>
            <a:off x="990600" y="2209800"/>
            <a:ext cx="1821180" cy="533400"/>
          </a:xfrm>
          <a:prstGeom prst="rect">
            <a:avLst/>
          </a:prstGeom>
          <a:ln>
            <a:noFill/>
          </a:ln>
          <a:effectLst>
            <a:softEdge rad="112500"/>
          </a:effectLst>
        </p:spPr>
      </p:pic>
    </p:spTree>
    <p:extLst>
      <p:ext uri="{BB962C8B-B14F-4D97-AF65-F5344CB8AC3E}">
        <p14:creationId xmlns:p14="http://schemas.microsoft.com/office/powerpoint/2010/main" val="2835270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990600"/>
            <a:ext cx="8153400" cy="4876800"/>
          </a:xfrm>
        </p:spPr>
        <p:txBody>
          <a:bodyPr>
            <a:normAutofit/>
          </a:bodyPr>
          <a:lstStyle/>
          <a:p>
            <a:pPr marL="0" indent="0">
              <a:buNone/>
            </a:pPr>
            <a:r>
              <a:rPr lang="en-US" sz="1600" dirty="0">
                <a:solidFill>
                  <a:schemeClr val="tx1"/>
                </a:solidFill>
                <a:latin typeface="Palatino Linotype" panose="02040502050505030304" pitchFamily="18" charset="0"/>
              </a:rPr>
              <a:t>Diversity and inclusion have played important roles in shaping the University of Wisconsin-Parkside. With great intention, Parkside has created a learning environment that celebrates diverse knowledge and perspectives through academics and partnerships in our communities. The result: Students are better prepared to be effective contributors in today's multicultural society. Parkside's classroom environment promotes individualized attention that speaks to both traditional and nontraditional students</a:t>
            </a:r>
            <a:r>
              <a:rPr lang="en-US" sz="1600" dirty="0" smtClean="0">
                <a:solidFill>
                  <a:schemeClr val="tx1"/>
                </a:solidFill>
                <a:latin typeface="Palatino Linotype" panose="02040502050505030304" pitchFamily="18" charset="0"/>
              </a:rPr>
              <a:t>.</a:t>
            </a:r>
          </a:p>
          <a:p>
            <a:pPr marL="0" indent="0">
              <a:buNone/>
            </a:pPr>
            <a:endParaRPr lang="en-US" sz="600" dirty="0" smtClean="0">
              <a:solidFill>
                <a:schemeClr val="tx1"/>
              </a:solidFill>
              <a:latin typeface="Palatino Linotype" panose="02040502050505030304" pitchFamily="18" charset="0"/>
            </a:endParaRPr>
          </a:p>
          <a:p>
            <a:pPr marL="0" indent="0">
              <a:buNone/>
            </a:pPr>
            <a:endParaRPr lang="en-US" sz="1050" dirty="0">
              <a:solidFill>
                <a:schemeClr val="tx1"/>
              </a:solidFill>
              <a:latin typeface="Palatino Linotype" panose="02040502050505030304" pitchFamily="18" charset="0"/>
            </a:endParaRPr>
          </a:p>
          <a:p>
            <a:pPr marL="0" indent="0">
              <a:buNone/>
            </a:pPr>
            <a:endParaRPr lang="en-US" sz="1050" dirty="0" smtClean="0">
              <a:solidFill>
                <a:schemeClr val="tx1"/>
              </a:solidFill>
              <a:latin typeface="Palatino Linotype" panose="02040502050505030304" pitchFamily="18" charset="0"/>
            </a:endParaRPr>
          </a:p>
          <a:p>
            <a:pPr marL="0" indent="0">
              <a:buNone/>
            </a:pPr>
            <a:endParaRPr lang="en-US" sz="1050" dirty="0">
              <a:solidFill>
                <a:schemeClr val="tx1"/>
              </a:solidFill>
              <a:latin typeface="Palatino Linotype" panose="02040502050505030304" pitchFamily="18" charset="0"/>
            </a:endParaRPr>
          </a:p>
          <a:p>
            <a:pPr marL="0" indent="0">
              <a:buNone/>
            </a:pPr>
            <a:endParaRPr lang="en-US" sz="1050" dirty="0" smtClean="0">
              <a:solidFill>
                <a:schemeClr val="tx1"/>
              </a:solidFill>
              <a:latin typeface="Palatino Linotype" panose="02040502050505030304" pitchFamily="18" charset="0"/>
            </a:endParaRPr>
          </a:p>
          <a:p>
            <a:pPr marL="0" indent="0">
              <a:buNone/>
            </a:pPr>
            <a:endParaRPr lang="en-US" sz="1050" dirty="0">
              <a:solidFill>
                <a:schemeClr val="tx1"/>
              </a:solidFill>
              <a:latin typeface="Palatino Linotype" panose="02040502050505030304" pitchFamily="18" charset="0"/>
            </a:endParaRPr>
          </a:p>
          <a:p>
            <a:pPr marL="0" indent="0">
              <a:buNone/>
            </a:pPr>
            <a:endParaRPr lang="en-US" sz="1400" dirty="0" smtClean="0">
              <a:solidFill>
                <a:schemeClr val="tx1"/>
              </a:solidFill>
              <a:latin typeface="Palatino Linotype" panose="02040502050505030304" pitchFamily="18" charset="0"/>
            </a:endParaRPr>
          </a:p>
          <a:p>
            <a:pPr marL="0" indent="0">
              <a:buNone/>
            </a:pPr>
            <a:endParaRPr lang="en-US" sz="1400" dirty="0">
              <a:solidFill>
                <a:schemeClr val="tx1"/>
              </a:solidFill>
              <a:latin typeface="Palatino Linotype" panose="02040502050505030304" pitchFamily="18" charset="0"/>
            </a:endParaRPr>
          </a:p>
          <a:p>
            <a:pPr marL="0" indent="0">
              <a:buNone/>
            </a:pPr>
            <a:r>
              <a:rPr lang="en-US" sz="1600" dirty="0" smtClean="0">
                <a:solidFill>
                  <a:schemeClr val="tx1"/>
                </a:solidFill>
                <a:latin typeface="Palatino Linotype" panose="02040502050505030304" pitchFamily="18" charset="0"/>
              </a:rPr>
              <a:t>Parkside </a:t>
            </a:r>
            <a:r>
              <a:rPr lang="en-US" sz="1600" dirty="0">
                <a:solidFill>
                  <a:schemeClr val="tx1"/>
                </a:solidFill>
                <a:latin typeface="Palatino Linotype" panose="02040502050505030304" pitchFamily="18" charset="0"/>
              </a:rPr>
              <a:t>offers you a quality university experience that goes beyond the classroom. Our top faculty members teach all levels of undergraduate courses. They become your mentors, engage you in their own research, and are actively involved with businesses, groups and organizations in our region. Our student-to-faculty ratio is just 18 to 1, and more than three quarters of the classes offered have fewer than thirty students. </a:t>
            </a:r>
          </a:p>
          <a:p>
            <a:pPr marL="0" indent="0">
              <a:buNone/>
            </a:pPr>
            <a:endParaRPr lang="en-US" sz="5600" dirty="0"/>
          </a:p>
        </p:txBody>
      </p:sp>
      <p:pic>
        <p:nvPicPr>
          <p:cNvPr id="4098"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2514600"/>
            <a:ext cx="2624959" cy="15042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university of parkside wisconsin logo"/>
          <p:cNvPicPr/>
          <p:nvPr/>
        </p:nvPicPr>
        <p:blipFill>
          <a:blip r:embed="rId4">
            <a:extLst>
              <a:ext uri="{28A0092B-C50C-407E-A947-70E740481C1C}">
                <a14:useLocalDpi xmlns:a14="http://schemas.microsoft.com/office/drawing/2010/main" val="0"/>
              </a:ext>
            </a:extLst>
          </a:blip>
          <a:srcRect l="20988" t="22379" r="17867" b="26274"/>
          <a:stretch>
            <a:fillRect/>
          </a:stretch>
        </p:blipFill>
        <p:spPr bwMode="auto">
          <a:xfrm>
            <a:off x="3407979" y="152400"/>
            <a:ext cx="2057400" cy="838200"/>
          </a:xfrm>
          <a:prstGeom prst="rect">
            <a:avLst/>
          </a:prstGeom>
          <a:noFill/>
          <a:ln>
            <a:noFill/>
          </a:ln>
        </p:spPr>
      </p:pic>
    </p:spTree>
    <p:extLst>
      <p:ext uri="{BB962C8B-B14F-4D97-AF65-F5344CB8AC3E}">
        <p14:creationId xmlns:p14="http://schemas.microsoft.com/office/powerpoint/2010/main" val="711939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533400" y="1905000"/>
            <a:ext cx="8077200" cy="4038600"/>
          </a:xfrm>
        </p:spPr>
        <p:txBody>
          <a:bodyPr>
            <a:normAutofit/>
          </a:bodyPr>
          <a:lstStyle/>
          <a:p>
            <a:pPr marL="0" indent="0" algn="ctr">
              <a:buNone/>
            </a:pPr>
            <a:r>
              <a:rPr lang="en-US" sz="1600" i="1" dirty="0">
                <a:solidFill>
                  <a:schemeClr val="tx1"/>
                </a:solidFill>
                <a:latin typeface="Palatino Linotype" panose="02040502050505030304" pitchFamily="18" charset="0"/>
              </a:rPr>
              <a:t>"Parkside is a perfect example of the Wisconsin idea … bringing the university to the people. And the people of this region have demonstrated that they want it</a:t>
            </a:r>
            <a:r>
              <a:rPr lang="en-US" sz="1600" i="1" dirty="0" smtClean="0">
                <a:solidFill>
                  <a:schemeClr val="tx1"/>
                </a:solidFill>
                <a:latin typeface="Palatino Linotype" panose="02040502050505030304" pitchFamily="18" charset="0"/>
              </a:rPr>
              <a:t>.“</a:t>
            </a:r>
          </a:p>
          <a:p>
            <a:pPr marL="0" indent="0">
              <a:buNone/>
            </a:pPr>
            <a:endParaRPr lang="en-US" sz="600" dirty="0">
              <a:solidFill>
                <a:schemeClr val="tx1"/>
              </a:solidFill>
              <a:latin typeface="Palatino Linotype" panose="02040502050505030304" pitchFamily="18" charset="0"/>
            </a:endParaRPr>
          </a:p>
          <a:p>
            <a:pPr marL="0" indent="0" algn="ctr">
              <a:buNone/>
            </a:pPr>
            <a:r>
              <a:rPr lang="en-US" sz="1600" dirty="0">
                <a:solidFill>
                  <a:schemeClr val="tx1"/>
                </a:solidFill>
                <a:latin typeface="Palatino Linotype" panose="02040502050505030304" pitchFamily="18" charset="0"/>
              </a:rPr>
              <a:t>Fred Harvey Harrington, University of Wisconsin President, </a:t>
            </a:r>
            <a:r>
              <a:rPr lang="en-US" sz="1600" dirty="0" smtClean="0">
                <a:solidFill>
                  <a:schemeClr val="tx1"/>
                </a:solidFill>
                <a:latin typeface="Palatino Linotype" panose="02040502050505030304" pitchFamily="18" charset="0"/>
              </a:rPr>
              <a:t>1970</a:t>
            </a:r>
          </a:p>
          <a:p>
            <a:pPr marL="0" indent="0">
              <a:buNone/>
            </a:pPr>
            <a:endParaRPr lang="en-US" sz="1200" dirty="0" smtClean="0">
              <a:solidFill>
                <a:schemeClr val="tx1"/>
              </a:solidFill>
              <a:latin typeface="Palatino Linotype" panose="02040502050505030304" pitchFamily="18" charset="0"/>
            </a:endParaRPr>
          </a:p>
          <a:p>
            <a:pPr>
              <a:buFont typeface="Wingdings" panose="05000000000000000000" pitchFamily="2" charset="2"/>
              <a:buChar char="§"/>
            </a:pPr>
            <a:r>
              <a:rPr lang="en-US" sz="1800" dirty="0" smtClean="0">
                <a:solidFill>
                  <a:schemeClr val="tx1"/>
                </a:solidFill>
                <a:latin typeface="Palatino Linotype" panose="02040502050505030304" pitchFamily="18" charset="0"/>
              </a:rPr>
              <a:t>University of Wisconsin presence in southeastern Wisconsin since 1933</a:t>
            </a:r>
          </a:p>
          <a:p>
            <a:pPr>
              <a:buFont typeface="Wingdings" panose="05000000000000000000" pitchFamily="2" charset="2"/>
              <a:buChar char="§"/>
            </a:pPr>
            <a:r>
              <a:rPr lang="en-US" sz="1800" dirty="0" smtClean="0">
                <a:solidFill>
                  <a:schemeClr val="tx1"/>
                </a:solidFill>
                <a:latin typeface="Palatino Linotype" panose="02040502050505030304" pitchFamily="18" charset="0"/>
              </a:rPr>
              <a:t>In 1965, UW Parkside was created in Kenosha and Racine</a:t>
            </a:r>
          </a:p>
          <a:p>
            <a:pPr>
              <a:buFont typeface="Wingdings" panose="05000000000000000000" pitchFamily="2" charset="2"/>
              <a:buChar char="§"/>
            </a:pPr>
            <a:r>
              <a:rPr lang="en-US" sz="1800" dirty="0" smtClean="0">
                <a:solidFill>
                  <a:schemeClr val="tx1"/>
                </a:solidFill>
                <a:latin typeface="Palatino Linotype" panose="02040502050505030304" pitchFamily="18" charset="0"/>
              </a:rPr>
              <a:t>Chancellor Irvin G. Wyllie selected the name “Parkside” to represent the picturesque campus and to exhibit service to all of southeastern Wisconsin</a:t>
            </a:r>
          </a:p>
          <a:p>
            <a:pPr>
              <a:buFont typeface="Wingdings" panose="05000000000000000000" pitchFamily="2" charset="2"/>
              <a:buChar char="§"/>
            </a:pPr>
            <a:r>
              <a:rPr lang="en-US" sz="1800" dirty="0" smtClean="0">
                <a:solidFill>
                  <a:schemeClr val="tx1"/>
                </a:solidFill>
                <a:latin typeface="Palatino Linotype" panose="02040502050505030304" pitchFamily="18" charset="0"/>
              </a:rPr>
              <a:t>Architect </a:t>
            </a:r>
            <a:r>
              <a:rPr lang="en-US" sz="1800" dirty="0" err="1" smtClean="0">
                <a:solidFill>
                  <a:schemeClr val="tx1"/>
                </a:solidFill>
                <a:latin typeface="Palatino Linotype" panose="02040502050505030304" pitchFamily="18" charset="0"/>
              </a:rPr>
              <a:t>Gyo</a:t>
            </a:r>
            <a:r>
              <a:rPr lang="en-US" sz="1800" dirty="0" smtClean="0">
                <a:solidFill>
                  <a:schemeClr val="tx1"/>
                </a:solidFill>
                <a:latin typeface="Palatino Linotype" panose="02040502050505030304" pitchFamily="18" charset="0"/>
              </a:rPr>
              <a:t> Obata designed the complex with a major library/learning center at its heart.</a:t>
            </a:r>
          </a:p>
          <a:p>
            <a:pPr>
              <a:buFont typeface="Wingdings" panose="05000000000000000000" pitchFamily="2" charset="2"/>
              <a:buChar char="§"/>
            </a:pPr>
            <a:r>
              <a:rPr lang="en-US" sz="1800" dirty="0" smtClean="0">
                <a:solidFill>
                  <a:schemeClr val="tx1"/>
                </a:solidFill>
                <a:latin typeface="Palatino Linotype" panose="02040502050505030304" pitchFamily="18" charset="0"/>
              </a:rPr>
              <a:t>July 1, 1968, the University of Wisconsin – Parkside was officially founded.</a:t>
            </a:r>
          </a:p>
          <a:p>
            <a:pPr>
              <a:buFont typeface="Wingdings" panose="05000000000000000000" pitchFamily="2" charset="2"/>
              <a:buChar char="§"/>
            </a:pPr>
            <a:r>
              <a:rPr lang="en-US" sz="1800" dirty="0" smtClean="0">
                <a:solidFill>
                  <a:schemeClr val="tx1"/>
                </a:solidFill>
                <a:latin typeface="Palatino Linotype" panose="02040502050505030304" pitchFamily="18" charset="0"/>
              </a:rPr>
              <a:t>Our President of UW Parkside is Chancellor Deborah Ford</a:t>
            </a:r>
          </a:p>
          <a:p>
            <a:pPr>
              <a:buFont typeface="Wingdings" panose="05000000000000000000" pitchFamily="2" charset="2"/>
              <a:buChar char="§"/>
            </a:pPr>
            <a:endParaRPr lang="en-US" sz="1600" dirty="0" smtClean="0">
              <a:solidFill>
                <a:schemeClr val="tx1"/>
              </a:solidFill>
              <a:latin typeface="Palatino Linotype" panose="02040502050505030304" pitchFamily="18" charset="0"/>
            </a:endParaRPr>
          </a:p>
          <a:p>
            <a:pPr>
              <a:buFont typeface="Wingdings" panose="05000000000000000000" pitchFamily="2" charset="2"/>
              <a:buChar char="§"/>
            </a:pPr>
            <a:endParaRPr lang="en-US" sz="1600" dirty="0" smtClean="0">
              <a:solidFill>
                <a:schemeClr val="tx1"/>
              </a:solidFill>
              <a:latin typeface="Palatino Linotype" panose="02040502050505030304" pitchFamily="18" charset="0"/>
            </a:endParaRPr>
          </a:p>
          <a:p>
            <a:pPr>
              <a:buFont typeface="Wingdings" panose="05000000000000000000" pitchFamily="2" charset="2"/>
              <a:buChar char="§"/>
            </a:pPr>
            <a:endParaRPr lang="en-US" sz="1600" dirty="0">
              <a:solidFill>
                <a:schemeClr val="tx1"/>
              </a:solidFill>
              <a:latin typeface="Palatino Linotype" panose="02040502050505030304" pitchFamily="18" charset="0"/>
            </a:endParaRPr>
          </a:p>
          <a:p>
            <a:pPr marL="0" indent="0">
              <a:buNone/>
            </a:pPr>
            <a:endParaRPr lang="en-US" sz="5600" dirty="0"/>
          </a:p>
        </p:txBody>
      </p:sp>
      <p:pic>
        <p:nvPicPr>
          <p:cNvPr id="3074" name="Picture 2" descr="Image result for Histo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499" y="272071"/>
            <a:ext cx="3695701" cy="13650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university of parkside wisconsin logo"/>
          <p:cNvPicPr/>
          <p:nvPr/>
        </p:nvPicPr>
        <p:blipFill rotWithShape="1">
          <a:blip r:embed="rId4">
            <a:duotone>
              <a:prstClr val="black"/>
              <a:srgbClr val="D9C3A5">
                <a:tint val="50000"/>
                <a:satMod val="180000"/>
              </a:srgbClr>
            </a:duotone>
            <a:extLst>
              <a:ext uri="{28A0092B-C50C-407E-A947-70E740481C1C}">
                <a14:useLocalDpi xmlns:a14="http://schemas.microsoft.com/office/drawing/2010/main" val="0"/>
              </a:ext>
            </a:extLst>
          </a:blip>
          <a:srcRect l="20989" t="22380" r="17862" b="26275"/>
          <a:stretch/>
        </p:blipFill>
        <p:spPr bwMode="auto">
          <a:xfrm>
            <a:off x="3200400" y="836228"/>
            <a:ext cx="1828800" cy="611572"/>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7046094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Supervisor's roles and responsibilities in an organiz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81000"/>
            <a:ext cx="5181600" cy="5334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2781300" y="533400"/>
            <a:ext cx="3733800" cy="457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chemeClr val="tx1"/>
                </a:solidFill>
                <a:latin typeface="Arial Rounded MT Bold" panose="020F0704030504030204" pitchFamily="34" charset="0"/>
              </a:rPr>
              <a:t>Supervisor’s Role</a:t>
            </a:r>
            <a:endParaRPr lang="en-US" sz="24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3001939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33400" y="304800"/>
            <a:ext cx="8077200" cy="1219200"/>
          </a:xfrm>
          <a:prstGeom prst="rect">
            <a:avLst/>
          </a:prstGeom>
          <a:solidFill>
            <a:srgbClr val="009900"/>
          </a:solidFill>
        </p:spPr>
        <p:txBody>
          <a:bodyPr vert="horz" lIns="91440" tIns="45720" rIns="91440" bIns="45720" rtlCol="0" anchor="ctr">
            <a:noAutofit/>
          </a:bodyPr>
          <a:lstStyle>
            <a:lvl1pPr algn="ctr" defTabSz="457200" rtl="0" eaLnBrk="1" latinLnBrk="0" hangingPunct="1">
              <a:spcBef>
                <a:spcPct val="0"/>
              </a:spcBef>
              <a:buNone/>
              <a:defRPr sz="4400" kern="1200">
                <a:solidFill>
                  <a:srgbClr val="595959"/>
                </a:solidFill>
                <a:latin typeface="+mj-lt"/>
                <a:ea typeface="+mj-ea"/>
                <a:cs typeface="+mj-cs"/>
              </a:defRPr>
            </a:lvl1pPr>
          </a:lstStyle>
          <a:p>
            <a:r>
              <a:rPr lang="en-US" sz="3200" dirty="0" smtClean="0">
                <a:solidFill>
                  <a:schemeClr val="bg1"/>
                </a:solidFill>
                <a:latin typeface="Palatino Linotype" panose="02040502050505030304" pitchFamily="18" charset="0"/>
              </a:rPr>
              <a:t>New Hire Orientation</a:t>
            </a:r>
          </a:p>
          <a:p>
            <a:r>
              <a:rPr lang="en-US" sz="3200" dirty="0" smtClean="0">
                <a:solidFill>
                  <a:schemeClr val="bg1"/>
                </a:solidFill>
                <a:latin typeface="Palatino Linotype" panose="02040502050505030304" pitchFamily="18" charset="0"/>
              </a:rPr>
              <a:t> The Role of the Supervisor</a:t>
            </a:r>
            <a:endParaRPr lang="en-US" sz="3200" dirty="0">
              <a:solidFill>
                <a:schemeClr val="bg1"/>
              </a:solidFill>
              <a:latin typeface="Palatino Linotype" panose="02040502050505030304" pitchFamily="18" charset="0"/>
            </a:endParaRPr>
          </a:p>
        </p:txBody>
      </p:sp>
      <p:sp>
        <p:nvSpPr>
          <p:cNvPr id="6" name="Content Placeholder 2"/>
          <p:cNvSpPr>
            <a:spLocks noGrp="1"/>
          </p:cNvSpPr>
          <p:nvPr>
            <p:ph idx="1"/>
          </p:nvPr>
        </p:nvSpPr>
        <p:spPr>
          <a:xfrm>
            <a:off x="685800" y="1905000"/>
            <a:ext cx="7483839" cy="3657600"/>
          </a:xfrm>
        </p:spPr>
        <p:txBody>
          <a:bodyPr>
            <a:normAutofit/>
          </a:bodyPr>
          <a:lstStyle/>
          <a:p>
            <a:pPr marL="0" indent="0">
              <a:buNone/>
            </a:pPr>
            <a:r>
              <a:rPr lang="en-US" sz="2800" b="1" dirty="0" smtClean="0">
                <a:solidFill>
                  <a:schemeClr val="tx1"/>
                </a:solidFill>
                <a:latin typeface="Palatino Linotype" panose="02040502050505030304" pitchFamily="18" charset="0"/>
              </a:rPr>
              <a:t>Plays a pivotal role</a:t>
            </a:r>
          </a:p>
          <a:p>
            <a:r>
              <a:rPr lang="en-US" sz="2800" dirty="0" smtClean="0">
                <a:solidFill>
                  <a:schemeClr val="tx1"/>
                </a:solidFill>
                <a:latin typeface="Palatino Linotype" panose="02040502050505030304" pitchFamily="18" charset="0"/>
              </a:rPr>
              <a:t>Provides factual information and clear and realistic performance expectations</a:t>
            </a:r>
          </a:p>
          <a:p>
            <a:r>
              <a:rPr lang="en-US" sz="2800" dirty="0" smtClean="0">
                <a:solidFill>
                  <a:schemeClr val="tx1"/>
                </a:solidFill>
                <a:latin typeface="Palatino Linotype" panose="02040502050505030304" pitchFamily="18" charset="0"/>
              </a:rPr>
              <a:t>Emphasize the employee’s likelihood of succeeding at UW Parkside</a:t>
            </a:r>
          </a:p>
          <a:p>
            <a:r>
              <a:rPr lang="en-US" sz="2800" dirty="0" smtClean="0">
                <a:solidFill>
                  <a:schemeClr val="tx1"/>
                </a:solidFill>
                <a:latin typeface="Palatino Linotype" panose="02040502050505030304" pitchFamily="18" charset="0"/>
              </a:rPr>
              <a:t>Encourages newcomers’ acceptance by coworkers</a:t>
            </a:r>
          </a:p>
        </p:txBody>
      </p:sp>
    </p:spTree>
    <p:extLst>
      <p:ext uri="{BB962C8B-B14F-4D97-AF65-F5344CB8AC3E}">
        <p14:creationId xmlns:p14="http://schemas.microsoft.com/office/powerpoint/2010/main" val="265093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8001" y="1532744"/>
            <a:ext cx="3696629" cy="2819400"/>
          </a:xfrm>
        </p:spPr>
        <p:txBody>
          <a:bodyPr>
            <a:normAutofit/>
          </a:bodyPr>
          <a:lstStyle/>
          <a:p>
            <a:r>
              <a:rPr lang="en-US" sz="2800" dirty="0" smtClean="0">
                <a:solidFill>
                  <a:schemeClr val="tx1"/>
                </a:solidFill>
                <a:latin typeface="Palatino Linotype" panose="02040502050505030304" pitchFamily="18" charset="0"/>
              </a:rPr>
              <a:t>To Reduce Startup Costs</a:t>
            </a:r>
          </a:p>
          <a:p>
            <a:r>
              <a:rPr lang="en-US" sz="2800" dirty="0" smtClean="0">
                <a:solidFill>
                  <a:schemeClr val="tx1"/>
                </a:solidFill>
                <a:latin typeface="Palatino Linotype" panose="02040502050505030304" pitchFamily="18" charset="0"/>
              </a:rPr>
              <a:t>To Reduce Anxiety</a:t>
            </a:r>
          </a:p>
          <a:p>
            <a:r>
              <a:rPr lang="en-US" sz="2800" dirty="0" smtClean="0">
                <a:solidFill>
                  <a:schemeClr val="tx1"/>
                </a:solidFill>
                <a:latin typeface="Palatino Linotype" panose="02040502050505030304" pitchFamily="18" charset="0"/>
              </a:rPr>
              <a:t>To Reduce Employee Turnover</a:t>
            </a:r>
          </a:p>
        </p:txBody>
      </p:sp>
      <p:sp>
        <p:nvSpPr>
          <p:cNvPr id="4" name="Content Placeholder 2"/>
          <p:cNvSpPr txBox="1">
            <a:spLocks/>
          </p:cNvSpPr>
          <p:nvPr/>
        </p:nvSpPr>
        <p:spPr>
          <a:xfrm>
            <a:off x="4764069" y="1531496"/>
            <a:ext cx="3962400" cy="32004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595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595959"/>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595959"/>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595959"/>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solidFill>
                  <a:schemeClr val="tx1"/>
                </a:solidFill>
                <a:latin typeface="Palatino Linotype" panose="02040502050505030304" pitchFamily="18" charset="0"/>
              </a:rPr>
              <a:t>To Save Time for the </a:t>
            </a:r>
            <a:r>
              <a:rPr lang="en-US" sz="2800" dirty="0" smtClean="0">
                <a:solidFill>
                  <a:schemeClr val="tx1"/>
                </a:solidFill>
                <a:latin typeface="Palatino Linotype" panose="02040502050505030304" pitchFamily="18" charset="0"/>
              </a:rPr>
              <a:t>Supervisor</a:t>
            </a:r>
          </a:p>
          <a:p>
            <a:r>
              <a:rPr lang="en-US" sz="2800" dirty="0" smtClean="0">
                <a:solidFill>
                  <a:schemeClr val="tx1"/>
                </a:solidFill>
                <a:latin typeface="Palatino Linotype" panose="02040502050505030304" pitchFamily="18" charset="0"/>
              </a:rPr>
              <a:t>To Develop Realistic Job Expectations, Positive Attitudes and Job Satisfaction</a:t>
            </a:r>
          </a:p>
        </p:txBody>
      </p:sp>
      <p:sp>
        <p:nvSpPr>
          <p:cNvPr id="5" name="Title 1"/>
          <p:cNvSpPr txBox="1">
            <a:spLocks/>
          </p:cNvSpPr>
          <p:nvPr/>
        </p:nvSpPr>
        <p:spPr>
          <a:xfrm>
            <a:off x="304800" y="381000"/>
            <a:ext cx="8610599" cy="838200"/>
          </a:xfrm>
          <a:prstGeom prst="rect">
            <a:avLst/>
          </a:prstGeom>
          <a:solidFill>
            <a:srgbClr val="009900"/>
          </a:solidFill>
        </p:spPr>
        <p:txBody>
          <a:bodyPr vert="horz" lIns="91440" tIns="45720" rIns="91440" bIns="45720" rtlCol="0" anchor="ctr">
            <a:noAutofit/>
          </a:bodyPr>
          <a:lstStyle>
            <a:lvl1pPr algn="ctr" defTabSz="457200" rtl="0" eaLnBrk="1" latinLnBrk="0" hangingPunct="1">
              <a:spcBef>
                <a:spcPct val="0"/>
              </a:spcBef>
              <a:buNone/>
              <a:defRPr sz="4400" kern="1200">
                <a:solidFill>
                  <a:srgbClr val="595959"/>
                </a:solidFill>
                <a:latin typeface="+mj-lt"/>
                <a:ea typeface="+mj-ea"/>
                <a:cs typeface="+mj-cs"/>
              </a:defRPr>
            </a:lvl1pPr>
          </a:lstStyle>
          <a:p>
            <a:r>
              <a:rPr lang="en-US" sz="3200" dirty="0" smtClean="0">
                <a:solidFill>
                  <a:schemeClr val="bg1"/>
                </a:solidFill>
                <a:latin typeface="Palatino Linotype" panose="02040502050505030304" pitchFamily="18" charset="0"/>
              </a:rPr>
              <a:t>What is the purpose </a:t>
            </a:r>
            <a:r>
              <a:rPr lang="en-US" sz="3200" dirty="0" smtClean="0">
                <a:solidFill>
                  <a:schemeClr val="bg1"/>
                </a:solidFill>
                <a:latin typeface="Palatino Linotype" panose="02040502050505030304" pitchFamily="18" charset="0"/>
              </a:rPr>
              <a:t>of </a:t>
            </a:r>
            <a:r>
              <a:rPr lang="en-US" sz="3200" dirty="0" smtClean="0">
                <a:solidFill>
                  <a:schemeClr val="bg1"/>
                </a:solidFill>
                <a:latin typeface="Palatino Linotype" panose="02040502050505030304" pitchFamily="18" charset="0"/>
              </a:rPr>
              <a:t>New Hire Orientation</a:t>
            </a:r>
            <a:endParaRPr lang="en-US" sz="3200" dirty="0">
              <a:solidFill>
                <a:schemeClr val="bg1"/>
              </a:solidFill>
              <a:latin typeface="Palatino Linotype" panose="02040502050505030304" pitchFamily="18" charset="0"/>
            </a:endParaRPr>
          </a:p>
        </p:txBody>
      </p:sp>
      <p:sp>
        <p:nvSpPr>
          <p:cNvPr id="6" name="Content Placeholder 2"/>
          <p:cNvSpPr txBox="1">
            <a:spLocks/>
          </p:cNvSpPr>
          <p:nvPr/>
        </p:nvSpPr>
        <p:spPr>
          <a:xfrm>
            <a:off x="613043" y="4648200"/>
            <a:ext cx="8190570" cy="9144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595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595959"/>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595959"/>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595959"/>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i="1" dirty="0" smtClean="0">
                <a:solidFill>
                  <a:schemeClr val="tx1"/>
                </a:solidFill>
                <a:latin typeface="Palatino Linotype" panose="02040502050505030304" pitchFamily="18" charset="0"/>
              </a:rPr>
              <a:t>** A thoughtful new employee orientation program can reduce turnover and save an organization thousands of dollars.**</a:t>
            </a:r>
          </a:p>
        </p:txBody>
      </p:sp>
    </p:spTree>
    <p:extLst>
      <p:ext uri="{BB962C8B-B14F-4D97-AF65-F5344CB8AC3E}">
        <p14:creationId xmlns:p14="http://schemas.microsoft.com/office/powerpoint/2010/main" val="375505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build="p"/>
    </p:bldLst>
  </p:timing>
</p:sld>
</file>

<file path=ppt/theme/theme1.xml><?xml version="1.0" encoding="utf-8"?>
<a:theme xmlns:a="http://schemas.openxmlformats.org/drawingml/2006/main" name="PowerPoint Template (00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AC3AEBF-64D7-4880-8939-6FE67BFDF0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3351</TotalTime>
  <Words>2497</Words>
  <Application>Microsoft Office PowerPoint</Application>
  <PresentationFormat>On-screen Show (4:3)</PresentationFormat>
  <Paragraphs>281</Paragraphs>
  <Slides>32</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Arial Rounded MT Bold</vt:lpstr>
      <vt:lpstr>Calibri</vt:lpstr>
      <vt:lpstr>MV Boli</vt:lpstr>
      <vt:lpstr>Palatino Linotype</vt:lpstr>
      <vt:lpstr>Segoe Print</vt:lpstr>
      <vt:lpstr>Wingdings</vt:lpstr>
      <vt:lpstr>PowerPoint Template (002)</vt:lpstr>
      <vt:lpstr>New Hire Orientation The Red Carpet Experience</vt:lpstr>
      <vt:lpstr>New Hire Orientation</vt:lpstr>
      <vt:lpstr>You Are Welcome 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Red Carpet Treatment?</vt:lpstr>
      <vt:lpstr>Common Mistakes . . . Be Prepared!</vt:lpstr>
      <vt:lpstr>Common Mistakes … Be Prepared!</vt:lpstr>
      <vt:lpstr>What is Important to Review</vt:lpstr>
      <vt:lpstr>Put Our Best Foot Forward … </vt:lpstr>
      <vt:lpstr>your journey starts 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am Welcomed, Therefore, I Belong</vt:lpstr>
      <vt:lpstr>Evaluate the Success</vt:lpstr>
      <vt:lpstr>4 Simple Ways to Make Your Employees Feel Valued</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Burke, Kim</dc:creator>
  <cp:lastModifiedBy>Galaviz, Dalinda</cp:lastModifiedBy>
  <cp:revision>169</cp:revision>
  <cp:lastPrinted>2018-02-20T14:19:56Z</cp:lastPrinted>
  <dcterms:created xsi:type="dcterms:W3CDTF">2017-09-18T13:26:57Z</dcterms:created>
  <dcterms:modified xsi:type="dcterms:W3CDTF">2018-02-26T15:03:41Z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TC019647999991</vt:lpwstr>
  </property>
</Properties>
</file>