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4" r:id="rId2"/>
  </p:sldMasterIdLst>
  <p:notesMasterIdLst>
    <p:notesMasterId r:id="rId22"/>
  </p:notesMasterIdLst>
  <p:handoutMasterIdLst>
    <p:handoutMasterId r:id="rId23"/>
  </p:handoutMasterIdLst>
  <p:sldIdLst>
    <p:sldId id="280" r:id="rId3"/>
    <p:sldId id="285" r:id="rId4"/>
    <p:sldId id="257" r:id="rId5"/>
    <p:sldId id="317" r:id="rId6"/>
    <p:sldId id="322" r:id="rId7"/>
    <p:sldId id="323" r:id="rId8"/>
    <p:sldId id="324" r:id="rId9"/>
    <p:sldId id="331" r:id="rId10"/>
    <p:sldId id="318" r:id="rId11"/>
    <p:sldId id="319" r:id="rId12"/>
    <p:sldId id="321" r:id="rId13"/>
    <p:sldId id="325" r:id="rId14"/>
    <p:sldId id="326" r:id="rId15"/>
    <p:sldId id="327" r:id="rId16"/>
    <p:sldId id="330" r:id="rId17"/>
    <p:sldId id="328" r:id="rId18"/>
    <p:sldId id="329" r:id="rId19"/>
    <p:sldId id="315" r:id="rId20"/>
    <p:sldId id="279"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84123" autoAdjust="0"/>
  </p:normalViewPr>
  <p:slideViewPr>
    <p:cSldViewPr>
      <p:cViewPr varScale="1">
        <p:scale>
          <a:sx n="90" d="100"/>
          <a:sy n="90" d="100"/>
        </p:scale>
        <p:origin x="426" y="96"/>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CCC324BF-3B01-4C25-B837-07C694A3EB43}" type="datetimeFigureOut">
              <a:rPr lang="en-US" smtClean="0"/>
              <a:t>3/19/2018</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8466B2BA-ECF6-42A6-8045-C1BAB9945638}" type="slidenum">
              <a:rPr lang="en-US" smtClean="0"/>
              <a:t>‹#›</a:t>
            </a:fld>
            <a:endParaRPr lang="en-US" dirty="0"/>
          </a:p>
        </p:txBody>
      </p:sp>
    </p:spTree>
    <p:extLst>
      <p:ext uri="{BB962C8B-B14F-4D97-AF65-F5344CB8AC3E}">
        <p14:creationId xmlns:p14="http://schemas.microsoft.com/office/powerpoint/2010/main" val="9642352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1EABA4C-4756-4486-A800-9F749C43BFC1}" type="datetimeFigureOut">
              <a:rPr lang="en-US" smtClean="0"/>
              <a:t>3/19/2018</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935717A-2BB9-4939-A777-F9E8A091473F}" type="slidenum">
              <a:rPr lang="en-US" smtClean="0"/>
              <a:t>‹#›</a:t>
            </a:fld>
            <a:endParaRPr lang="en-US" dirty="0"/>
          </a:p>
        </p:txBody>
      </p:sp>
    </p:spTree>
    <p:extLst>
      <p:ext uri="{BB962C8B-B14F-4D97-AF65-F5344CB8AC3E}">
        <p14:creationId xmlns:p14="http://schemas.microsoft.com/office/powerpoint/2010/main" val="2447954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35717A-2BB9-4939-A777-F9E8A091473F}" type="slidenum">
              <a:rPr lang="en-US" smtClean="0"/>
              <a:t>1</a:t>
            </a:fld>
            <a:endParaRPr lang="en-US" dirty="0"/>
          </a:p>
        </p:txBody>
      </p:sp>
    </p:spTree>
    <p:extLst>
      <p:ext uri="{BB962C8B-B14F-4D97-AF65-F5344CB8AC3E}">
        <p14:creationId xmlns:p14="http://schemas.microsoft.com/office/powerpoint/2010/main" val="651669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Speaker’s Notes:</a:t>
            </a:r>
          </a:p>
          <a:p>
            <a:endParaRPr lang="en-US" dirty="0" smtClean="0"/>
          </a:p>
        </p:txBody>
      </p:sp>
      <p:sp>
        <p:nvSpPr>
          <p:cNvPr id="4" name="Slide Number Placeholder 3"/>
          <p:cNvSpPr>
            <a:spLocks noGrp="1"/>
          </p:cNvSpPr>
          <p:nvPr>
            <p:ph type="sldNum" sz="quarter" idx="10"/>
          </p:nvPr>
        </p:nvSpPr>
        <p:spPr/>
        <p:txBody>
          <a:bodyPr/>
          <a:lstStyle/>
          <a:p>
            <a:fld id="{C935717A-2BB9-4939-A777-F9E8A091473F}" type="slidenum">
              <a:rPr lang="en-US" smtClean="0"/>
              <a:t>10</a:t>
            </a:fld>
            <a:endParaRPr lang="en-US" dirty="0"/>
          </a:p>
        </p:txBody>
      </p:sp>
    </p:spTree>
    <p:extLst>
      <p:ext uri="{BB962C8B-B14F-4D97-AF65-F5344CB8AC3E}">
        <p14:creationId xmlns:p14="http://schemas.microsoft.com/office/powerpoint/2010/main" val="7369628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Speaker’s Notes:</a:t>
            </a:r>
          </a:p>
          <a:p>
            <a:endParaRPr lang="en-US" dirty="0" smtClean="0"/>
          </a:p>
        </p:txBody>
      </p:sp>
      <p:sp>
        <p:nvSpPr>
          <p:cNvPr id="4" name="Slide Number Placeholder 3"/>
          <p:cNvSpPr>
            <a:spLocks noGrp="1"/>
          </p:cNvSpPr>
          <p:nvPr>
            <p:ph type="sldNum" sz="quarter" idx="10"/>
          </p:nvPr>
        </p:nvSpPr>
        <p:spPr/>
        <p:txBody>
          <a:bodyPr/>
          <a:lstStyle/>
          <a:p>
            <a:fld id="{C935717A-2BB9-4939-A777-F9E8A091473F}" type="slidenum">
              <a:rPr lang="en-US" smtClean="0"/>
              <a:t>11</a:t>
            </a:fld>
            <a:endParaRPr lang="en-US" dirty="0"/>
          </a:p>
        </p:txBody>
      </p:sp>
    </p:spTree>
    <p:extLst>
      <p:ext uri="{BB962C8B-B14F-4D97-AF65-F5344CB8AC3E}">
        <p14:creationId xmlns:p14="http://schemas.microsoft.com/office/powerpoint/2010/main" val="10953409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Speaker’s Notes: Employee’s can share information,</a:t>
            </a:r>
            <a:r>
              <a:rPr lang="en-US" baseline="0" dirty="0" smtClean="0"/>
              <a:t> but supervisor’s should not ask additional questions. </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C935717A-2BB9-4939-A777-F9E8A091473F}" type="slidenum">
              <a:rPr lang="en-US" smtClean="0"/>
              <a:t>12</a:t>
            </a:fld>
            <a:endParaRPr lang="en-US" dirty="0"/>
          </a:p>
        </p:txBody>
      </p:sp>
    </p:spTree>
    <p:extLst>
      <p:ext uri="{BB962C8B-B14F-4D97-AF65-F5344CB8AC3E}">
        <p14:creationId xmlns:p14="http://schemas.microsoft.com/office/powerpoint/2010/main" val="29197141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Speaker’s Notes: A</a:t>
            </a:r>
            <a:r>
              <a:rPr lang="en-US" baseline="0" dirty="0" smtClean="0"/>
              <a:t> solid block of leave can often lead to an intermittent leave upon returning to work. </a:t>
            </a:r>
            <a:endParaRPr lang="en-US" dirty="0" smtClean="0"/>
          </a:p>
        </p:txBody>
      </p:sp>
      <p:sp>
        <p:nvSpPr>
          <p:cNvPr id="4" name="Slide Number Placeholder 3"/>
          <p:cNvSpPr>
            <a:spLocks noGrp="1"/>
          </p:cNvSpPr>
          <p:nvPr>
            <p:ph type="sldNum" sz="quarter" idx="10"/>
          </p:nvPr>
        </p:nvSpPr>
        <p:spPr/>
        <p:txBody>
          <a:bodyPr/>
          <a:lstStyle/>
          <a:p>
            <a:fld id="{C935717A-2BB9-4939-A777-F9E8A091473F}" type="slidenum">
              <a:rPr lang="en-US" smtClean="0"/>
              <a:t>13</a:t>
            </a:fld>
            <a:endParaRPr lang="en-US" dirty="0"/>
          </a:p>
        </p:txBody>
      </p:sp>
    </p:spTree>
    <p:extLst>
      <p:ext uri="{BB962C8B-B14F-4D97-AF65-F5344CB8AC3E}">
        <p14:creationId xmlns:p14="http://schemas.microsoft.com/office/powerpoint/2010/main" val="12241048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Speaker’s Notes:</a:t>
            </a:r>
          </a:p>
        </p:txBody>
      </p:sp>
      <p:sp>
        <p:nvSpPr>
          <p:cNvPr id="4" name="Slide Number Placeholder 3"/>
          <p:cNvSpPr>
            <a:spLocks noGrp="1"/>
          </p:cNvSpPr>
          <p:nvPr>
            <p:ph type="sldNum" sz="quarter" idx="10"/>
          </p:nvPr>
        </p:nvSpPr>
        <p:spPr/>
        <p:txBody>
          <a:bodyPr/>
          <a:lstStyle/>
          <a:p>
            <a:fld id="{C935717A-2BB9-4939-A777-F9E8A091473F}" type="slidenum">
              <a:rPr lang="en-US" smtClean="0"/>
              <a:t>14</a:t>
            </a:fld>
            <a:endParaRPr lang="en-US" dirty="0"/>
          </a:p>
        </p:txBody>
      </p:sp>
    </p:spTree>
    <p:extLst>
      <p:ext uri="{BB962C8B-B14F-4D97-AF65-F5344CB8AC3E}">
        <p14:creationId xmlns:p14="http://schemas.microsoft.com/office/powerpoint/2010/main" val="10776593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Speaker’s Notes:</a:t>
            </a:r>
          </a:p>
        </p:txBody>
      </p:sp>
      <p:sp>
        <p:nvSpPr>
          <p:cNvPr id="4" name="Slide Number Placeholder 3"/>
          <p:cNvSpPr>
            <a:spLocks noGrp="1"/>
          </p:cNvSpPr>
          <p:nvPr>
            <p:ph type="sldNum" sz="quarter" idx="10"/>
          </p:nvPr>
        </p:nvSpPr>
        <p:spPr/>
        <p:txBody>
          <a:bodyPr/>
          <a:lstStyle/>
          <a:p>
            <a:fld id="{C935717A-2BB9-4939-A777-F9E8A091473F}" type="slidenum">
              <a:rPr lang="en-US" smtClean="0"/>
              <a:t>15</a:t>
            </a:fld>
            <a:endParaRPr lang="en-US" dirty="0"/>
          </a:p>
        </p:txBody>
      </p:sp>
    </p:spTree>
    <p:extLst>
      <p:ext uri="{BB962C8B-B14F-4D97-AF65-F5344CB8AC3E}">
        <p14:creationId xmlns:p14="http://schemas.microsoft.com/office/powerpoint/2010/main" val="19959336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Speaker’s Notes:</a:t>
            </a:r>
          </a:p>
        </p:txBody>
      </p:sp>
      <p:sp>
        <p:nvSpPr>
          <p:cNvPr id="4" name="Slide Number Placeholder 3"/>
          <p:cNvSpPr>
            <a:spLocks noGrp="1"/>
          </p:cNvSpPr>
          <p:nvPr>
            <p:ph type="sldNum" sz="quarter" idx="10"/>
          </p:nvPr>
        </p:nvSpPr>
        <p:spPr/>
        <p:txBody>
          <a:bodyPr/>
          <a:lstStyle/>
          <a:p>
            <a:fld id="{C935717A-2BB9-4939-A777-F9E8A091473F}" type="slidenum">
              <a:rPr lang="en-US" smtClean="0"/>
              <a:t>16</a:t>
            </a:fld>
            <a:endParaRPr lang="en-US" dirty="0"/>
          </a:p>
        </p:txBody>
      </p:sp>
    </p:spTree>
    <p:extLst>
      <p:ext uri="{BB962C8B-B14F-4D97-AF65-F5344CB8AC3E}">
        <p14:creationId xmlns:p14="http://schemas.microsoft.com/office/powerpoint/2010/main" val="2505578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Speaker’s Notes:</a:t>
            </a:r>
          </a:p>
        </p:txBody>
      </p:sp>
      <p:sp>
        <p:nvSpPr>
          <p:cNvPr id="4" name="Slide Number Placeholder 3"/>
          <p:cNvSpPr>
            <a:spLocks noGrp="1"/>
          </p:cNvSpPr>
          <p:nvPr>
            <p:ph type="sldNum" sz="quarter" idx="10"/>
          </p:nvPr>
        </p:nvSpPr>
        <p:spPr/>
        <p:txBody>
          <a:bodyPr/>
          <a:lstStyle/>
          <a:p>
            <a:fld id="{C935717A-2BB9-4939-A777-F9E8A091473F}" type="slidenum">
              <a:rPr lang="en-US" smtClean="0"/>
              <a:t>17</a:t>
            </a:fld>
            <a:endParaRPr lang="en-US" dirty="0"/>
          </a:p>
        </p:txBody>
      </p:sp>
    </p:spTree>
    <p:extLst>
      <p:ext uri="{BB962C8B-B14F-4D97-AF65-F5344CB8AC3E}">
        <p14:creationId xmlns:p14="http://schemas.microsoft.com/office/powerpoint/2010/main" val="28987521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Speaker’s Notes:</a:t>
            </a:r>
          </a:p>
        </p:txBody>
      </p:sp>
      <p:sp>
        <p:nvSpPr>
          <p:cNvPr id="4" name="Slide Number Placeholder 3"/>
          <p:cNvSpPr>
            <a:spLocks noGrp="1"/>
          </p:cNvSpPr>
          <p:nvPr>
            <p:ph type="sldNum" sz="quarter" idx="10"/>
          </p:nvPr>
        </p:nvSpPr>
        <p:spPr/>
        <p:txBody>
          <a:bodyPr/>
          <a:lstStyle/>
          <a:p>
            <a:fld id="{C935717A-2BB9-4939-A777-F9E8A091473F}" type="slidenum">
              <a:rPr lang="en-US" smtClean="0"/>
              <a:t>18</a:t>
            </a:fld>
            <a:endParaRPr lang="en-US" dirty="0"/>
          </a:p>
        </p:txBody>
      </p:sp>
    </p:spTree>
    <p:extLst>
      <p:ext uri="{BB962C8B-B14F-4D97-AF65-F5344CB8AC3E}">
        <p14:creationId xmlns:p14="http://schemas.microsoft.com/office/powerpoint/2010/main" val="17193426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35717A-2BB9-4939-A777-F9E8A091473F}" type="slidenum">
              <a:rPr lang="en-US" smtClean="0"/>
              <a:t>19</a:t>
            </a:fld>
            <a:endParaRPr lang="en-US" dirty="0"/>
          </a:p>
        </p:txBody>
      </p:sp>
    </p:spTree>
    <p:extLst>
      <p:ext uri="{BB962C8B-B14F-4D97-AF65-F5344CB8AC3E}">
        <p14:creationId xmlns:p14="http://schemas.microsoft.com/office/powerpoint/2010/main" val="16723709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Speaker’s Notes:</a:t>
            </a:r>
          </a:p>
          <a:p>
            <a:pPr marL="174708" indent="-174708">
              <a:buFont typeface="Arial" panose="020B0604020202020204" pitchFamily="34" charset="0"/>
              <a:buChar char="•"/>
            </a:pPr>
            <a:endParaRPr lang="en-US" dirty="0" smtClean="0"/>
          </a:p>
          <a:p>
            <a:pPr marL="174708" indent="-174708">
              <a:buFont typeface="Arial" panose="020B0604020202020204" pitchFamily="34" charset="0"/>
              <a:buChar char="•"/>
            </a:pPr>
            <a:r>
              <a:rPr lang="en-US" b="1" dirty="0" smtClean="0"/>
              <a:t>The</a:t>
            </a:r>
            <a:r>
              <a:rPr lang="en-US" b="1" baseline="0" dirty="0" smtClean="0"/>
              <a:t> first drafted version included 18 weeks over a 2 year period of unpaid paternal care and 26 weeks unpaid for and employee’s own serious health condition for employers with 5 or more employees.</a:t>
            </a:r>
          </a:p>
          <a:p>
            <a:pPr marL="174708" indent="-174708">
              <a:buFont typeface="Arial" panose="020B0604020202020204" pitchFamily="34" charset="0"/>
              <a:buChar char="•"/>
            </a:pPr>
            <a:r>
              <a:rPr lang="en-US" b="1" baseline="0" dirty="0" smtClean="0"/>
              <a:t>It would take 9 years and several amendments before FMLA is signed into law. The final version would include 12 weeks of unpaid parental and medical leave. As well as care for family members, but only spouses, children, parents, and in loco parentis status.</a:t>
            </a:r>
          </a:p>
          <a:p>
            <a:pPr marL="174708" indent="-174708">
              <a:buFont typeface="Arial" panose="020B0604020202020204" pitchFamily="34" charset="0"/>
              <a:buChar char="•"/>
            </a:pPr>
            <a:r>
              <a:rPr lang="en-US" b="1" baseline="0" dirty="0" smtClean="0"/>
              <a:t>In 2008 Military caregiver leave for an employee who is a parent, spouse, child, or next of kin of a current service member with a serious injury that occurred during active duty.</a:t>
            </a:r>
            <a:endParaRPr lang="en-US" b="1" dirty="0" smtClean="0"/>
          </a:p>
          <a:p>
            <a:endParaRPr lang="en-US" dirty="0" smtClean="0"/>
          </a:p>
        </p:txBody>
      </p:sp>
      <p:sp>
        <p:nvSpPr>
          <p:cNvPr id="4" name="Slide Number Placeholder 3"/>
          <p:cNvSpPr>
            <a:spLocks noGrp="1"/>
          </p:cNvSpPr>
          <p:nvPr>
            <p:ph type="sldNum" sz="quarter" idx="10"/>
          </p:nvPr>
        </p:nvSpPr>
        <p:spPr/>
        <p:txBody>
          <a:bodyPr/>
          <a:lstStyle/>
          <a:p>
            <a:fld id="{C935717A-2BB9-4939-A777-F9E8A091473F}" type="slidenum">
              <a:rPr lang="en-US" smtClean="0"/>
              <a:t>2</a:t>
            </a:fld>
            <a:endParaRPr lang="en-US" dirty="0"/>
          </a:p>
        </p:txBody>
      </p:sp>
    </p:spTree>
    <p:extLst>
      <p:ext uri="{BB962C8B-B14F-4D97-AF65-F5344CB8AC3E}">
        <p14:creationId xmlns:p14="http://schemas.microsoft.com/office/powerpoint/2010/main" val="24050335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Speaker’s Notes:</a:t>
            </a:r>
          </a:p>
          <a:p>
            <a:pPr marL="174708" indent="-174708">
              <a:buFont typeface="Arial" panose="020B0604020202020204" pitchFamily="34" charset="0"/>
              <a:buChar char="•"/>
            </a:pPr>
            <a:endParaRPr lang="en-US" dirty="0" smtClean="0"/>
          </a:p>
          <a:p>
            <a:pPr marL="174708" indent="-174708">
              <a:buFont typeface="Arial" panose="020B0604020202020204" pitchFamily="34" charset="0"/>
              <a:buChar char="•"/>
            </a:pPr>
            <a:r>
              <a:rPr lang="en-US" b="1" dirty="0" smtClean="0"/>
              <a:t>CLICK TO THE NEXT SLIDE</a:t>
            </a:r>
          </a:p>
          <a:p>
            <a:endParaRPr lang="en-US" dirty="0" smtClean="0"/>
          </a:p>
        </p:txBody>
      </p:sp>
      <p:sp>
        <p:nvSpPr>
          <p:cNvPr id="4" name="Slide Number Placeholder 3"/>
          <p:cNvSpPr>
            <a:spLocks noGrp="1"/>
          </p:cNvSpPr>
          <p:nvPr>
            <p:ph type="sldNum" sz="quarter" idx="10"/>
          </p:nvPr>
        </p:nvSpPr>
        <p:spPr/>
        <p:txBody>
          <a:bodyPr/>
          <a:lstStyle/>
          <a:p>
            <a:fld id="{C935717A-2BB9-4939-A777-F9E8A091473F}" type="slidenum">
              <a:rPr lang="en-US" smtClean="0"/>
              <a:t>3</a:t>
            </a:fld>
            <a:endParaRPr lang="en-US" dirty="0"/>
          </a:p>
        </p:txBody>
      </p:sp>
    </p:spTree>
    <p:extLst>
      <p:ext uri="{BB962C8B-B14F-4D97-AF65-F5344CB8AC3E}">
        <p14:creationId xmlns:p14="http://schemas.microsoft.com/office/powerpoint/2010/main" val="17368744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Speaker’s Notes:</a:t>
            </a:r>
          </a:p>
          <a:p>
            <a:pPr marL="174708" indent="-174708">
              <a:buFont typeface="Arial" panose="020B0604020202020204" pitchFamily="34" charset="0"/>
              <a:buChar char="•"/>
            </a:pP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C935717A-2BB9-4939-A777-F9E8A091473F}" type="slidenum">
              <a:rPr lang="en-US" smtClean="0"/>
              <a:t>4</a:t>
            </a:fld>
            <a:endParaRPr lang="en-US" dirty="0"/>
          </a:p>
        </p:txBody>
      </p:sp>
    </p:spTree>
    <p:extLst>
      <p:ext uri="{BB962C8B-B14F-4D97-AF65-F5344CB8AC3E}">
        <p14:creationId xmlns:p14="http://schemas.microsoft.com/office/powerpoint/2010/main" val="6227596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Speaker’s Notes:</a:t>
            </a:r>
          </a:p>
          <a:p>
            <a:pPr marL="174708" indent="-174708">
              <a:buFont typeface="Arial" panose="020B0604020202020204" pitchFamily="34" charset="0"/>
              <a:buChar char="•"/>
            </a:pPr>
            <a:r>
              <a:rPr lang="en-US" dirty="0" smtClean="0"/>
              <a:t>Employee may elect to use any type of paid leave under WFMLA even if you are typically not allowed to use that type of leave.</a:t>
            </a:r>
          </a:p>
          <a:p>
            <a:endParaRPr lang="en-US" dirty="0" smtClean="0"/>
          </a:p>
        </p:txBody>
      </p:sp>
      <p:sp>
        <p:nvSpPr>
          <p:cNvPr id="4" name="Slide Number Placeholder 3"/>
          <p:cNvSpPr>
            <a:spLocks noGrp="1"/>
          </p:cNvSpPr>
          <p:nvPr>
            <p:ph type="sldNum" sz="quarter" idx="10"/>
          </p:nvPr>
        </p:nvSpPr>
        <p:spPr/>
        <p:txBody>
          <a:bodyPr/>
          <a:lstStyle/>
          <a:p>
            <a:fld id="{C935717A-2BB9-4939-A777-F9E8A091473F}" type="slidenum">
              <a:rPr lang="en-US" smtClean="0"/>
              <a:t>5</a:t>
            </a:fld>
            <a:endParaRPr lang="en-US" dirty="0"/>
          </a:p>
        </p:txBody>
      </p:sp>
    </p:spTree>
    <p:extLst>
      <p:ext uri="{BB962C8B-B14F-4D97-AF65-F5344CB8AC3E}">
        <p14:creationId xmlns:p14="http://schemas.microsoft.com/office/powerpoint/2010/main" val="41432494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Speaker’s Notes: Employees may elect to use</a:t>
            </a:r>
            <a:r>
              <a:rPr lang="en-US" baseline="0" dirty="0" smtClean="0"/>
              <a:t> paid leave only per the rules governing that type of leave. Employees may use any paid leave except sick leave.  To utilize sick leave it must be used per UW policy.</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C935717A-2BB9-4939-A777-F9E8A091473F}" type="slidenum">
              <a:rPr lang="en-US" smtClean="0"/>
              <a:t>6</a:t>
            </a:fld>
            <a:endParaRPr lang="en-US" dirty="0"/>
          </a:p>
        </p:txBody>
      </p:sp>
    </p:spTree>
    <p:extLst>
      <p:ext uri="{BB962C8B-B14F-4D97-AF65-F5344CB8AC3E}">
        <p14:creationId xmlns:p14="http://schemas.microsoft.com/office/powerpoint/2010/main" val="9572508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Speaker’s Notes:</a:t>
            </a:r>
          </a:p>
          <a:p>
            <a:endParaRPr lang="en-US" dirty="0" smtClean="0"/>
          </a:p>
        </p:txBody>
      </p:sp>
      <p:sp>
        <p:nvSpPr>
          <p:cNvPr id="4" name="Slide Number Placeholder 3"/>
          <p:cNvSpPr>
            <a:spLocks noGrp="1"/>
          </p:cNvSpPr>
          <p:nvPr>
            <p:ph type="sldNum" sz="quarter" idx="10"/>
          </p:nvPr>
        </p:nvSpPr>
        <p:spPr/>
        <p:txBody>
          <a:bodyPr/>
          <a:lstStyle/>
          <a:p>
            <a:fld id="{C935717A-2BB9-4939-A777-F9E8A091473F}" type="slidenum">
              <a:rPr lang="en-US" smtClean="0"/>
              <a:t>7</a:t>
            </a:fld>
            <a:endParaRPr lang="en-US" dirty="0"/>
          </a:p>
        </p:txBody>
      </p:sp>
    </p:spTree>
    <p:extLst>
      <p:ext uri="{BB962C8B-B14F-4D97-AF65-F5344CB8AC3E}">
        <p14:creationId xmlns:p14="http://schemas.microsoft.com/office/powerpoint/2010/main" val="21731709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Speaker’s Notes:</a:t>
            </a:r>
          </a:p>
          <a:p>
            <a:endParaRPr lang="en-US" dirty="0" smtClean="0"/>
          </a:p>
        </p:txBody>
      </p:sp>
      <p:sp>
        <p:nvSpPr>
          <p:cNvPr id="4" name="Slide Number Placeholder 3"/>
          <p:cNvSpPr>
            <a:spLocks noGrp="1"/>
          </p:cNvSpPr>
          <p:nvPr>
            <p:ph type="sldNum" sz="quarter" idx="10"/>
          </p:nvPr>
        </p:nvSpPr>
        <p:spPr/>
        <p:txBody>
          <a:bodyPr/>
          <a:lstStyle/>
          <a:p>
            <a:fld id="{C935717A-2BB9-4939-A777-F9E8A091473F}" type="slidenum">
              <a:rPr lang="en-US" smtClean="0"/>
              <a:t>8</a:t>
            </a:fld>
            <a:endParaRPr lang="en-US" dirty="0"/>
          </a:p>
        </p:txBody>
      </p:sp>
    </p:spTree>
    <p:extLst>
      <p:ext uri="{BB962C8B-B14F-4D97-AF65-F5344CB8AC3E}">
        <p14:creationId xmlns:p14="http://schemas.microsoft.com/office/powerpoint/2010/main" val="29696876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Speaker’s Notes:</a:t>
            </a:r>
          </a:p>
          <a:p>
            <a:endParaRPr lang="en-US" dirty="0" smtClean="0"/>
          </a:p>
        </p:txBody>
      </p:sp>
      <p:sp>
        <p:nvSpPr>
          <p:cNvPr id="4" name="Slide Number Placeholder 3"/>
          <p:cNvSpPr>
            <a:spLocks noGrp="1"/>
          </p:cNvSpPr>
          <p:nvPr>
            <p:ph type="sldNum" sz="quarter" idx="10"/>
          </p:nvPr>
        </p:nvSpPr>
        <p:spPr/>
        <p:txBody>
          <a:bodyPr/>
          <a:lstStyle/>
          <a:p>
            <a:fld id="{C935717A-2BB9-4939-A777-F9E8A091473F}" type="slidenum">
              <a:rPr lang="en-US" smtClean="0"/>
              <a:t>9</a:t>
            </a:fld>
            <a:endParaRPr lang="en-US" dirty="0"/>
          </a:p>
        </p:txBody>
      </p:sp>
    </p:spTree>
    <p:extLst>
      <p:ext uri="{BB962C8B-B14F-4D97-AF65-F5344CB8AC3E}">
        <p14:creationId xmlns:p14="http://schemas.microsoft.com/office/powerpoint/2010/main" val="9181106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124236378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1"/>
            <a:ext cx="8229600" cy="42587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7558936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570319"/>
          </a:xfrm>
        </p:spPr>
        <p:txBody>
          <a:bodyPr vert="eaVert"/>
          <a:lstStyle>
            <a:lvl1pPr>
              <a:defRPr>
                <a:solidFill>
                  <a:schemeClr val="tx1">
                    <a:lumMod val="65000"/>
                    <a:lumOff val="35000"/>
                  </a:schemeClr>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5570318"/>
          </a:xfrm>
        </p:spPr>
        <p:txBody>
          <a:bodyPr vert="eaVert"/>
          <a:lstStyle>
            <a:lvl1pPr>
              <a:defRPr>
                <a:solidFill>
                  <a:srgbClr val="595959"/>
                </a:solidFill>
              </a:defRPr>
            </a:lvl1pPr>
            <a:lvl2pPr>
              <a:defRPr>
                <a:solidFill>
                  <a:srgbClr val="595959"/>
                </a:solidFill>
              </a:defRPr>
            </a:lvl2pPr>
            <a:lvl3pPr>
              <a:defRPr>
                <a:solidFill>
                  <a:srgbClr val="595959"/>
                </a:solidFill>
              </a:defRPr>
            </a:lvl3pPr>
            <a:lvl4pPr>
              <a:defRPr>
                <a:solidFill>
                  <a:srgbClr val="595959"/>
                </a:solidFill>
              </a:defRPr>
            </a:lvl4pPr>
            <a:lvl5pPr>
              <a:defRPr>
                <a:solidFill>
                  <a:srgbClr val="595959"/>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25816521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19563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4877631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957828"/>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457641"/>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267817163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2026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20265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409660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57184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57184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7232885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3584179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9120766"/>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595959"/>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417539"/>
          </a:xfrm>
        </p:spPr>
        <p:txBody>
          <a:bodyPr/>
          <a:lstStyle>
            <a:lvl1pPr>
              <a:defRPr sz="3200">
                <a:solidFill>
                  <a:srgbClr val="595959"/>
                </a:solidFill>
              </a:defRPr>
            </a:lvl1pPr>
            <a:lvl2pPr>
              <a:defRPr sz="2800">
                <a:solidFill>
                  <a:srgbClr val="595959"/>
                </a:solidFill>
              </a:defRPr>
            </a:lvl2pPr>
            <a:lvl3pPr>
              <a:defRPr sz="2400">
                <a:solidFill>
                  <a:srgbClr val="595959"/>
                </a:solidFill>
              </a:defRPr>
            </a:lvl3pPr>
            <a:lvl4pPr>
              <a:defRPr sz="2000">
                <a:solidFill>
                  <a:srgbClr val="595959"/>
                </a:solidFill>
              </a:defRPr>
            </a:lvl4pPr>
            <a:lvl5pPr>
              <a:defRPr sz="2000">
                <a:solidFill>
                  <a:srgbClr val="595959"/>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1"/>
            <a:ext cx="3008313" cy="4255488"/>
          </a:xfrm>
        </p:spPr>
        <p:txBody>
          <a:bodyPr/>
          <a:lstStyle>
            <a:lvl1pPr marL="0" indent="0">
              <a:buNone/>
              <a:defRPr sz="1400">
                <a:solidFill>
                  <a:srgbClr val="595959"/>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4151520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449763"/>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37305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016501"/>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0436065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4C7614-15A9-43A8-9E98-106A33ED6C41}" type="datetimeFigureOut">
              <a:rPr lang="en-US" smtClean="0">
                <a:solidFill>
                  <a:prstClr val="black">
                    <a:tint val="75000"/>
                  </a:prstClr>
                </a:solidFill>
              </a:rPr>
              <a:pPr/>
              <a:t>3/19/2018</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ED3CB9-049B-4F4F-82D1-8A95299C975C}" type="slidenum">
              <a:rPr lang="en-US" smtClean="0">
                <a:solidFill>
                  <a:prstClr val="black">
                    <a:tint val="75000"/>
                  </a:prstClr>
                </a:solidFill>
              </a:rPr>
              <a:pPr/>
              <a:t>‹#›</a:t>
            </a:fld>
            <a:endParaRPr lang="en-US" dirty="0">
              <a:solidFill>
                <a:prstClr val="black">
                  <a:tint val="75000"/>
                </a:prstClr>
              </a:solidFill>
            </a:endParaRPr>
          </a:p>
        </p:txBody>
      </p:sp>
      <p:pic>
        <p:nvPicPr>
          <p:cNvPr id="7" name="Picture 6" descr="BRA-PPT-foot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0" y="5947172"/>
            <a:ext cx="9144000" cy="910828"/>
          </a:xfrm>
          <a:prstGeom prst="rect">
            <a:avLst/>
          </a:prstGeom>
        </p:spPr>
      </p:pic>
    </p:spTree>
    <p:extLst>
      <p:ext uri="{BB962C8B-B14F-4D97-AF65-F5344CB8AC3E}">
        <p14:creationId xmlns:p14="http://schemas.microsoft.com/office/powerpoint/2010/main" val="942012531"/>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Lst>
  <p:transition>
    <p:fade/>
  </p:transition>
  <p:timing>
    <p:tnLst>
      <p:par>
        <p:cTn id="1" dur="indefinite" restart="never" nodeType="tmRoot"/>
      </p:par>
    </p:tnLst>
  </p:timing>
  <p:txStyles>
    <p:titleStyle>
      <a:lvl1pPr algn="ctr" defTabSz="457200" rtl="0" eaLnBrk="1" latinLnBrk="0" hangingPunct="1">
        <a:spcBef>
          <a:spcPct val="0"/>
        </a:spcBef>
        <a:buNone/>
        <a:defRPr sz="4400" kern="1200">
          <a:solidFill>
            <a:srgbClr val="595959"/>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595959"/>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595959"/>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595959"/>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595959"/>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59595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wisconsin.edu/ohrwd/benefits/leave/fmla/#overview"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hyperlink" Target="https://www.dol.gov/whd/fmla/employeeguide.pdf" TargetMode="External"/><Relationship Id="rId4" Type="http://schemas.openxmlformats.org/officeDocument/2006/relationships/hyperlink" Target="https://www.wisconsin.edu/ohrwd/download/policies/ops/bn4.pdf"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752600"/>
            <a:ext cx="8229600" cy="1143000"/>
          </a:xfrm>
        </p:spPr>
        <p:txBody>
          <a:bodyPr>
            <a:normAutofit fontScale="90000"/>
          </a:bodyPr>
          <a:lstStyle/>
          <a:p>
            <a:r>
              <a:rPr lang="en-US" b="1" dirty="0" smtClean="0">
                <a:solidFill>
                  <a:schemeClr val="tx1"/>
                </a:solidFill>
                <a:latin typeface="+mn-lt"/>
              </a:rPr>
              <a:t>Family Medical Leave Act (FMLA)</a:t>
            </a:r>
            <a:br>
              <a:rPr lang="en-US" b="1" dirty="0" smtClean="0">
                <a:solidFill>
                  <a:schemeClr val="tx1"/>
                </a:solidFill>
                <a:latin typeface="+mn-lt"/>
              </a:rPr>
            </a:br>
            <a:r>
              <a:rPr lang="en-US" b="1" dirty="0" smtClean="0">
                <a:solidFill>
                  <a:schemeClr val="tx1"/>
                </a:solidFill>
                <a:latin typeface="+mn-lt"/>
              </a:rPr>
              <a:t>&amp; Wisconsin Family Medical Leave Act (WFMLA)</a:t>
            </a:r>
            <a:endParaRPr lang="en-US" dirty="0">
              <a:latin typeface="+mn-lt"/>
            </a:endParaRPr>
          </a:p>
        </p:txBody>
      </p:sp>
      <p:sp>
        <p:nvSpPr>
          <p:cNvPr id="4" name="Rectangle 3"/>
          <p:cNvSpPr/>
          <p:nvPr/>
        </p:nvSpPr>
        <p:spPr>
          <a:xfrm>
            <a:off x="2286000" y="3657600"/>
            <a:ext cx="4572000" cy="1477328"/>
          </a:xfrm>
          <a:prstGeom prst="rect">
            <a:avLst/>
          </a:prstGeom>
        </p:spPr>
        <p:txBody>
          <a:bodyPr>
            <a:spAutoFit/>
          </a:bodyPr>
          <a:lstStyle/>
          <a:p>
            <a:pPr algn="ctr"/>
            <a:r>
              <a:rPr lang="en-US" b="1" dirty="0">
                <a:latin typeface="Calibri" panose="020F0502020204030204" pitchFamily="34" charset="0"/>
              </a:rPr>
              <a:t>Presented </a:t>
            </a:r>
            <a:r>
              <a:rPr lang="en-US" b="1" dirty="0" smtClean="0">
                <a:latin typeface="Calibri" panose="020F0502020204030204" pitchFamily="34" charset="0"/>
              </a:rPr>
              <a:t>By  </a:t>
            </a:r>
          </a:p>
          <a:p>
            <a:pPr algn="ctr"/>
            <a:endParaRPr lang="en-US" b="1" dirty="0" smtClean="0">
              <a:latin typeface="Calibri" panose="020F0502020204030204" pitchFamily="34" charset="0"/>
            </a:endParaRPr>
          </a:p>
          <a:p>
            <a:pPr algn="ctr"/>
            <a:r>
              <a:rPr lang="en-US" b="1" dirty="0" smtClean="0">
                <a:latin typeface="Calibri" panose="020F0502020204030204" pitchFamily="34" charset="0"/>
              </a:rPr>
              <a:t>Amy Chostner</a:t>
            </a:r>
          </a:p>
          <a:p>
            <a:pPr algn="ctr"/>
            <a:r>
              <a:rPr lang="en-US" b="1" dirty="0" smtClean="0">
                <a:latin typeface="Calibri" panose="020F0502020204030204" pitchFamily="34" charset="0"/>
              </a:rPr>
              <a:t>Payroll &amp; Benefits Specialist</a:t>
            </a:r>
          </a:p>
          <a:p>
            <a:pPr algn="ctr"/>
            <a:r>
              <a:rPr lang="en-US" b="1" dirty="0" smtClean="0">
                <a:latin typeface="Calibri" panose="020F0502020204030204" pitchFamily="34" charset="0"/>
              </a:rPr>
              <a:t>Human </a:t>
            </a:r>
            <a:r>
              <a:rPr lang="en-US" b="1" dirty="0">
                <a:latin typeface="Calibri" panose="020F0502020204030204" pitchFamily="34" charset="0"/>
              </a:rPr>
              <a:t>Resources</a:t>
            </a:r>
          </a:p>
        </p:txBody>
      </p:sp>
    </p:spTree>
    <p:extLst>
      <p:ext uri="{BB962C8B-B14F-4D97-AF65-F5344CB8AC3E}">
        <p14:creationId xmlns:p14="http://schemas.microsoft.com/office/powerpoint/2010/main" val="20350124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a:solidFill>
            <a:srgbClr val="008000"/>
          </a:solidFill>
        </p:spPr>
        <p:txBody>
          <a:bodyPr>
            <a:noAutofit/>
          </a:bodyPr>
          <a:lstStyle/>
          <a:p>
            <a:pPr algn="ctr"/>
            <a:r>
              <a:rPr lang="en-US" sz="3600" dirty="0" smtClean="0">
                <a:solidFill>
                  <a:schemeClr val="bg1"/>
                </a:solidFill>
              </a:rPr>
              <a:t>When to Encourage an Employee to Apply</a:t>
            </a:r>
            <a:endParaRPr lang="en-US" sz="3600" dirty="0">
              <a:solidFill>
                <a:schemeClr val="bg1"/>
              </a:solidFill>
            </a:endParaRPr>
          </a:p>
        </p:txBody>
      </p:sp>
      <p:sp>
        <p:nvSpPr>
          <p:cNvPr id="3" name="Content Placeholder 2"/>
          <p:cNvSpPr>
            <a:spLocks noGrp="1"/>
          </p:cNvSpPr>
          <p:nvPr>
            <p:ph idx="1"/>
          </p:nvPr>
        </p:nvSpPr>
        <p:spPr>
          <a:xfrm>
            <a:off x="990600" y="1524000"/>
            <a:ext cx="6887389" cy="4191000"/>
          </a:xfrm>
        </p:spPr>
        <p:txBody>
          <a:bodyPr>
            <a:normAutofit/>
          </a:bodyPr>
          <a:lstStyle/>
          <a:p>
            <a:pPr>
              <a:buNone/>
            </a:pPr>
            <a:r>
              <a:rPr lang="en-US" sz="2400" i="1" dirty="0">
                <a:latin typeface="Century" panose="02040604050505020304" pitchFamily="18" charset="0"/>
              </a:rPr>
              <a:t>	</a:t>
            </a:r>
          </a:p>
          <a:p>
            <a:pPr>
              <a:buFont typeface="Arial" panose="020B0604020202020204" pitchFamily="34" charset="0"/>
              <a:buChar char="•"/>
            </a:pPr>
            <a:r>
              <a:rPr lang="en-US" sz="1800" dirty="0">
                <a:solidFill>
                  <a:schemeClr val="tx1"/>
                </a:solidFill>
              </a:rPr>
              <a:t>If </a:t>
            </a:r>
            <a:r>
              <a:rPr lang="en-US" sz="1800" dirty="0" smtClean="0">
                <a:solidFill>
                  <a:schemeClr val="tx1"/>
                </a:solidFill>
              </a:rPr>
              <a:t>an employee will </a:t>
            </a:r>
            <a:r>
              <a:rPr lang="en-US" sz="1800" dirty="0">
                <a:solidFill>
                  <a:schemeClr val="tx1"/>
                </a:solidFill>
              </a:rPr>
              <a:t>be out of work more than the 5 days allowed with medical documentation.</a:t>
            </a:r>
          </a:p>
          <a:p>
            <a:pPr>
              <a:buFont typeface="Arial" panose="020B0604020202020204" pitchFamily="34" charset="0"/>
              <a:buChar char="•"/>
            </a:pPr>
            <a:r>
              <a:rPr lang="en-US" sz="1800" dirty="0">
                <a:solidFill>
                  <a:schemeClr val="tx1"/>
                </a:solidFill>
              </a:rPr>
              <a:t>If </a:t>
            </a:r>
            <a:r>
              <a:rPr lang="en-US" sz="1800" dirty="0" smtClean="0">
                <a:solidFill>
                  <a:schemeClr val="tx1"/>
                </a:solidFill>
              </a:rPr>
              <a:t>an employee expresses they or </a:t>
            </a:r>
            <a:r>
              <a:rPr lang="en-US" sz="1800" dirty="0">
                <a:solidFill>
                  <a:schemeClr val="tx1"/>
                </a:solidFill>
              </a:rPr>
              <a:t>a family member has a serious health </a:t>
            </a:r>
            <a:r>
              <a:rPr lang="en-US" sz="1800" dirty="0" smtClean="0">
                <a:solidFill>
                  <a:schemeClr val="tx1"/>
                </a:solidFill>
              </a:rPr>
              <a:t>condition and you may need time away from work for an extended period of time.</a:t>
            </a:r>
            <a:endParaRPr lang="en-US" sz="1800" dirty="0">
              <a:solidFill>
                <a:schemeClr val="tx1"/>
              </a:solidFill>
            </a:endParaRPr>
          </a:p>
          <a:p>
            <a:pPr marL="0" indent="0">
              <a:buNone/>
            </a:pPr>
            <a:endParaRPr lang="en-US" sz="2200" dirty="0">
              <a:solidFill>
                <a:schemeClr val="tx1"/>
              </a:solidFill>
            </a:endParaRPr>
          </a:p>
          <a:p>
            <a:pPr marL="0" indent="0">
              <a:buNone/>
            </a:pPr>
            <a:r>
              <a:rPr lang="en-US" sz="2200" b="1" i="1" dirty="0" smtClean="0">
                <a:solidFill>
                  <a:srgbClr val="FF0000"/>
                </a:solidFill>
              </a:rPr>
              <a:t>The employee </a:t>
            </a:r>
            <a:r>
              <a:rPr lang="en-US" sz="2200" b="1" i="1" dirty="0">
                <a:solidFill>
                  <a:srgbClr val="FF0000"/>
                </a:solidFill>
              </a:rPr>
              <a:t>should </a:t>
            </a:r>
            <a:r>
              <a:rPr lang="en-US" sz="2200" b="1" i="1" u="sng" dirty="0">
                <a:solidFill>
                  <a:srgbClr val="FF0000"/>
                </a:solidFill>
              </a:rPr>
              <a:t>always</a:t>
            </a:r>
            <a:r>
              <a:rPr lang="en-US" sz="2200" b="1" i="1" dirty="0">
                <a:solidFill>
                  <a:srgbClr val="FF0000"/>
                </a:solidFill>
              </a:rPr>
              <a:t> schedule an appointment with Human Resources prior to going on leave. In the event of an emergency and this is not practical contact Human </a:t>
            </a:r>
            <a:r>
              <a:rPr lang="en-US" sz="2200" b="1" i="1" dirty="0" smtClean="0">
                <a:solidFill>
                  <a:srgbClr val="FF0000"/>
                </a:solidFill>
              </a:rPr>
              <a:t>Resources as soon as possible.</a:t>
            </a:r>
            <a:endParaRPr lang="en-US" sz="2200" b="1" i="1" dirty="0">
              <a:solidFill>
                <a:srgbClr val="FF0000"/>
              </a:solidFill>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p:txBody>
      </p:sp>
    </p:spTree>
    <p:extLst>
      <p:ext uri="{BB962C8B-B14F-4D97-AF65-F5344CB8AC3E}">
        <p14:creationId xmlns:p14="http://schemas.microsoft.com/office/powerpoint/2010/main" val="27316087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a:solidFill>
            <a:srgbClr val="008000"/>
          </a:solidFill>
        </p:spPr>
        <p:txBody>
          <a:bodyPr>
            <a:noAutofit/>
          </a:bodyPr>
          <a:lstStyle/>
          <a:p>
            <a:pPr algn="ctr"/>
            <a:r>
              <a:rPr lang="en-US" sz="3600" dirty="0" smtClean="0">
                <a:solidFill>
                  <a:schemeClr val="bg1"/>
                </a:solidFill>
              </a:rPr>
              <a:t>The Application Process</a:t>
            </a:r>
            <a:endParaRPr lang="en-US" sz="3600" dirty="0">
              <a:solidFill>
                <a:schemeClr val="bg1"/>
              </a:solidFill>
            </a:endParaRPr>
          </a:p>
        </p:txBody>
      </p:sp>
      <p:sp>
        <p:nvSpPr>
          <p:cNvPr id="3" name="Content Placeholder 2"/>
          <p:cNvSpPr>
            <a:spLocks noGrp="1"/>
          </p:cNvSpPr>
          <p:nvPr>
            <p:ph idx="1"/>
          </p:nvPr>
        </p:nvSpPr>
        <p:spPr>
          <a:xfrm>
            <a:off x="990600" y="1828800"/>
            <a:ext cx="6887389" cy="3733801"/>
          </a:xfrm>
        </p:spPr>
        <p:txBody>
          <a:bodyPr>
            <a:normAutofit fontScale="77500" lnSpcReduction="20000"/>
          </a:bodyPr>
          <a:lstStyle/>
          <a:p>
            <a:pPr>
              <a:buFont typeface="Arial" panose="020B0604020202020204" pitchFamily="34" charset="0"/>
              <a:buChar char="•"/>
            </a:pPr>
            <a:r>
              <a:rPr lang="en-US" sz="2300" dirty="0" smtClean="0">
                <a:solidFill>
                  <a:schemeClr val="tx1"/>
                </a:solidFill>
                <a:latin typeface="+mj-lt"/>
              </a:rPr>
              <a:t>The employee sets up a meeting </a:t>
            </a:r>
            <a:r>
              <a:rPr lang="en-US" sz="2300" dirty="0">
                <a:solidFill>
                  <a:schemeClr val="tx1"/>
                </a:solidFill>
                <a:latin typeface="+mj-lt"/>
              </a:rPr>
              <a:t>with a Human Resources representative to discuss </a:t>
            </a:r>
            <a:r>
              <a:rPr lang="en-US" sz="2300" dirty="0" smtClean="0">
                <a:solidFill>
                  <a:schemeClr val="tx1"/>
                </a:solidFill>
                <a:latin typeface="+mj-lt"/>
              </a:rPr>
              <a:t>your need </a:t>
            </a:r>
            <a:r>
              <a:rPr lang="en-US" sz="2300" dirty="0">
                <a:solidFill>
                  <a:schemeClr val="tx1"/>
                </a:solidFill>
                <a:latin typeface="+mj-lt"/>
              </a:rPr>
              <a:t>for leave.  Human Resources will determine if </a:t>
            </a:r>
            <a:r>
              <a:rPr lang="en-US" sz="2300" dirty="0" smtClean="0">
                <a:solidFill>
                  <a:schemeClr val="tx1"/>
                </a:solidFill>
                <a:latin typeface="+mj-lt"/>
              </a:rPr>
              <a:t>you qualify </a:t>
            </a:r>
            <a:r>
              <a:rPr lang="en-US" sz="2300" dirty="0">
                <a:solidFill>
                  <a:schemeClr val="tx1"/>
                </a:solidFill>
                <a:latin typeface="+mj-lt"/>
              </a:rPr>
              <a:t>for Family Medical Leave</a:t>
            </a:r>
            <a:r>
              <a:rPr lang="en-US" sz="2300" dirty="0" smtClean="0">
                <a:solidFill>
                  <a:schemeClr val="tx1"/>
                </a:solidFill>
                <a:latin typeface="+mj-lt"/>
              </a:rPr>
              <a:t>.</a:t>
            </a:r>
          </a:p>
          <a:p>
            <a:pPr>
              <a:buFont typeface="Arial" panose="020B0604020202020204" pitchFamily="34" charset="0"/>
              <a:buChar char="•"/>
            </a:pPr>
            <a:endParaRPr lang="en-US" sz="2300" dirty="0">
              <a:solidFill>
                <a:schemeClr val="tx1"/>
              </a:solidFill>
              <a:latin typeface="+mj-lt"/>
            </a:endParaRPr>
          </a:p>
          <a:p>
            <a:pPr>
              <a:buFont typeface="Arial" panose="020B0604020202020204" pitchFamily="34" charset="0"/>
              <a:buChar char="•"/>
            </a:pPr>
            <a:r>
              <a:rPr lang="en-US" sz="2300" dirty="0" smtClean="0">
                <a:solidFill>
                  <a:schemeClr val="tx1"/>
                </a:solidFill>
                <a:latin typeface="+mj-lt"/>
              </a:rPr>
              <a:t>Human </a:t>
            </a:r>
            <a:r>
              <a:rPr lang="en-US" sz="2300" dirty="0">
                <a:solidFill>
                  <a:schemeClr val="tx1"/>
                </a:solidFill>
                <a:latin typeface="+mj-lt"/>
              </a:rPr>
              <a:t>Resources will discuss the forms required to apply for Family Medical </a:t>
            </a:r>
            <a:r>
              <a:rPr lang="en-US" sz="2300" dirty="0" smtClean="0">
                <a:solidFill>
                  <a:schemeClr val="tx1"/>
                </a:solidFill>
                <a:latin typeface="+mj-lt"/>
              </a:rPr>
              <a:t>Leave and how to report your FMLA leave in the HRS system. </a:t>
            </a:r>
            <a:endParaRPr lang="en-US" sz="2300" dirty="0">
              <a:solidFill>
                <a:schemeClr val="tx1"/>
              </a:solidFill>
              <a:latin typeface="+mj-lt"/>
            </a:endParaRPr>
          </a:p>
          <a:p>
            <a:pPr lvl="1">
              <a:buFont typeface="Arial" panose="020B0604020202020204" pitchFamily="34" charset="0"/>
              <a:buChar char="•"/>
            </a:pPr>
            <a:r>
              <a:rPr lang="en-US" sz="2300" dirty="0">
                <a:solidFill>
                  <a:schemeClr val="tx1"/>
                </a:solidFill>
                <a:latin typeface="+mj-lt"/>
              </a:rPr>
              <a:t>Employee’s Application for Medical Leave</a:t>
            </a:r>
          </a:p>
          <a:p>
            <a:pPr lvl="1">
              <a:buFont typeface="Arial" panose="020B0604020202020204" pitchFamily="34" charset="0"/>
              <a:buChar char="•"/>
            </a:pPr>
            <a:r>
              <a:rPr lang="en-US" sz="2300" dirty="0">
                <a:solidFill>
                  <a:schemeClr val="tx1"/>
                </a:solidFill>
                <a:latin typeface="+mj-lt"/>
              </a:rPr>
              <a:t>Physician's Certification or Other Possible </a:t>
            </a:r>
            <a:r>
              <a:rPr lang="en-US" sz="2300" dirty="0" smtClean="0">
                <a:solidFill>
                  <a:schemeClr val="tx1"/>
                </a:solidFill>
                <a:latin typeface="+mj-lt"/>
              </a:rPr>
              <a:t>Certification</a:t>
            </a:r>
          </a:p>
          <a:p>
            <a:pPr lvl="1">
              <a:buFont typeface="Arial" panose="020B0604020202020204" pitchFamily="34" charset="0"/>
              <a:buChar char="•"/>
            </a:pPr>
            <a:endParaRPr lang="en-US" sz="2300" dirty="0">
              <a:solidFill>
                <a:schemeClr val="tx1"/>
              </a:solidFill>
              <a:latin typeface="+mj-lt"/>
            </a:endParaRPr>
          </a:p>
          <a:p>
            <a:pPr>
              <a:buFont typeface="Arial" panose="020B0604020202020204" pitchFamily="34" charset="0"/>
              <a:buChar char="•"/>
            </a:pPr>
            <a:r>
              <a:rPr lang="en-US" sz="2300" dirty="0">
                <a:solidFill>
                  <a:schemeClr val="tx1"/>
                </a:solidFill>
                <a:latin typeface="+mj-lt"/>
              </a:rPr>
              <a:t>If </a:t>
            </a:r>
            <a:r>
              <a:rPr lang="en-US" sz="2300" dirty="0" smtClean="0">
                <a:solidFill>
                  <a:schemeClr val="tx1"/>
                </a:solidFill>
                <a:latin typeface="+mj-lt"/>
              </a:rPr>
              <a:t>the employee qualifies HR will notify you that the employee has applied as well as when the leave is approved. </a:t>
            </a:r>
          </a:p>
          <a:p>
            <a:pPr>
              <a:buFont typeface="Arial" panose="020B0604020202020204" pitchFamily="34" charset="0"/>
              <a:buChar char="•"/>
            </a:pPr>
            <a:r>
              <a:rPr lang="en-US" sz="2300" dirty="0" smtClean="0">
                <a:solidFill>
                  <a:schemeClr val="tx1"/>
                </a:solidFill>
                <a:latin typeface="+mj-lt"/>
              </a:rPr>
              <a:t>Human Resources will also provide information regarding return to work status.  </a:t>
            </a:r>
            <a:endParaRPr lang="en-US" sz="2300" dirty="0">
              <a:solidFill>
                <a:schemeClr val="tx1"/>
              </a:solidFill>
              <a:latin typeface="+mj-lt"/>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p:txBody>
      </p:sp>
    </p:spTree>
    <p:extLst>
      <p:ext uri="{BB962C8B-B14F-4D97-AF65-F5344CB8AC3E}">
        <p14:creationId xmlns:p14="http://schemas.microsoft.com/office/powerpoint/2010/main" val="16324257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a:solidFill>
            <a:srgbClr val="008000"/>
          </a:solidFill>
        </p:spPr>
        <p:txBody>
          <a:bodyPr>
            <a:noAutofit/>
          </a:bodyPr>
          <a:lstStyle/>
          <a:p>
            <a:pPr algn="ctr"/>
            <a:r>
              <a:rPr lang="en-US" sz="3600" dirty="0" smtClean="0">
                <a:solidFill>
                  <a:schemeClr val="bg1"/>
                </a:solidFill>
              </a:rPr>
              <a:t>Next Steps</a:t>
            </a:r>
            <a:endParaRPr lang="en-US" sz="3600" dirty="0">
              <a:solidFill>
                <a:schemeClr val="bg1"/>
              </a:solidFill>
            </a:endParaRPr>
          </a:p>
        </p:txBody>
      </p:sp>
      <p:sp>
        <p:nvSpPr>
          <p:cNvPr id="3" name="Content Placeholder 2"/>
          <p:cNvSpPr>
            <a:spLocks noGrp="1"/>
          </p:cNvSpPr>
          <p:nvPr>
            <p:ph idx="1"/>
          </p:nvPr>
        </p:nvSpPr>
        <p:spPr>
          <a:xfrm>
            <a:off x="990600" y="1676400"/>
            <a:ext cx="6887389" cy="4191000"/>
          </a:xfrm>
        </p:spPr>
        <p:txBody>
          <a:bodyPr>
            <a:normAutofit fontScale="47500" lnSpcReduction="20000"/>
          </a:bodyPr>
          <a:lstStyle/>
          <a:p>
            <a:pPr>
              <a:buFont typeface="Arial" panose="020B0604020202020204" pitchFamily="34" charset="0"/>
              <a:buChar char="•"/>
            </a:pPr>
            <a:r>
              <a:rPr lang="en-US" sz="3800" dirty="0" smtClean="0">
                <a:solidFill>
                  <a:schemeClr val="tx1"/>
                </a:solidFill>
                <a:latin typeface="+mj-lt"/>
              </a:rPr>
              <a:t>The supervisor should discuss the amount of time the employee will be away from the office with the employee based upon the information provided by Human Resources.</a:t>
            </a:r>
          </a:p>
          <a:p>
            <a:pPr marL="0" indent="0">
              <a:buNone/>
            </a:pPr>
            <a:endParaRPr lang="en-US" sz="3800" dirty="0">
              <a:solidFill>
                <a:schemeClr val="tx1"/>
              </a:solidFill>
              <a:latin typeface="+mj-lt"/>
            </a:endParaRPr>
          </a:p>
          <a:p>
            <a:pPr>
              <a:buFont typeface="Arial" panose="020B0604020202020204" pitchFamily="34" charset="0"/>
              <a:buChar char="•"/>
            </a:pPr>
            <a:r>
              <a:rPr lang="en-US" sz="3800" dirty="0" smtClean="0">
                <a:solidFill>
                  <a:schemeClr val="tx1"/>
                </a:solidFill>
                <a:latin typeface="+mj-lt"/>
              </a:rPr>
              <a:t>If the employee is taking a solid block of known leave time the supervisor should review the employee’s workload to determine the following:</a:t>
            </a:r>
          </a:p>
          <a:p>
            <a:pPr>
              <a:buFont typeface="Arial" panose="020B0604020202020204" pitchFamily="34" charset="0"/>
              <a:buChar char="•"/>
            </a:pPr>
            <a:endParaRPr lang="en-US" sz="3800" dirty="0" smtClean="0">
              <a:solidFill>
                <a:schemeClr val="tx1"/>
              </a:solidFill>
              <a:latin typeface="+mj-lt"/>
            </a:endParaRPr>
          </a:p>
          <a:p>
            <a:pPr lvl="1">
              <a:buFont typeface="Arial" panose="020B0604020202020204" pitchFamily="34" charset="0"/>
              <a:buChar char="•"/>
            </a:pPr>
            <a:r>
              <a:rPr lang="en-US" sz="3800" dirty="0" smtClean="0">
                <a:solidFill>
                  <a:schemeClr val="tx1"/>
                </a:solidFill>
                <a:latin typeface="+mj-lt"/>
              </a:rPr>
              <a:t>Will a temporary employee be needed during this time period?</a:t>
            </a:r>
          </a:p>
          <a:p>
            <a:pPr lvl="1">
              <a:buFont typeface="Arial" panose="020B0604020202020204" pitchFamily="34" charset="0"/>
              <a:buChar char="•"/>
            </a:pPr>
            <a:r>
              <a:rPr lang="en-US" sz="3800" dirty="0" smtClean="0">
                <a:solidFill>
                  <a:schemeClr val="tx1"/>
                </a:solidFill>
                <a:latin typeface="+mj-lt"/>
              </a:rPr>
              <a:t>How to distribute the remaining work load among employees currently in the department. Arrange to have any needed cross training completed prior to the employee’s leave start.</a:t>
            </a:r>
          </a:p>
          <a:p>
            <a:pPr lvl="1">
              <a:buFont typeface="Arial" panose="020B0604020202020204" pitchFamily="34" charset="0"/>
              <a:buChar char="•"/>
            </a:pPr>
            <a:r>
              <a:rPr lang="en-US" sz="3800" dirty="0" smtClean="0">
                <a:solidFill>
                  <a:schemeClr val="tx1"/>
                </a:solidFill>
                <a:latin typeface="+mj-lt"/>
              </a:rPr>
              <a:t>Ask the employee for a list of outstanding items that may need immediate attention or items with upcoming due dates. </a:t>
            </a:r>
            <a:endParaRPr lang="en-US" sz="3800" dirty="0">
              <a:solidFill>
                <a:schemeClr val="tx1"/>
              </a:solidFill>
              <a:latin typeface="+mj-lt"/>
            </a:endParaRPr>
          </a:p>
          <a:p>
            <a:pPr marL="0" indent="0">
              <a:buNone/>
            </a:pPr>
            <a:endParaRPr lang="en-US" sz="2400" dirty="0" smtClean="0">
              <a:solidFill>
                <a:schemeClr val="tx1"/>
              </a:solidFill>
            </a:endParaRPr>
          </a:p>
          <a:p>
            <a:pPr marL="0" indent="0">
              <a:buNone/>
            </a:pPr>
            <a:endParaRPr lang="en-US" sz="2600" dirty="0" smtClean="0">
              <a:solidFill>
                <a:srgbClr val="FF0000"/>
              </a:solidFill>
            </a:endParaRPr>
          </a:p>
          <a:p>
            <a:pPr marL="0" indent="0">
              <a:buNone/>
            </a:pPr>
            <a:r>
              <a:rPr lang="en-US" sz="2600" dirty="0" smtClean="0">
                <a:solidFill>
                  <a:srgbClr val="FF0000"/>
                </a:solidFill>
              </a:rPr>
              <a:t>Supervisor’s should not ask employee’s for additional information regarding the reason for the employee’s leave of absence.</a:t>
            </a:r>
            <a:endParaRPr lang="en-US" sz="2600" dirty="0">
              <a:solidFill>
                <a:srgbClr val="FF0000"/>
              </a:solidFill>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p:txBody>
      </p:sp>
    </p:spTree>
    <p:extLst>
      <p:ext uri="{BB962C8B-B14F-4D97-AF65-F5344CB8AC3E}">
        <p14:creationId xmlns:p14="http://schemas.microsoft.com/office/powerpoint/2010/main" val="3942619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a:solidFill>
            <a:srgbClr val="008000"/>
          </a:solidFill>
        </p:spPr>
        <p:txBody>
          <a:bodyPr>
            <a:noAutofit/>
          </a:bodyPr>
          <a:lstStyle/>
          <a:p>
            <a:pPr algn="ctr"/>
            <a:r>
              <a:rPr lang="en-US" sz="3600" dirty="0" smtClean="0">
                <a:solidFill>
                  <a:schemeClr val="bg1"/>
                </a:solidFill>
              </a:rPr>
              <a:t>Next Steps</a:t>
            </a:r>
            <a:endParaRPr lang="en-US" sz="3600" dirty="0">
              <a:solidFill>
                <a:schemeClr val="bg1"/>
              </a:solidFill>
            </a:endParaRPr>
          </a:p>
        </p:txBody>
      </p:sp>
      <p:sp>
        <p:nvSpPr>
          <p:cNvPr id="3" name="Content Placeholder 2"/>
          <p:cNvSpPr>
            <a:spLocks noGrp="1"/>
          </p:cNvSpPr>
          <p:nvPr>
            <p:ph idx="1"/>
          </p:nvPr>
        </p:nvSpPr>
        <p:spPr>
          <a:xfrm>
            <a:off x="990600" y="1828800"/>
            <a:ext cx="6887389" cy="3733801"/>
          </a:xfrm>
        </p:spPr>
        <p:txBody>
          <a:bodyPr>
            <a:normAutofit/>
          </a:bodyPr>
          <a:lstStyle/>
          <a:p>
            <a:pPr>
              <a:buFont typeface="Arial" panose="020B0604020202020204" pitchFamily="34" charset="0"/>
              <a:buChar char="•"/>
            </a:pPr>
            <a:r>
              <a:rPr lang="en-US" sz="2000" dirty="0" smtClean="0">
                <a:solidFill>
                  <a:schemeClr val="tx1"/>
                </a:solidFill>
                <a:latin typeface="+mj-lt"/>
              </a:rPr>
              <a:t>If the employee is taking intermittent leave the supervisor should review the employee’s work load to determine the following:</a:t>
            </a:r>
          </a:p>
          <a:p>
            <a:pPr lvl="1">
              <a:buFont typeface="Arial" panose="020B0604020202020204" pitchFamily="34" charset="0"/>
              <a:buChar char="•"/>
            </a:pPr>
            <a:r>
              <a:rPr lang="en-US" sz="1800" dirty="0" smtClean="0">
                <a:solidFill>
                  <a:schemeClr val="tx1"/>
                </a:solidFill>
              </a:rPr>
              <a:t>If it possible for the employee to complete some tasks remotely.</a:t>
            </a:r>
          </a:p>
          <a:p>
            <a:pPr lvl="1">
              <a:buFont typeface="Arial" panose="020B0604020202020204" pitchFamily="34" charset="0"/>
              <a:buChar char="•"/>
            </a:pPr>
            <a:r>
              <a:rPr lang="en-US" sz="1800" dirty="0" smtClean="0">
                <a:solidFill>
                  <a:schemeClr val="tx1"/>
                </a:solidFill>
              </a:rPr>
              <a:t>Would a potential schedule modification benefit the employee and the department?</a:t>
            </a:r>
          </a:p>
          <a:p>
            <a:pPr lvl="1">
              <a:buFont typeface="Arial" panose="020B0604020202020204" pitchFamily="34" charset="0"/>
              <a:buChar char="•"/>
            </a:pPr>
            <a:r>
              <a:rPr lang="en-US" sz="1800" dirty="0" smtClean="0">
                <a:solidFill>
                  <a:schemeClr val="tx1"/>
                </a:solidFill>
              </a:rPr>
              <a:t>How </a:t>
            </a:r>
            <a:r>
              <a:rPr lang="en-US" sz="1800" dirty="0">
                <a:solidFill>
                  <a:schemeClr val="tx1"/>
                </a:solidFill>
              </a:rPr>
              <a:t>to distribute the remaining work load among employees currently in the department. Arrange to have any needed cross training completed prior to the employee’s leave start.</a:t>
            </a:r>
          </a:p>
          <a:p>
            <a:pPr lvl="1">
              <a:buFont typeface="Arial" panose="020B0604020202020204" pitchFamily="34" charset="0"/>
              <a:buChar char="•"/>
            </a:pPr>
            <a:r>
              <a:rPr lang="en-US" sz="1800" dirty="0">
                <a:solidFill>
                  <a:schemeClr val="tx1"/>
                </a:solidFill>
              </a:rPr>
              <a:t>Ask the employee for a list of outstanding items that may need immediate attention or items with upcoming due </a:t>
            </a:r>
            <a:r>
              <a:rPr lang="en-US" sz="1800" dirty="0" smtClean="0">
                <a:solidFill>
                  <a:schemeClr val="tx1"/>
                </a:solidFill>
              </a:rPr>
              <a:t>dates</a:t>
            </a:r>
            <a:r>
              <a:rPr lang="en-US" sz="1800" dirty="0">
                <a:solidFill>
                  <a:schemeClr val="tx1"/>
                </a:solidFill>
              </a:rPr>
              <a:t> </a:t>
            </a:r>
            <a:r>
              <a:rPr lang="en-US" sz="1800" dirty="0" smtClean="0">
                <a:solidFill>
                  <a:schemeClr val="tx1"/>
                </a:solidFill>
              </a:rPr>
              <a:t>in the event they plan to be out of the office soon.</a:t>
            </a:r>
            <a:endParaRPr lang="en-US" sz="1800" dirty="0">
              <a:solidFill>
                <a:schemeClr val="tx1"/>
              </a:solidFill>
            </a:endParaRPr>
          </a:p>
          <a:p>
            <a:pPr lvl="1">
              <a:buFont typeface="Arial" panose="020B0604020202020204" pitchFamily="34" charset="0"/>
              <a:buChar char="•"/>
            </a:pPr>
            <a:endParaRPr lang="en-US" sz="1800" dirty="0" smtClean="0">
              <a:solidFill>
                <a:schemeClr val="tx1"/>
              </a:solidFill>
              <a:latin typeface="+mj-lt"/>
            </a:endParaRPr>
          </a:p>
          <a:p>
            <a:pPr lvl="1">
              <a:buFont typeface="Arial" panose="020B0604020202020204" pitchFamily="34" charset="0"/>
              <a:buChar char="•"/>
            </a:pPr>
            <a:endParaRPr lang="en-US" sz="1800" dirty="0" smtClean="0">
              <a:solidFill>
                <a:schemeClr val="tx1"/>
              </a:solidFill>
              <a:latin typeface="+mj-lt"/>
            </a:endParaRPr>
          </a:p>
          <a:p>
            <a:pPr>
              <a:buFont typeface="Arial" panose="020B0604020202020204" pitchFamily="34" charset="0"/>
              <a:buChar char="•"/>
            </a:pPr>
            <a:endParaRPr lang="en-US" sz="2200" dirty="0">
              <a:solidFill>
                <a:schemeClr val="tx1"/>
              </a:solidFill>
              <a:latin typeface="+mj-lt"/>
            </a:endParaRPr>
          </a:p>
          <a:p>
            <a:pPr lvl="1">
              <a:buFont typeface="Arial" panose="020B0604020202020204" pitchFamily="34" charset="0"/>
              <a:buChar char="•"/>
            </a:pPr>
            <a:endParaRPr lang="en-US" sz="2200" dirty="0">
              <a:solidFill>
                <a:schemeClr val="tx1"/>
              </a:solidFill>
              <a:latin typeface="+mj-lt"/>
            </a:endParaRPr>
          </a:p>
          <a:p>
            <a:pPr marL="0" indent="0">
              <a:buNone/>
            </a:pPr>
            <a:endParaRPr lang="en-US" sz="2400" dirty="0">
              <a:solidFill>
                <a:schemeClr val="tx1"/>
              </a:solidFill>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p:txBody>
      </p:sp>
    </p:spTree>
    <p:extLst>
      <p:ext uri="{BB962C8B-B14F-4D97-AF65-F5344CB8AC3E}">
        <p14:creationId xmlns:p14="http://schemas.microsoft.com/office/powerpoint/2010/main" val="37995941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a:solidFill>
            <a:srgbClr val="008000"/>
          </a:solidFill>
        </p:spPr>
        <p:txBody>
          <a:bodyPr>
            <a:noAutofit/>
          </a:bodyPr>
          <a:lstStyle/>
          <a:p>
            <a:pPr algn="ctr"/>
            <a:r>
              <a:rPr lang="en-US" sz="3600" dirty="0" smtClean="0">
                <a:solidFill>
                  <a:schemeClr val="bg1"/>
                </a:solidFill>
              </a:rPr>
              <a:t>Things to Consider </a:t>
            </a:r>
            <a:endParaRPr lang="en-US" sz="3600" dirty="0">
              <a:solidFill>
                <a:schemeClr val="bg1"/>
              </a:solidFill>
            </a:endParaRPr>
          </a:p>
        </p:txBody>
      </p:sp>
      <p:sp>
        <p:nvSpPr>
          <p:cNvPr id="3" name="Content Placeholder 2"/>
          <p:cNvSpPr>
            <a:spLocks noGrp="1"/>
          </p:cNvSpPr>
          <p:nvPr>
            <p:ph idx="1"/>
          </p:nvPr>
        </p:nvSpPr>
        <p:spPr>
          <a:xfrm>
            <a:off x="990600" y="1828800"/>
            <a:ext cx="6887389" cy="3962400"/>
          </a:xfrm>
        </p:spPr>
        <p:txBody>
          <a:bodyPr>
            <a:normAutofit/>
          </a:bodyPr>
          <a:lstStyle/>
          <a:p>
            <a:pPr>
              <a:buFont typeface="Arial" panose="020B0604020202020204" pitchFamily="34" charset="0"/>
              <a:buChar char="•"/>
            </a:pPr>
            <a:r>
              <a:rPr lang="en-US" sz="2000" dirty="0" smtClean="0">
                <a:solidFill>
                  <a:schemeClr val="tx1"/>
                </a:solidFill>
                <a:latin typeface="+mj-lt"/>
              </a:rPr>
              <a:t>Cross Training</a:t>
            </a:r>
          </a:p>
          <a:p>
            <a:pPr>
              <a:buFont typeface="Arial" panose="020B0604020202020204" pitchFamily="34" charset="0"/>
              <a:buChar char="•"/>
            </a:pPr>
            <a:endParaRPr lang="en-US" sz="2000" dirty="0" smtClean="0">
              <a:solidFill>
                <a:schemeClr val="tx1"/>
              </a:solidFill>
              <a:latin typeface="+mj-lt"/>
            </a:endParaRPr>
          </a:p>
          <a:p>
            <a:pPr lvl="1">
              <a:buFont typeface="Arial" panose="020B0604020202020204" pitchFamily="34" charset="0"/>
              <a:buChar char="•"/>
            </a:pPr>
            <a:r>
              <a:rPr lang="en-US" sz="1800" dirty="0" smtClean="0">
                <a:solidFill>
                  <a:schemeClr val="tx1"/>
                </a:solidFill>
                <a:latin typeface="+mj-lt"/>
              </a:rPr>
              <a:t>Cross training is critical for assisting managers in effectively managing leaves of absence. Cross training can begin prior to anyone within your department taking a leave of absence.</a:t>
            </a:r>
          </a:p>
          <a:p>
            <a:pPr>
              <a:buFont typeface="Arial" panose="020B0604020202020204" pitchFamily="34" charset="0"/>
              <a:buChar char="•"/>
            </a:pPr>
            <a:r>
              <a:rPr lang="en-US" sz="2000" dirty="0" smtClean="0">
                <a:solidFill>
                  <a:schemeClr val="tx1"/>
                </a:solidFill>
                <a:latin typeface="+mj-lt"/>
              </a:rPr>
              <a:t>Accommodations</a:t>
            </a:r>
            <a:endParaRPr lang="en-US" sz="2000" dirty="0" smtClean="0">
              <a:solidFill>
                <a:schemeClr val="tx1"/>
              </a:solidFill>
              <a:latin typeface="+mj-lt"/>
            </a:endParaRPr>
          </a:p>
          <a:p>
            <a:pPr>
              <a:buFont typeface="Arial" panose="020B0604020202020204" pitchFamily="34" charset="0"/>
              <a:buChar char="•"/>
            </a:pPr>
            <a:endParaRPr lang="en-US" sz="2000" dirty="0" smtClean="0">
              <a:solidFill>
                <a:schemeClr val="tx1"/>
              </a:solidFill>
              <a:latin typeface="+mj-lt"/>
            </a:endParaRPr>
          </a:p>
          <a:p>
            <a:pPr lvl="1">
              <a:buFont typeface="Arial" panose="020B0604020202020204" pitchFamily="34" charset="0"/>
              <a:buChar char="•"/>
            </a:pPr>
            <a:r>
              <a:rPr lang="en-US" sz="1800" dirty="0" smtClean="0">
                <a:solidFill>
                  <a:schemeClr val="tx1"/>
                </a:solidFill>
                <a:latin typeface="+mj-lt"/>
              </a:rPr>
              <a:t>In some cases an employee will be able to return to work, but with </a:t>
            </a:r>
            <a:r>
              <a:rPr lang="en-US" sz="1800" dirty="0" smtClean="0">
                <a:solidFill>
                  <a:schemeClr val="tx1"/>
                </a:solidFill>
                <a:latin typeface="+mj-lt"/>
              </a:rPr>
              <a:t>accommodations.  </a:t>
            </a:r>
            <a:r>
              <a:rPr lang="en-US" sz="1800" dirty="0" smtClean="0">
                <a:solidFill>
                  <a:schemeClr val="tx1"/>
                </a:solidFill>
                <a:latin typeface="+mj-lt"/>
              </a:rPr>
              <a:t>If Human Resources receives accommodation information the supervisor will be notified to make a determination if the accommodation can be met.</a:t>
            </a:r>
          </a:p>
          <a:p>
            <a:pPr lvl="1">
              <a:buFont typeface="Arial" panose="020B0604020202020204" pitchFamily="34" charset="0"/>
              <a:buChar char="•"/>
            </a:pPr>
            <a:endParaRPr lang="en-US" sz="1800" dirty="0" smtClean="0">
              <a:solidFill>
                <a:schemeClr val="tx1"/>
              </a:solidFill>
              <a:latin typeface="+mj-lt"/>
            </a:endParaRPr>
          </a:p>
          <a:p>
            <a:pPr lvl="1">
              <a:buFont typeface="Arial" panose="020B0604020202020204" pitchFamily="34" charset="0"/>
              <a:buChar char="•"/>
            </a:pPr>
            <a:endParaRPr lang="en-US" sz="1800" dirty="0" smtClean="0">
              <a:solidFill>
                <a:schemeClr val="tx1"/>
              </a:solidFill>
              <a:latin typeface="+mj-lt"/>
            </a:endParaRPr>
          </a:p>
          <a:p>
            <a:pPr lvl="1">
              <a:buFont typeface="Arial" panose="020B0604020202020204" pitchFamily="34" charset="0"/>
              <a:buChar char="•"/>
            </a:pPr>
            <a:endParaRPr lang="en-US" sz="1800" dirty="0" smtClean="0">
              <a:solidFill>
                <a:schemeClr val="tx1"/>
              </a:solidFill>
              <a:latin typeface="+mj-lt"/>
            </a:endParaRPr>
          </a:p>
          <a:p>
            <a:pPr lvl="1">
              <a:buFont typeface="Arial" panose="020B0604020202020204" pitchFamily="34" charset="0"/>
              <a:buChar char="•"/>
            </a:pPr>
            <a:endParaRPr lang="en-US" sz="1800" dirty="0" smtClean="0">
              <a:solidFill>
                <a:schemeClr val="tx1"/>
              </a:solidFill>
              <a:latin typeface="+mj-lt"/>
            </a:endParaRPr>
          </a:p>
          <a:p>
            <a:pPr lvl="1">
              <a:buFont typeface="Arial" panose="020B0604020202020204" pitchFamily="34" charset="0"/>
              <a:buChar char="•"/>
            </a:pPr>
            <a:endParaRPr lang="en-US" sz="1800" dirty="0" smtClean="0">
              <a:solidFill>
                <a:schemeClr val="tx1"/>
              </a:solidFill>
              <a:latin typeface="+mj-lt"/>
            </a:endParaRPr>
          </a:p>
          <a:p>
            <a:pPr>
              <a:buFont typeface="Arial" panose="020B0604020202020204" pitchFamily="34" charset="0"/>
              <a:buChar char="•"/>
            </a:pPr>
            <a:endParaRPr lang="en-US" sz="2200" dirty="0">
              <a:solidFill>
                <a:schemeClr val="tx1"/>
              </a:solidFill>
              <a:latin typeface="+mj-lt"/>
            </a:endParaRPr>
          </a:p>
          <a:p>
            <a:pPr lvl="1">
              <a:buFont typeface="Arial" panose="020B0604020202020204" pitchFamily="34" charset="0"/>
              <a:buChar char="•"/>
            </a:pPr>
            <a:endParaRPr lang="en-US" sz="2200" dirty="0">
              <a:solidFill>
                <a:schemeClr val="tx1"/>
              </a:solidFill>
              <a:latin typeface="+mj-lt"/>
            </a:endParaRPr>
          </a:p>
          <a:p>
            <a:pPr marL="0" indent="0">
              <a:buNone/>
            </a:pPr>
            <a:endParaRPr lang="en-US" sz="2400" dirty="0">
              <a:solidFill>
                <a:schemeClr val="tx1"/>
              </a:solidFill>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p:txBody>
      </p:sp>
    </p:spTree>
    <p:extLst>
      <p:ext uri="{BB962C8B-B14F-4D97-AF65-F5344CB8AC3E}">
        <p14:creationId xmlns:p14="http://schemas.microsoft.com/office/powerpoint/2010/main" val="37019486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a:solidFill>
            <a:srgbClr val="008000"/>
          </a:solidFill>
        </p:spPr>
        <p:txBody>
          <a:bodyPr>
            <a:noAutofit/>
          </a:bodyPr>
          <a:lstStyle/>
          <a:p>
            <a:pPr algn="ctr"/>
            <a:r>
              <a:rPr lang="en-US" sz="3600" dirty="0" smtClean="0">
                <a:solidFill>
                  <a:schemeClr val="bg1"/>
                </a:solidFill>
              </a:rPr>
              <a:t>Things to Consider </a:t>
            </a:r>
            <a:endParaRPr lang="en-US" sz="3600" dirty="0">
              <a:solidFill>
                <a:schemeClr val="bg1"/>
              </a:solidFill>
            </a:endParaRPr>
          </a:p>
        </p:txBody>
      </p:sp>
      <p:sp>
        <p:nvSpPr>
          <p:cNvPr id="3" name="Content Placeholder 2"/>
          <p:cNvSpPr>
            <a:spLocks noGrp="1"/>
          </p:cNvSpPr>
          <p:nvPr>
            <p:ph idx="1"/>
          </p:nvPr>
        </p:nvSpPr>
        <p:spPr>
          <a:xfrm>
            <a:off x="990600" y="1828800"/>
            <a:ext cx="6887389" cy="3962400"/>
          </a:xfrm>
        </p:spPr>
        <p:txBody>
          <a:bodyPr>
            <a:normAutofit/>
          </a:bodyPr>
          <a:lstStyle/>
          <a:p>
            <a:pPr>
              <a:buFont typeface="Arial" panose="020B0604020202020204" pitchFamily="34" charset="0"/>
              <a:buChar char="•"/>
            </a:pPr>
            <a:r>
              <a:rPr lang="en-US" sz="2000" dirty="0" smtClean="0">
                <a:solidFill>
                  <a:schemeClr val="tx1"/>
                </a:solidFill>
                <a:latin typeface="+mj-lt"/>
              </a:rPr>
              <a:t>Schedule Modifications</a:t>
            </a:r>
          </a:p>
          <a:p>
            <a:pPr>
              <a:buFont typeface="Arial" panose="020B0604020202020204" pitchFamily="34" charset="0"/>
              <a:buChar char="•"/>
            </a:pPr>
            <a:endParaRPr lang="en-US" sz="2000" dirty="0" smtClean="0">
              <a:solidFill>
                <a:schemeClr val="tx1"/>
              </a:solidFill>
              <a:latin typeface="+mj-lt"/>
            </a:endParaRPr>
          </a:p>
          <a:p>
            <a:pPr lvl="1">
              <a:buFont typeface="Arial" panose="020B0604020202020204" pitchFamily="34" charset="0"/>
              <a:buChar char="•"/>
            </a:pPr>
            <a:r>
              <a:rPr lang="en-US" sz="1800" dirty="0" smtClean="0">
                <a:solidFill>
                  <a:schemeClr val="tx1"/>
                </a:solidFill>
                <a:latin typeface="+mj-lt"/>
              </a:rPr>
              <a:t>In some cases there may be opportunities for an employee to modify there schedule. </a:t>
            </a:r>
          </a:p>
          <a:p>
            <a:pPr lvl="1">
              <a:buFont typeface="Arial" panose="020B0604020202020204" pitchFamily="34" charset="0"/>
              <a:buChar char="•"/>
            </a:pPr>
            <a:endParaRPr lang="en-US" sz="1800" dirty="0" smtClean="0">
              <a:solidFill>
                <a:schemeClr val="tx1"/>
              </a:solidFill>
              <a:latin typeface="+mj-lt"/>
            </a:endParaRPr>
          </a:p>
          <a:p>
            <a:pPr>
              <a:buFont typeface="Arial" panose="020B0604020202020204" pitchFamily="34" charset="0"/>
              <a:buChar char="•"/>
            </a:pPr>
            <a:r>
              <a:rPr lang="en-US" sz="2000" dirty="0" smtClean="0">
                <a:solidFill>
                  <a:schemeClr val="tx1"/>
                </a:solidFill>
                <a:latin typeface="+mj-lt"/>
              </a:rPr>
              <a:t>Working Remotely</a:t>
            </a:r>
          </a:p>
          <a:p>
            <a:pPr>
              <a:buFont typeface="Arial" panose="020B0604020202020204" pitchFamily="34" charset="0"/>
              <a:buChar char="•"/>
            </a:pPr>
            <a:endParaRPr lang="en-US" sz="2000" dirty="0" smtClean="0">
              <a:solidFill>
                <a:schemeClr val="tx1"/>
              </a:solidFill>
              <a:latin typeface="+mj-lt"/>
            </a:endParaRPr>
          </a:p>
          <a:p>
            <a:pPr lvl="1">
              <a:buFont typeface="Arial" panose="020B0604020202020204" pitchFamily="34" charset="0"/>
              <a:buChar char="•"/>
            </a:pPr>
            <a:r>
              <a:rPr lang="en-US" sz="1800" dirty="0" smtClean="0">
                <a:solidFill>
                  <a:schemeClr val="tx1"/>
                </a:solidFill>
                <a:latin typeface="+mj-lt"/>
              </a:rPr>
              <a:t>A </a:t>
            </a:r>
            <a:r>
              <a:rPr lang="en-US" sz="1800" dirty="0" smtClean="0">
                <a:solidFill>
                  <a:schemeClr val="tx1"/>
                </a:solidFill>
                <a:latin typeface="+mj-lt"/>
              </a:rPr>
              <a:t>telecommute </a:t>
            </a:r>
            <a:r>
              <a:rPr lang="en-US" sz="1800" dirty="0" smtClean="0">
                <a:solidFill>
                  <a:schemeClr val="tx1"/>
                </a:solidFill>
                <a:latin typeface="+mj-lt"/>
              </a:rPr>
              <a:t>agreement must be in place with the Human Resources Department prior to allowing work to be completed from home.</a:t>
            </a:r>
          </a:p>
          <a:p>
            <a:pPr lvl="1">
              <a:buFont typeface="Arial" panose="020B0604020202020204" pitchFamily="34" charset="0"/>
              <a:buChar char="•"/>
            </a:pPr>
            <a:r>
              <a:rPr lang="en-US" sz="1800" dirty="0" smtClean="0">
                <a:solidFill>
                  <a:schemeClr val="tx1"/>
                </a:solidFill>
                <a:latin typeface="+mj-lt"/>
              </a:rPr>
              <a:t>The supervisor and the employee should meet to discuss the expectations of what tasks may be completed from home. </a:t>
            </a:r>
          </a:p>
          <a:p>
            <a:pPr lvl="1">
              <a:buFont typeface="Arial" panose="020B0604020202020204" pitchFamily="34" charset="0"/>
              <a:buChar char="•"/>
            </a:pPr>
            <a:endParaRPr lang="en-US" sz="1800" dirty="0" smtClean="0">
              <a:solidFill>
                <a:schemeClr val="tx1"/>
              </a:solidFill>
              <a:latin typeface="+mj-lt"/>
            </a:endParaRPr>
          </a:p>
          <a:p>
            <a:pPr lvl="1">
              <a:buFont typeface="Arial" panose="020B0604020202020204" pitchFamily="34" charset="0"/>
              <a:buChar char="•"/>
            </a:pPr>
            <a:endParaRPr lang="en-US" sz="1800" dirty="0" smtClean="0">
              <a:solidFill>
                <a:schemeClr val="tx1"/>
              </a:solidFill>
              <a:latin typeface="+mj-lt"/>
            </a:endParaRPr>
          </a:p>
          <a:p>
            <a:pPr lvl="1">
              <a:buFont typeface="Arial" panose="020B0604020202020204" pitchFamily="34" charset="0"/>
              <a:buChar char="•"/>
            </a:pPr>
            <a:endParaRPr lang="en-US" sz="1800" dirty="0" smtClean="0">
              <a:solidFill>
                <a:schemeClr val="tx1"/>
              </a:solidFill>
              <a:latin typeface="+mj-lt"/>
            </a:endParaRPr>
          </a:p>
          <a:p>
            <a:pPr lvl="1">
              <a:buFont typeface="Arial" panose="020B0604020202020204" pitchFamily="34" charset="0"/>
              <a:buChar char="•"/>
            </a:pPr>
            <a:endParaRPr lang="en-US" sz="1800" dirty="0" smtClean="0">
              <a:solidFill>
                <a:schemeClr val="tx1"/>
              </a:solidFill>
              <a:latin typeface="+mj-lt"/>
            </a:endParaRPr>
          </a:p>
          <a:p>
            <a:pPr lvl="1">
              <a:buFont typeface="Arial" panose="020B0604020202020204" pitchFamily="34" charset="0"/>
              <a:buChar char="•"/>
            </a:pPr>
            <a:endParaRPr lang="en-US" sz="1800" dirty="0" smtClean="0">
              <a:solidFill>
                <a:schemeClr val="tx1"/>
              </a:solidFill>
              <a:latin typeface="+mj-lt"/>
            </a:endParaRPr>
          </a:p>
          <a:p>
            <a:pPr>
              <a:buFont typeface="Arial" panose="020B0604020202020204" pitchFamily="34" charset="0"/>
              <a:buChar char="•"/>
            </a:pPr>
            <a:endParaRPr lang="en-US" sz="2200" dirty="0">
              <a:solidFill>
                <a:schemeClr val="tx1"/>
              </a:solidFill>
              <a:latin typeface="+mj-lt"/>
            </a:endParaRPr>
          </a:p>
          <a:p>
            <a:pPr lvl="1">
              <a:buFont typeface="Arial" panose="020B0604020202020204" pitchFamily="34" charset="0"/>
              <a:buChar char="•"/>
            </a:pPr>
            <a:endParaRPr lang="en-US" sz="2200" dirty="0">
              <a:solidFill>
                <a:schemeClr val="tx1"/>
              </a:solidFill>
              <a:latin typeface="+mj-lt"/>
            </a:endParaRPr>
          </a:p>
          <a:p>
            <a:pPr marL="0" indent="0">
              <a:buNone/>
            </a:pPr>
            <a:endParaRPr lang="en-US" sz="2400" dirty="0">
              <a:solidFill>
                <a:schemeClr val="tx1"/>
              </a:solidFill>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p:txBody>
      </p:sp>
    </p:spTree>
    <p:extLst>
      <p:ext uri="{BB962C8B-B14F-4D97-AF65-F5344CB8AC3E}">
        <p14:creationId xmlns:p14="http://schemas.microsoft.com/office/powerpoint/2010/main" val="13353938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a:solidFill>
            <a:srgbClr val="008000"/>
          </a:solidFill>
        </p:spPr>
        <p:txBody>
          <a:bodyPr>
            <a:noAutofit/>
          </a:bodyPr>
          <a:lstStyle/>
          <a:p>
            <a:pPr algn="ctr"/>
            <a:r>
              <a:rPr lang="en-US" sz="3600" dirty="0" smtClean="0">
                <a:solidFill>
                  <a:schemeClr val="bg1"/>
                </a:solidFill>
              </a:rPr>
              <a:t>Time Reporting and Leave Approvals</a:t>
            </a:r>
            <a:endParaRPr lang="en-US" sz="3600" dirty="0">
              <a:solidFill>
                <a:schemeClr val="bg1"/>
              </a:solidFill>
            </a:endParaRPr>
          </a:p>
        </p:txBody>
      </p:sp>
      <p:sp>
        <p:nvSpPr>
          <p:cNvPr id="3" name="Content Placeholder 2"/>
          <p:cNvSpPr>
            <a:spLocks noGrp="1"/>
          </p:cNvSpPr>
          <p:nvPr>
            <p:ph idx="1"/>
          </p:nvPr>
        </p:nvSpPr>
        <p:spPr>
          <a:xfrm>
            <a:off x="990600" y="1676400"/>
            <a:ext cx="6887389" cy="4267200"/>
          </a:xfrm>
        </p:spPr>
        <p:txBody>
          <a:bodyPr>
            <a:normAutofit fontScale="85000" lnSpcReduction="20000"/>
          </a:bodyPr>
          <a:lstStyle/>
          <a:p>
            <a:pPr>
              <a:buFont typeface="Arial" panose="020B0604020202020204" pitchFamily="34" charset="0"/>
              <a:buChar char="•"/>
            </a:pPr>
            <a:r>
              <a:rPr lang="en-US" sz="2400" dirty="0" smtClean="0">
                <a:solidFill>
                  <a:schemeClr val="tx1"/>
                </a:solidFill>
                <a:latin typeface="+mj-lt"/>
              </a:rPr>
              <a:t>Solid Block of Leave: </a:t>
            </a:r>
          </a:p>
          <a:p>
            <a:pPr marL="0" indent="0">
              <a:buNone/>
            </a:pPr>
            <a:endParaRPr lang="en-US" sz="1900" dirty="0" smtClean="0">
              <a:solidFill>
                <a:schemeClr val="tx1"/>
              </a:solidFill>
              <a:latin typeface="+mj-lt"/>
            </a:endParaRPr>
          </a:p>
          <a:p>
            <a:pPr lvl="1">
              <a:buFont typeface="Arial" panose="020B0604020202020204" pitchFamily="34" charset="0"/>
              <a:buChar char="•"/>
            </a:pPr>
            <a:r>
              <a:rPr lang="en-US" sz="2100" dirty="0" smtClean="0">
                <a:solidFill>
                  <a:schemeClr val="tx1"/>
                </a:solidFill>
                <a:latin typeface="+mj-lt"/>
              </a:rPr>
              <a:t>Human Resources will complete all leave entry as indicated in the Employee’s Request for WFMLA / FMLA. </a:t>
            </a:r>
          </a:p>
          <a:p>
            <a:pPr marL="457200" lvl="1" indent="0">
              <a:buNone/>
            </a:pPr>
            <a:endParaRPr lang="en-US" sz="1900" dirty="0" smtClean="0">
              <a:solidFill>
                <a:schemeClr val="tx1"/>
              </a:solidFill>
              <a:latin typeface="+mj-lt"/>
            </a:endParaRPr>
          </a:p>
          <a:p>
            <a:pPr>
              <a:buFont typeface="Arial" panose="020B0604020202020204" pitchFamily="34" charset="0"/>
              <a:buChar char="•"/>
            </a:pPr>
            <a:r>
              <a:rPr lang="en-US" sz="2200" dirty="0" smtClean="0">
                <a:solidFill>
                  <a:schemeClr val="tx1"/>
                </a:solidFill>
                <a:latin typeface="+mj-lt"/>
              </a:rPr>
              <a:t>Intermittent Leave: </a:t>
            </a:r>
          </a:p>
          <a:p>
            <a:pPr>
              <a:buFont typeface="Arial" panose="020B0604020202020204" pitchFamily="34" charset="0"/>
              <a:buChar char="•"/>
            </a:pPr>
            <a:endParaRPr lang="en-US" sz="1900" dirty="0" smtClean="0">
              <a:solidFill>
                <a:schemeClr val="tx1"/>
              </a:solidFill>
              <a:latin typeface="+mj-lt"/>
            </a:endParaRPr>
          </a:p>
          <a:p>
            <a:pPr lvl="1">
              <a:buFont typeface="Arial" panose="020B0604020202020204" pitchFamily="34" charset="0"/>
              <a:buChar char="•"/>
            </a:pPr>
            <a:r>
              <a:rPr lang="en-US" sz="2100" dirty="0" smtClean="0">
                <a:solidFill>
                  <a:schemeClr val="tx1"/>
                </a:solidFill>
                <a:latin typeface="+mj-lt"/>
              </a:rPr>
              <a:t>The employee will complete their leave entry per their payroll schedule. The employees should note WFMLA / FMLA in all leave requests associated with their approved WFMLA / FMLA. </a:t>
            </a:r>
          </a:p>
          <a:p>
            <a:pPr marL="457200" lvl="1" indent="0">
              <a:buNone/>
            </a:pPr>
            <a:endParaRPr lang="en-US" sz="2100" dirty="0" smtClean="0">
              <a:solidFill>
                <a:schemeClr val="tx1"/>
              </a:solidFill>
              <a:latin typeface="+mj-lt"/>
            </a:endParaRPr>
          </a:p>
          <a:p>
            <a:pPr lvl="2">
              <a:buFont typeface="Arial" panose="020B0604020202020204" pitchFamily="34" charset="0"/>
              <a:buChar char="•"/>
            </a:pPr>
            <a:r>
              <a:rPr lang="en-US" sz="2100" dirty="0" smtClean="0">
                <a:solidFill>
                  <a:schemeClr val="tx1"/>
                </a:solidFill>
                <a:latin typeface="+mj-lt"/>
              </a:rPr>
              <a:t>Employees on a monthly schedule should submit their leave time separately to the Human Resources Department if they are not taking blocks of leave that are 4 or 8 hours in duration. The Human Resources Department will confirm the time taken with employee’s Time and Labor Approvers prior to payroll processing.</a:t>
            </a:r>
          </a:p>
          <a:p>
            <a:pPr lvl="1">
              <a:buFont typeface="Arial" panose="020B0604020202020204" pitchFamily="34" charset="0"/>
              <a:buChar char="•"/>
            </a:pPr>
            <a:endParaRPr lang="en-US" sz="1800" dirty="0" smtClean="0">
              <a:solidFill>
                <a:schemeClr val="tx1"/>
              </a:solidFill>
              <a:latin typeface="+mj-lt"/>
            </a:endParaRPr>
          </a:p>
          <a:p>
            <a:pPr lvl="1">
              <a:buFont typeface="Arial" panose="020B0604020202020204" pitchFamily="34" charset="0"/>
              <a:buChar char="•"/>
            </a:pPr>
            <a:endParaRPr lang="en-US" sz="1800" dirty="0" smtClean="0">
              <a:solidFill>
                <a:schemeClr val="tx1"/>
              </a:solidFill>
              <a:latin typeface="+mj-lt"/>
            </a:endParaRPr>
          </a:p>
          <a:p>
            <a:pPr lvl="1">
              <a:buFont typeface="Arial" panose="020B0604020202020204" pitchFamily="34" charset="0"/>
              <a:buChar char="•"/>
            </a:pPr>
            <a:endParaRPr lang="en-US" sz="1800" dirty="0" smtClean="0">
              <a:solidFill>
                <a:schemeClr val="tx1"/>
              </a:solidFill>
              <a:latin typeface="+mj-lt"/>
            </a:endParaRPr>
          </a:p>
          <a:p>
            <a:pPr lvl="1">
              <a:buFont typeface="Arial" panose="020B0604020202020204" pitchFamily="34" charset="0"/>
              <a:buChar char="•"/>
            </a:pPr>
            <a:endParaRPr lang="en-US" sz="1800" dirty="0" smtClean="0">
              <a:solidFill>
                <a:schemeClr val="tx1"/>
              </a:solidFill>
              <a:latin typeface="+mj-lt"/>
            </a:endParaRPr>
          </a:p>
          <a:p>
            <a:pPr lvl="1">
              <a:buFont typeface="Arial" panose="020B0604020202020204" pitchFamily="34" charset="0"/>
              <a:buChar char="•"/>
            </a:pPr>
            <a:endParaRPr lang="en-US" sz="1800" dirty="0" smtClean="0">
              <a:solidFill>
                <a:schemeClr val="tx1"/>
              </a:solidFill>
              <a:latin typeface="+mj-lt"/>
            </a:endParaRPr>
          </a:p>
          <a:p>
            <a:pPr>
              <a:buFont typeface="Arial" panose="020B0604020202020204" pitchFamily="34" charset="0"/>
              <a:buChar char="•"/>
            </a:pPr>
            <a:endParaRPr lang="en-US" sz="2200" dirty="0">
              <a:solidFill>
                <a:schemeClr val="tx1"/>
              </a:solidFill>
              <a:latin typeface="+mj-lt"/>
            </a:endParaRPr>
          </a:p>
          <a:p>
            <a:pPr lvl="1">
              <a:buFont typeface="Arial" panose="020B0604020202020204" pitchFamily="34" charset="0"/>
              <a:buChar char="•"/>
            </a:pPr>
            <a:endParaRPr lang="en-US" sz="2200" dirty="0">
              <a:solidFill>
                <a:schemeClr val="tx1"/>
              </a:solidFill>
              <a:latin typeface="+mj-lt"/>
            </a:endParaRPr>
          </a:p>
          <a:p>
            <a:pPr marL="0" indent="0">
              <a:buNone/>
            </a:pPr>
            <a:endParaRPr lang="en-US" sz="2400" dirty="0">
              <a:solidFill>
                <a:schemeClr val="tx1"/>
              </a:solidFill>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p:txBody>
      </p:sp>
    </p:spTree>
    <p:extLst>
      <p:ext uri="{BB962C8B-B14F-4D97-AF65-F5344CB8AC3E}">
        <p14:creationId xmlns:p14="http://schemas.microsoft.com/office/powerpoint/2010/main" val="33545881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a:solidFill>
            <a:srgbClr val="008000"/>
          </a:solidFill>
        </p:spPr>
        <p:txBody>
          <a:bodyPr>
            <a:noAutofit/>
          </a:bodyPr>
          <a:lstStyle/>
          <a:p>
            <a:pPr algn="ctr"/>
            <a:r>
              <a:rPr lang="en-US" sz="3600" dirty="0" smtClean="0">
                <a:solidFill>
                  <a:schemeClr val="bg1"/>
                </a:solidFill>
              </a:rPr>
              <a:t>Scenarios</a:t>
            </a:r>
            <a:endParaRPr lang="en-US" sz="3600" dirty="0">
              <a:solidFill>
                <a:schemeClr val="bg1"/>
              </a:solidFill>
            </a:endParaRPr>
          </a:p>
        </p:txBody>
      </p:sp>
      <p:sp>
        <p:nvSpPr>
          <p:cNvPr id="3" name="Content Placeholder 2"/>
          <p:cNvSpPr>
            <a:spLocks noGrp="1"/>
          </p:cNvSpPr>
          <p:nvPr>
            <p:ph idx="1"/>
          </p:nvPr>
        </p:nvSpPr>
        <p:spPr>
          <a:xfrm>
            <a:off x="990600" y="1600200"/>
            <a:ext cx="6887389" cy="4191000"/>
          </a:xfrm>
        </p:spPr>
        <p:txBody>
          <a:bodyPr>
            <a:normAutofit lnSpcReduction="10000"/>
          </a:bodyPr>
          <a:lstStyle/>
          <a:p>
            <a:pPr>
              <a:buFont typeface="Arial" panose="020B0604020202020204" pitchFamily="34" charset="0"/>
              <a:buChar char="•"/>
            </a:pPr>
            <a:r>
              <a:rPr lang="en-US" sz="1800" dirty="0">
                <a:solidFill>
                  <a:schemeClr val="tx1"/>
                </a:solidFill>
              </a:rPr>
              <a:t>An employee has been calling into work to care for an ill boyfriend</a:t>
            </a:r>
            <a:r>
              <a:rPr lang="en-US" sz="1800" dirty="0" smtClean="0">
                <a:solidFill>
                  <a:schemeClr val="tx1"/>
                </a:solidFill>
              </a:rPr>
              <a:t>?</a:t>
            </a:r>
          </a:p>
          <a:p>
            <a:pPr marL="0" indent="0">
              <a:buNone/>
            </a:pPr>
            <a:endParaRPr lang="en-US" sz="1800" dirty="0">
              <a:solidFill>
                <a:schemeClr val="tx1"/>
              </a:solidFill>
            </a:endParaRPr>
          </a:p>
          <a:p>
            <a:pPr>
              <a:buFont typeface="Arial" panose="020B0604020202020204" pitchFamily="34" charset="0"/>
              <a:buChar char="•"/>
            </a:pPr>
            <a:r>
              <a:rPr lang="en-US" sz="1800" dirty="0">
                <a:solidFill>
                  <a:schemeClr val="tx1"/>
                </a:solidFill>
              </a:rPr>
              <a:t>An employee has adopted a child</a:t>
            </a:r>
            <a:r>
              <a:rPr lang="en-US" sz="1800" dirty="0" smtClean="0">
                <a:solidFill>
                  <a:schemeClr val="tx1"/>
                </a:solidFill>
              </a:rPr>
              <a:t>?</a:t>
            </a:r>
          </a:p>
          <a:p>
            <a:pPr marL="0" indent="0">
              <a:buNone/>
            </a:pPr>
            <a:endParaRPr lang="en-US" sz="1800" dirty="0">
              <a:solidFill>
                <a:schemeClr val="tx1"/>
              </a:solidFill>
            </a:endParaRPr>
          </a:p>
          <a:p>
            <a:pPr>
              <a:buFont typeface="Arial" panose="020B0604020202020204" pitchFamily="34" charset="0"/>
              <a:buChar char="•"/>
            </a:pPr>
            <a:r>
              <a:rPr lang="en-US" sz="1800" dirty="0">
                <a:solidFill>
                  <a:schemeClr val="tx1"/>
                </a:solidFill>
              </a:rPr>
              <a:t>An employee requests FMLA leave, but never provides certification</a:t>
            </a:r>
            <a:r>
              <a:rPr lang="en-US" sz="1800" dirty="0" smtClean="0">
                <a:solidFill>
                  <a:schemeClr val="tx1"/>
                </a:solidFill>
              </a:rPr>
              <a:t>?</a:t>
            </a:r>
          </a:p>
          <a:p>
            <a:pPr>
              <a:buFont typeface="Arial" panose="020B0604020202020204" pitchFamily="34" charset="0"/>
              <a:buChar char="•"/>
            </a:pPr>
            <a:endParaRPr lang="en-US" sz="1800" dirty="0">
              <a:solidFill>
                <a:schemeClr val="tx1"/>
              </a:solidFill>
            </a:endParaRPr>
          </a:p>
          <a:p>
            <a:pPr>
              <a:buFont typeface="Arial" panose="020B0604020202020204" pitchFamily="34" charset="0"/>
              <a:buChar char="•"/>
            </a:pPr>
            <a:r>
              <a:rPr lang="en-US" sz="1800" dirty="0">
                <a:solidFill>
                  <a:schemeClr val="tx1"/>
                </a:solidFill>
              </a:rPr>
              <a:t>Can an employee have more than 1 FMLA leave request a year</a:t>
            </a:r>
            <a:r>
              <a:rPr lang="en-US" sz="1800" dirty="0" smtClean="0">
                <a:solidFill>
                  <a:schemeClr val="tx1"/>
                </a:solidFill>
              </a:rPr>
              <a:t>?</a:t>
            </a:r>
          </a:p>
          <a:p>
            <a:pPr>
              <a:buFont typeface="Arial" panose="020B0604020202020204" pitchFamily="34" charset="0"/>
              <a:buChar char="•"/>
            </a:pPr>
            <a:endParaRPr lang="en-US" sz="1800" dirty="0">
              <a:solidFill>
                <a:schemeClr val="tx1"/>
              </a:solidFill>
            </a:endParaRPr>
          </a:p>
          <a:p>
            <a:pPr>
              <a:buFont typeface="Arial" panose="020B0604020202020204" pitchFamily="34" charset="0"/>
              <a:buChar char="•"/>
            </a:pPr>
            <a:r>
              <a:rPr lang="en-US" sz="1800" dirty="0">
                <a:solidFill>
                  <a:schemeClr val="tx1"/>
                </a:solidFill>
              </a:rPr>
              <a:t>An employee has worked 1,000 hours in the past 12 months and has been employed with the same employer 10 years are they eligible for FMLA leave</a:t>
            </a:r>
            <a:r>
              <a:rPr lang="en-US" sz="1800" dirty="0" smtClean="0">
                <a:solidFill>
                  <a:schemeClr val="tx1"/>
                </a:solidFill>
              </a:rPr>
              <a:t>?</a:t>
            </a:r>
          </a:p>
          <a:p>
            <a:pPr>
              <a:buFont typeface="Arial" panose="020B0604020202020204" pitchFamily="34" charset="0"/>
              <a:buChar char="•"/>
            </a:pPr>
            <a:endParaRPr lang="en-US" sz="1800" dirty="0">
              <a:solidFill>
                <a:schemeClr val="tx1"/>
              </a:solidFill>
            </a:endParaRPr>
          </a:p>
          <a:p>
            <a:pPr>
              <a:buFont typeface="Arial" panose="020B0604020202020204" pitchFamily="34" charset="0"/>
              <a:buChar char="•"/>
            </a:pPr>
            <a:r>
              <a:rPr lang="en-US" sz="1800" dirty="0">
                <a:solidFill>
                  <a:schemeClr val="tx1"/>
                </a:solidFill>
              </a:rPr>
              <a:t>An employee’s spouse has been called to active military duty are they eligible?</a:t>
            </a:r>
          </a:p>
          <a:p>
            <a:pPr lvl="1">
              <a:buFont typeface="Arial" panose="020B0604020202020204" pitchFamily="34" charset="0"/>
              <a:buChar char="•"/>
            </a:pPr>
            <a:endParaRPr lang="en-US" sz="1800" dirty="0" smtClean="0">
              <a:solidFill>
                <a:schemeClr val="tx1"/>
              </a:solidFill>
              <a:latin typeface="+mj-lt"/>
            </a:endParaRPr>
          </a:p>
          <a:p>
            <a:pPr lvl="1">
              <a:buFont typeface="Arial" panose="020B0604020202020204" pitchFamily="34" charset="0"/>
              <a:buChar char="•"/>
            </a:pPr>
            <a:endParaRPr lang="en-US" sz="1800" dirty="0" smtClean="0">
              <a:solidFill>
                <a:schemeClr val="tx1"/>
              </a:solidFill>
              <a:latin typeface="+mj-lt"/>
            </a:endParaRPr>
          </a:p>
          <a:p>
            <a:pPr lvl="1">
              <a:buFont typeface="Arial" panose="020B0604020202020204" pitchFamily="34" charset="0"/>
              <a:buChar char="•"/>
            </a:pPr>
            <a:endParaRPr lang="en-US" sz="1800" dirty="0" smtClean="0">
              <a:solidFill>
                <a:schemeClr val="tx1"/>
              </a:solidFill>
              <a:latin typeface="+mj-lt"/>
            </a:endParaRPr>
          </a:p>
          <a:p>
            <a:pPr lvl="1">
              <a:buFont typeface="Arial" panose="020B0604020202020204" pitchFamily="34" charset="0"/>
              <a:buChar char="•"/>
            </a:pPr>
            <a:endParaRPr lang="en-US" sz="1800" dirty="0" smtClean="0">
              <a:solidFill>
                <a:schemeClr val="tx1"/>
              </a:solidFill>
              <a:latin typeface="+mj-lt"/>
            </a:endParaRPr>
          </a:p>
          <a:p>
            <a:pPr lvl="1">
              <a:buFont typeface="Arial" panose="020B0604020202020204" pitchFamily="34" charset="0"/>
              <a:buChar char="•"/>
            </a:pPr>
            <a:endParaRPr lang="en-US" sz="1800" dirty="0" smtClean="0">
              <a:solidFill>
                <a:schemeClr val="tx1"/>
              </a:solidFill>
              <a:latin typeface="+mj-lt"/>
            </a:endParaRPr>
          </a:p>
          <a:p>
            <a:pPr>
              <a:buFont typeface="Arial" panose="020B0604020202020204" pitchFamily="34" charset="0"/>
              <a:buChar char="•"/>
            </a:pPr>
            <a:endParaRPr lang="en-US" sz="2200" dirty="0">
              <a:solidFill>
                <a:schemeClr val="tx1"/>
              </a:solidFill>
              <a:latin typeface="+mj-lt"/>
            </a:endParaRPr>
          </a:p>
          <a:p>
            <a:pPr lvl="1">
              <a:buFont typeface="Arial" panose="020B0604020202020204" pitchFamily="34" charset="0"/>
              <a:buChar char="•"/>
            </a:pPr>
            <a:endParaRPr lang="en-US" sz="2200" dirty="0">
              <a:solidFill>
                <a:schemeClr val="tx1"/>
              </a:solidFill>
              <a:latin typeface="+mj-lt"/>
            </a:endParaRPr>
          </a:p>
          <a:p>
            <a:pPr marL="0" indent="0">
              <a:buNone/>
            </a:pPr>
            <a:endParaRPr lang="en-US" sz="2400" dirty="0">
              <a:solidFill>
                <a:schemeClr val="tx1"/>
              </a:solidFill>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p:txBody>
      </p:sp>
    </p:spTree>
    <p:extLst>
      <p:ext uri="{BB962C8B-B14F-4D97-AF65-F5344CB8AC3E}">
        <p14:creationId xmlns:p14="http://schemas.microsoft.com/office/powerpoint/2010/main" val="36695806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a:solidFill>
            <a:srgbClr val="008000"/>
          </a:solidFill>
        </p:spPr>
        <p:txBody>
          <a:bodyPr>
            <a:noAutofit/>
          </a:bodyPr>
          <a:lstStyle/>
          <a:p>
            <a:pPr algn="ctr"/>
            <a:r>
              <a:rPr lang="en-US" sz="3600" dirty="0" smtClean="0">
                <a:solidFill>
                  <a:schemeClr val="bg1"/>
                </a:solidFill>
              </a:rPr>
              <a:t>Where to get help</a:t>
            </a:r>
            <a:endParaRPr lang="en-US" sz="3600" dirty="0">
              <a:solidFill>
                <a:schemeClr val="bg1"/>
              </a:solidFill>
            </a:endParaRPr>
          </a:p>
        </p:txBody>
      </p:sp>
      <p:sp>
        <p:nvSpPr>
          <p:cNvPr id="3" name="Content Placeholder 2"/>
          <p:cNvSpPr>
            <a:spLocks noGrp="1"/>
          </p:cNvSpPr>
          <p:nvPr>
            <p:ph idx="1"/>
          </p:nvPr>
        </p:nvSpPr>
        <p:spPr>
          <a:xfrm>
            <a:off x="990600" y="1828800"/>
            <a:ext cx="6887389" cy="3733801"/>
          </a:xfrm>
        </p:spPr>
        <p:txBody>
          <a:bodyPr>
            <a:normAutofit/>
          </a:bodyPr>
          <a:lstStyle/>
          <a:p>
            <a:r>
              <a:rPr lang="en-US" sz="2000" dirty="0" smtClean="0">
                <a:solidFill>
                  <a:schemeClr val="tx1"/>
                </a:solidFill>
              </a:rPr>
              <a:t>Need more help?</a:t>
            </a:r>
          </a:p>
          <a:p>
            <a:pPr lvl="2"/>
            <a:r>
              <a:rPr lang="en-US" sz="1800" dirty="0" smtClean="0">
                <a:solidFill>
                  <a:schemeClr val="tx1"/>
                </a:solidFill>
              </a:rPr>
              <a:t>Contact Human Resources</a:t>
            </a:r>
          </a:p>
          <a:p>
            <a:pPr lvl="3"/>
            <a:r>
              <a:rPr lang="en-US" sz="1200" dirty="0" smtClean="0">
                <a:solidFill>
                  <a:schemeClr val="tx1"/>
                </a:solidFill>
              </a:rPr>
              <a:t>General Ext. 2204 </a:t>
            </a:r>
          </a:p>
          <a:p>
            <a:pPr lvl="3"/>
            <a:r>
              <a:rPr lang="en-US" sz="1200" dirty="0" smtClean="0">
                <a:solidFill>
                  <a:schemeClr val="tx1"/>
                </a:solidFill>
              </a:rPr>
              <a:t>Amy Chostner Ext. 2537</a:t>
            </a:r>
          </a:p>
          <a:p>
            <a:pPr marL="1371600" lvl="3" indent="0">
              <a:buNone/>
            </a:pPr>
            <a:endParaRPr lang="en-US" sz="1200" dirty="0" smtClean="0">
              <a:solidFill>
                <a:schemeClr val="tx1"/>
              </a:solidFill>
            </a:endParaRPr>
          </a:p>
          <a:p>
            <a:pPr lvl="2"/>
            <a:r>
              <a:rPr lang="en-US" sz="1800" dirty="0" smtClean="0">
                <a:solidFill>
                  <a:schemeClr val="tx1"/>
                </a:solidFill>
              </a:rPr>
              <a:t>Online WFMLA / FMLA Information</a:t>
            </a:r>
          </a:p>
          <a:p>
            <a:pPr marL="1371600" lvl="3" indent="0">
              <a:buNone/>
            </a:pPr>
            <a:r>
              <a:rPr lang="en-US" sz="1500" dirty="0" smtClean="0">
                <a:solidFill>
                  <a:schemeClr val="tx1"/>
                </a:solidFill>
                <a:hlinkClick r:id="rId3"/>
              </a:rPr>
              <a:t>https</a:t>
            </a:r>
            <a:r>
              <a:rPr lang="en-US" sz="1500" dirty="0">
                <a:solidFill>
                  <a:schemeClr val="tx1"/>
                </a:solidFill>
                <a:hlinkClick r:id="rId3"/>
              </a:rPr>
              <a:t>://www.wisconsin.edu/ohrwd/benefits/leave/fmla/#</a:t>
            </a:r>
            <a:r>
              <a:rPr lang="en-US" sz="1500" dirty="0" smtClean="0">
                <a:solidFill>
                  <a:schemeClr val="tx1"/>
                </a:solidFill>
                <a:hlinkClick r:id="rId3"/>
              </a:rPr>
              <a:t>overview</a:t>
            </a:r>
            <a:endParaRPr lang="en-US" sz="1500" dirty="0" smtClean="0">
              <a:solidFill>
                <a:schemeClr val="tx1"/>
              </a:solidFill>
            </a:endParaRPr>
          </a:p>
          <a:p>
            <a:pPr marL="1371600" lvl="3" indent="0">
              <a:buNone/>
            </a:pPr>
            <a:endParaRPr lang="en-US" sz="1500" dirty="0" smtClean="0">
              <a:solidFill>
                <a:schemeClr val="tx1"/>
              </a:solidFill>
            </a:endParaRPr>
          </a:p>
          <a:p>
            <a:pPr lvl="2"/>
            <a:r>
              <a:rPr lang="en-US" sz="1800" dirty="0" smtClean="0">
                <a:solidFill>
                  <a:schemeClr val="tx1"/>
                </a:solidFill>
              </a:rPr>
              <a:t>UPS Operational Policy BN4: FMLA/WFMLA</a:t>
            </a:r>
          </a:p>
          <a:p>
            <a:pPr marL="1371600" lvl="3" indent="0">
              <a:buNone/>
            </a:pPr>
            <a:r>
              <a:rPr lang="en-US" sz="1200" dirty="0">
                <a:solidFill>
                  <a:schemeClr val="tx1"/>
                </a:solidFill>
                <a:hlinkClick r:id="rId4"/>
              </a:rPr>
              <a:t>https://</a:t>
            </a:r>
            <a:r>
              <a:rPr lang="en-US" sz="1200" dirty="0" smtClean="0">
                <a:solidFill>
                  <a:schemeClr val="tx1"/>
                </a:solidFill>
                <a:hlinkClick r:id="rId4"/>
              </a:rPr>
              <a:t>www.wisconsin.edu/ohrwd/download/policies/ops/bn4.pdf</a:t>
            </a:r>
            <a:r>
              <a:rPr lang="en-US" sz="1200" dirty="0" smtClean="0">
                <a:solidFill>
                  <a:schemeClr val="tx1"/>
                </a:solidFill>
              </a:rPr>
              <a:t> </a:t>
            </a:r>
          </a:p>
          <a:p>
            <a:pPr marL="1371600" lvl="3" indent="0">
              <a:buNone/>
            </a:pPr>
            <a:endParaRPr lang="en-US" sz="1200" dirty="0" smtClean="0">
              <a:solidFill>
                <a:schemeClr val="tx1"/>
              </a:solidFill>
            </a:endParaRPr>
          </a:p>
          <a:p>
            <a:pPr lvl="2"/>
            <a:r>
              <a:rPr lang="en-US" sz="1800" dirty="0" smtClean="0">
                <a:solidFill>
                  <a:schemeClr val="tx1"/>
                </a:solidFill>
              </a:rPr>
              <a:t>FMLA Guide for Employees </a:t>
            </a:r>
          </a:p>
          <a:p>
            <a:pPr marL="1371600" lvl="3" indent="0">
              <a:buNone/>
            </a:pPr>
            <a:r>
              <a:rPr lang="en-US" sz="1200" dirty="0" smtClean="0">
                <a:solidFill>
                  <a:schemeClr val="tx1"/>
                </a:solidFill>
                <a:hlinkClick r:id="rId5"/>
              </a:rPr>
              <a:t>https</a:t>
            </a:r>
            <a:r>
              <a:rPr lang="en-US" sz="1200" dirty="0">
                <a:solidFill>
                  <a:schemeClr val="tx1"/>
                </a:solidFill>
                <a:hlinkClick r:id="rId5"/>
              </a:rPr>
              <a:t>://</a:t>
            </a:r>
            <a:r>
              <a:rPr lang="en-US" sz="1200" dirty="0" smtClean="0">
                <a:solidFill>
                  <a:schemeClr val="tx1"/>
                </a:solidFill>
                <a:hlinkClick r:id="rId5"/>
              </a:rPr>
              <a:t>www.dol.gov/whd/fmla/employeeguide.pdf</a:t>
            </a:r>
            <a:r>
              <a:rPr lang="en-US" sz="1200" dirty="0" smtClean="0">
                <a:solidFill>
                  <a:schemeClr val="tx1"/>
                </a:solidFill>
              </a:rPr>
              <a:t> </a:t>
            </a:r>
          </a:p>
          <a:p>
            <a:pPr marL="0" indent="0">
              <a:buNone/>
            </a:pPr>
            <a:endParaRPr lang="en-US" sz="2400" dirty="0" smtClean="0">
              <a:solidFill>
                <a:schemeClr val="tx1"/>
              </a:solidFill>
            </a:endParaRPr>
          </a:p>
        </p:txBody>
      </p:sp>
    </p:spTree>
    <p:extLst>
      <p:ext uri="{BB962C8B-B14F-4D97-AF65-F5344CB8AC3E}">
        <p14:creationId xmlns:p14="http://schemas.microsoft.com/office/powerpoint/2010/main" val="38541270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Image result for question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609600"/>
            <a:ext cx="4533900" cy="4533900"/>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3943104"/>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a:solidFill>
            <a:srgbClr val="008000"/>
          </a:solidFill>
        </p:spPr>
        <p:txBody>
          <a:bodyPr>
            <a:noAutofit/>
          </a:bodyPr>
          <a:lstStyle/>
          <a:p>
            <a:pPr algn="ctr"/>
            <a:r>
              <a:rPr lang="en-US" sz="3600" dirty="0" smtClean="0">
                <a:solidFill>
                  <a:schemeClr val="bg1"/>
                </a:solidFill>
              </a:rPr>
              <a:t>The History of FMLA</a:t>
            </a:r>
            <a:endParaRPr lang="en-US" sz="3600" dirty="0">
              <a:solidFill>
                <a:schemeClr val="bg1"/>
              </a:solidFill>
            </a:endParaRPr>
          </a:p>
        </p:txBody>
      </p:sp>
      <p:sp>
        <p:nvSpPr>
          <p:cNvPr id="3" name="Content Placeholder 2"/>
          <p:cNvSpPr>
            <a:spLocks noGrp="1"/>
          </p:cNvSpPr>
          <p:nvPr>
            <p:ph idx="1"/>
          </p:nvPr>
        </p:nvSpPr>
        <p:spPr>
          <a:xfrm>
            <a:off x="990600" y="1828800"/>
            <a:ext cx="6887389" cy="3733801"/>
          </a:xfrm>
        </p:spPr>
        <p:txBody>
          <a:bodyPr>
            <a:normAutofit fontScale="77500" lnSpcReduction="20000"/>
          </a:bodyPr>
          <a:lstStyle/>
          <a:p>
            <a:r>
              <a:rPr lang="en-US" sz="2400" dirty="0" smtClean="0">
                <a:solidFill>
                  <a:schemeClr val="tx1"/>
                </a:solidFill>
              </a:rPr>
              <a:t>1985</a:t>
            </a:r>
          </a:p>
          <a:p>
            <a:pPr lvl="1">
              <a:buFont typeface="Arial" panose="020B0604020202020204" pitchFamily="34" charset="0"/>
              <a:buChar char="•"/>
            </a:pPr>
            <a:r>
              <a:rPr lang="en-US" sz="2300" dirty="0" smtClean="0">
                <a:solidFill>
                  <a:schemeClr val="tx1"/>
                </a:solidFill>
              </a:rPr>
              <a:t>The Family and Medical Leave Act is drafted by Donna </a:t>
            </a:r>
            <a:r>
              <a:rPr lang="en-US" sz="2300" dirty="0" smtClean="0">
                <a:solidFill>
                  <a:schemeClr val="tx1"/>
                </a:solidFill>
              </a:rPr>
              <a:t>Lenhoff</a:t>
            </a:r>
            <a:r>
              <a:rPr lang="en-US" sz="2300" dirty="0" smtClean="0">
                <a:solidFill>
                  <a:schemeClr val="tx1"/>
                </a:solidFill>
              </a:rPr>
              <a:t>.</a:t>
            </a:r>
          </a:p>
          <a:p>
            <a:r>
              <a:rPr lang="en-US" sz="2400" dirty="0" smtClean="0">
                <a:solidFill>
                  <a:schemeClr val="tx1"/>
                </a:solidFill>
              </a:rPr>
              <a:t>1993</a:t>
            </a:r>
          </a:p>
          <a:p>
            <a:pPr lvl="1">
              <a:buFont typeface="Arial" panose="020B0604020202020204" pitchFamily="34" charset="0"/>
              <a:buChar char="•"/>
            </a:pPr>
            <a:r>
              <a:rPr lang="en-US" sz="2300" dirty="0" smtClean="0">
                <a:solidFill>
                  <a:schemeClr val="tx1"/>
                </a:solidFill>
              </a:rPr>
              <a:t>FMLA is signed into law. </a:t>
            </a:r>
          </a:p>
          <a:p>
            <a:r>
              <a:rPr lang="en-US" sz="2400" dirty="0" smtClean="0">
                <a:solidFill>
                  <a:schemeClr val="tx1"/>
                </a:solidFill>
              </a:rPr>
              <a:t>2008</a:t>
            </a:r>
          </a:p>
          <a:p>
            <a:pPr lvl="1">
              <a:buFont typeface="Arial" panose="020B0604020202020204" pitchFamily="34" charset="0"/>
              <a:buChar char="•"/>
            </a:pPr>
            <a:r>
              <a:rPr lang="en-US" sz="2300" dirty="0" smtClean="0">
                <a:solidFill>
                  <a:schemeClr val="tx1"/>
                </a:solidFill>
              </a:rPr>
              <a:t>National Defense Authorization Act for FY 2008 amends FMLA to include two military leave provisions.</a:t>
            </a:r>
          </a:p>
          <a:p>
            <a:pPr lvl="2"/>
            <a:r>
              <a:rPr lang="en-US" sz="1600" dirty="0" smtClean="0">
                <a:solidFill>
                  <a:schemeClr val="tx1"/>
                </a:solidFill>
              </a:rPr>
              <a:t>Military Caregiver Leave </a:t>
            </a:r>
          </a:p>
          <a:p>
            <a:pPr lvl="2"/>
            <a:r>
              <a:rPr lang="en-US" sz="1600" dirty="0" smtClean="0">
                <a:solidFill>
                  <a:schemeClr val="tx1"/>
                </a:solidFill>
              </a:rPr>
              <a:t>Qualifying Exigency Leave (National Guard and Reserves)</a:t>
            </a:r>
          </a:p>
          <a:p>
            <a:r>
              <a:rPr lang="en-US" sz="2400" dirty="0" smtClean="0">
                <a:solidFill>
                  <a:schemeClr val="tx1"/>
                </a:solidFill>
              </a:rPr>
              <a:t>2009</a:t>
            </a:r>
          </a:p>
          <a:p>
            <a:pPr lvl="1">
              <a:buFont typeface="Arial" panose="020B0604020202020204" pitchFamily="34" charset="0"/>
              <a:buChar char="•"/>
            </a:pPr>
            <a:r>
              <a:rPr lang="en-US" sz="2300" dirty="0" smtClean="0">
                <a:solidFill>
                  <a:schemeClr val="tx1"/>
                </a:solidFill>
              </a:rPr>
              <a:t>National Defense authorization Act for FY 2010 includes amendments to FMLA to expand Military Caregiver Leave.</a:t>
            </a:r>
          </a:p>
          <a:p>
            <a:pPr lvl="2"/>
            <a:r>
              <a:rPr lang="en-US" sz="1600" dirty="0" smtClean="0">
                <a:solidFill>
                  <a:schemeClr val="tx1"/>
                </a:solidFill>
              </a:rPr>
              <a:t>Military Caregiver Leave is expanded to include veterans.</a:t>
            </a:r>
          </a:p>
          <a:p>
            <a:pPr lvl="2"/>
            <a:r>
              <a:rPr lang="en-US" sz="1600" dirty="0" smtClean="0">
                <a:solidFill>
                  <a:schemeClr val="tx1"/>
                </a:solidFill>
              </a:rPr>
              <a:t>Qualifying Exigency Leave is expanded to include Regular Armed Forces, but only available when deploying out of country.</a:t>
            </a: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p:txBody>
      </p:sp>
    </p:spTree>
    <p:extLst>
      <p:ext uri="{BB962C8B-B14F-4D97-AF65-F5344CB8AC3E}">
        <p14:creationId xmlns:p14="http://schemas.microsoft.com/office/powerpoint/2010/main" val="31961218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a:solidFill>
            <a:srgbClr val="008000"/>
          </a:solidFill>
        </p:spPr>
        <p:txBody>
          <a:bodyPr>
            <a:noAutofit/>
          </a:bodyPr>
          <a:lstStyle/>
          <a:p>
            <a:pPr algn="ctr"/>
            <a:r>
              <a:rPr lang="en-US" sz="3600" dirty="0" smtClean="0">
                <a:solidFill>
                  <a:schemeClr val="bg1"/>
                </a:solidFill>
              </a:rPr>
              <a:t>What is FMLA / WFMLA?</a:t>
            </a:r>
            <a:endParaRPr lang="en-US" sz="3600" dirty="0">
              <a:solidFill>
                <a:schemeClr val="bg1"/>
              </a:solidFill>
            </a:endParaRPr>
          </a:p>
        </p:txBody>
      </p:sp>
      <p:sp>
        <p:nvSpPr>
          <p:cNvPr id="3" name="Content Placeholder 2"/>
          <p:cNvSpPr>
            <a:spLocks noGrp="1"/>
          </p:cNvSpPr>
          <p:nvPr>
            <p:ph idx="1"/>
          </p:nvPr>
        </p:nvSpPr>
        <p:spPr>
          <a:xfrm>
            <a:off x="990600" y="1828800"/>
            <a:ext cx="6887389" cy="3733801"/>
          </a:xfrm>
        </p:spPr>
        <p:txBody>
          <a:bodyPr>
            <a:normAutofit/>
          </a:bodyPr>
          <a:lstStyle/>
          <a:p>
            <a:pPr marL="0" indent="0" algn="just">
              <a:buNone/>
            </a:pPr>
            <a:r>
              <a:rPr lang="en-US" sz="2000" dirty="0">
                <a:solidFill>
                  <a:schemeClr val="tx1"/>
                </a:solidFill>
                <a:latin typeface="Calibri" panose="020F0502020204030204" pitchFamily="34" charset="0"/>
                <a:cs typeface="Calibri" panose="020F0502020204030204" pitchFamily="34" charset="0"/>
              </a:rPr>
              <a:t>The Federal Family and Medical Leave Act (FMLA) and the Wisconsin Family and Medical Leave Act (WFMLA) provide you with the right to take job-protected leave with continued medical benefits when you need time off from work to care for yourself or a family member who is seriously ill, to care for a newborn or newly adopted child or to attend to the affairs of a family member who is called to active duty in the military. </a:t>
            </a:r>
          </a:p>
        </p:txBody>
      </p:sp>
    </p:spTree>
    <p:extLst>
      <p:ext uri="{BB962C8B-B14F-4D97-AF65-F5344CB8AC3E}">
        <p14:creationId xmlns:p14="http://schemas.microsoft.com/office/powerpoint/2010/main" val="21192071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a:solidFill>
            <a:srgbClr val="008000"/>
          </a:solidFill>
        </p:spPr>
        <p:txBody>
          <a:bodyPr>
            <a:noAutofit/>
          </a:bodyPr>
          <a:lstStyle/>
          <a:p>
            <a:pPr algn="ctr"/>
            <a:r>
              <a:rPr lang="en-US" sz="3600" dirty="0" smtClean="0">
                <a:solidFill>
                  <a:schemeClr val="bg1"/>
                </a:solidFill>
              </a:rPr>
              <a:t>Who is Covered?</a:t>
            </a:r>
            <a:endParaRPr lang="en-US" sz="3600" dirty="0">
              <a:solidFill>
                <a:schemeClr val="bg1"/>
              </a:solidFill>
            </a:endParaRPr>
          </a:p>
        </p:txBody>
      </p:sp>
      <p:sp>
        <p:nvSpPr>
          <p:cNvPr id="3" name="Content Placeholder 2"/>
          <p:cNvSpPr>
            <a:spLocks noGrp="1"/>
          </p:cNvSpPr>
          <p:nvPr>
            <p:ph idx="1"/>
          </p:nvPr>
        </p:nvSpPr>
        <p:spPr>
          <a:xfrm>
            <a:off x="990600" y="1828800"/>
            <a:ext cx="6887389" cy="3733801"/>
          </a:xfrm>
        </p:spPr>
        <p:txBody>
          <a:bodyPr>
            <a:normAutofit lnSpcReduction="10000"/>
          </a:bodyPr>
          <a:lstStyle/>
          <a:p>
            <a:pPr>
              <a:buNone/>
            </a:pPr>
            <a:endParaRPr lang="en-US" sz="1800" i="1" dirty="0">
              <a:latin typeface="Century" panose="02040604050505020304" pitchFamily="18" charset="0"/>
            </a:endParaRPr>
          </a:p>
          <a:p>
            <a:pPr>
              <a:buFont typeface="Arial" panose="020B0604020202020204" pitchFamily="34" charset="0"/>
              <a:buChar char="•"/>
            </a:pPr>
            <a:r>
              <a:rPr lang="en-US" sz="2000" dirty="0">
                <a:solidFill>
                  <a:schemeClr val="tx1"/>
                </a:solidFill>
                <a:latin typeface="Calibri" panose="020F0502020204030204" pitchFamily="34" charset="0"/>
                <a:cs typeface="Calibri" panose="020F0502020204030204" pitchFamily="34" charset="0"/>
              </a:rPr>
              <a:t>WFMLA:</a:t>
            </a:r>
          </a:p>
          <a:p>
            <a:pPr lvl="1">
              <a:buFont typeface="Arial" panose="020B0604020202020204" pitchFamily="34" charset="0"/>
              <a:buChar char="•"/>
            </a:pPr>
            <a:r>
              <a:rPr lang="en-US" sz="1800" dirty="0" smtClean="0">
                <a:solidFill>
                  <a:schemeClr val="tx1"/>
                </a:solidFill>
                <a:latin typeface="+mj-lt"/>
              </a:rPr>
              <a:t>Employees that </a:t>
            </a:r>
            <a:r>
              <a:rPr lang="en-US" sz="1800" dirty="0">
                <a:solidFill>
                  <a:schemeClr val="tx1"/>
                </a:solidFill>
                <a:latin typeface="+mj-lt"/>
              </a:rPr>
              <a:t>have worked for the state 52 consecutive weeks and </a:t>
            </a:r>
          </a:p>
          <a:p>
            <a:pPr lvl="1">
              <a:buFont typeface="Arial" panose="020B0604020202020204" pitchFamily="34" charset="0"/>
              <a:buChar char="•"/>
            </a:pPr>
            <a:r>
              <a:rPr lang="en-US" sz="1800" dirty="0">
                <a:solidFill>
                  <a:schemeClr val="tx1"/>
                </a:solidFill>
                <a:latin typeface="+mj-lt"/>
              </a:rPr>
              <a:t>1,000 hours during the preceding 52 weeks period. Paid leave counts towards the 1,000 hours worked.</a:t>
            </a:r>
          </a:p>
          <a:p>
            <a:pPr marL="0" indent="0">
              <a:buNone/>
            </a:pPr>
            <a:endParaRPr lang="en-US" sz="1800" dirty="0" smtClean="0">
              <a:solidFill>
                <a:schemeClr val="tx1"/>
              </a:solidFill>
              <a:latin typeface="+mj-lt"/>
            </a:endParaRPr>
          </a:p>
          <a:p>
            <a:pPr>
              <a:buFont typeface="Arial" panose="020B0604020202020204" pitchFamily="34" charset="0"/>
              <a:buChar char="•"/>
            </a:pPr>
            <a:r>
              <a:rPr lang="en-US" sz="1800" dirty="0" smtClean="0">
                <a:solidFill>
                  <a:schemeClr val="tx1"/>
                </a:solidFill>
                <a:latin typeface="+mj-lt"/>
                <a:cs typeface="Calibri" panose="020F0502020204030204" pitchFamily="34" charset="0"/>
              </a:rPr>
              <a:t>FMLA:</a:t>
            </a:r>
            <a:endParaRPr lang="en-US" sz="1800" dirty="0">
              <a:solidFill>
                <a:schemeClr val="tx1"/>
              </a:solidFill>
              <a:latin typeface="+mj-lt"/>
              <a:cs typeface="Calibri" panose="020F0502020204030204" pitchFamily="34" charset="0"/>
            </a:endParaRPr>
          </a:p>
          <a:p>
            <a:pPr lvl="1">
              <a:buFont typeface="Arial" panose="020B0604020202020204" pitchFamily="34" charset="0"/>
              <a:buChar char="•"/>
            </a:pPr>
            <a:r>
              <a:rPr lang="en-US" sz="1800" dirty="0" smtClean="0">
                <a:solidFill>
                  <a:schemeClr val="tx1"/>
                </a:solidFill>
                <a:latin typeface="+mj-lt"/>
              </a:rPr>
              <a:t>Employees that have worked for the state at least 12 months (months do not need to be consecutive) and</a:t>
            </a:r>
            <a:endParaRPr lang="en-US" sz="1800" dirty="0">
              <a:solidFill>
                <a:schemeClr val="tx1"/>
              </a:solidFill>
              <a:latin typeface="+mj-lt"/>
            </a:endParaRPr>
          </a:p>
          <a:p>
            <a:pPr lvl="1">
              <a:buFont typeface="Arial" panose="020B0604020202020204" pitchFamily="34" charset="0"/>
              <a:buChar char="•"/>
            </a:pPr>
            <a:r>
              <a:rPr lang="en-US" sz="1800" dirty="0" smtClean="0">
                <a:solidFill>
                  <a:schemeClr val="tx1"/>
                </a:solidFill>
                <a:latin typeface="+mj-lt"/>
              </a:rPr>
              <a:t>1, 250 hours during the preceding 12 month period. Only actual hours worked count towards the 1,250 hours.</a:t>
            </a:r>
            <a:endParaRPr lang="en-US" sz="1800" dirty="0">
              <a:solidFill>
                <a:schemeClr val="tx1"/>
              </a:solidFill>
              <a:latin typeface="+mj-lt"/>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p:txBody>
      </p:sp>
    </p:spTree>
    <p:extLst>
      <p:ext uri="{BB962C8B-B14F-4D97-AF65-F5344CB8AC3E}">
        <p14:creationId xmlns:p14="http://schemas.microsoft.com/office/powerpoint/2010/main" val="6486104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a:solidFill>
            <a:srgbClr val="008000"/>
          </a:solidFill>
        </p:spPr>
        <p:txBody>
          <a:bodyPr>
            <a:noAutofit/>
          </a:bodyPr>
          <a:lstStyle/>
          <a:p>
            <a:pPr algn="ctr"/>
            <a:r>
              <a:rPr lang="en-US" sz="3600" dirty="0" smtClean="0">
                <a:solidFill>
                  <a:schemeClr val="bg1"/>
                </a:solidFill>
              </a:rPr>
              <a:t>Leave Entitlement - WFMLA</a:t>
            </a:r>
            <a:endParaRPr lang="en-US" sz="3600" dirty="0">
              <a:solidFill>
                <a:schemeClr val="bg1"/>
              </a:solidFill>
            </a:endParaRPr>
          </a:p>
        </p:txBody>
      </p:sp>
      <p:sp>
        <p:nvSpPr>
          <p:cNvPr id="3" name="Content Placeholder 2"/>
          <p:cNvSpPr>
            <a:spLocks noGrp="1"/>
          </p:cNvSpPr>
          <p:nvPr>
            <p:ph idx="1"/>
          </p:nvPr>
        </p:nvSpPr>
        <p:spPr>
          <a:xfrm>
            <a:off x="990600" y="1828800"/>
            <a:ext cx="6887389" cy="3733801"/>
          </a:xfrm>
        </p:spPr>
        <p:txBody>
          <a:bodyPr>
            <a:normAutofit/>
          </a:bodyPr>
          <a:lstStyle/>
          <a:p>
            <a:pPr marL="0" indent="0">
              <a:buNone/>
            </a:pPr>
            <a:r>
              <a:rPr lang="en-US" sz="2000" dirty="0" smtClean="0">
                <a:solidFill>
                  <a:schemeClr val="tx1"/>
                </a:solidFill>
              </a:rPr>
              <a:t>Calendar year basis</a:t>
            </a:r>
          </a:p>
          <a:p>
            <a:pPr marL="0" indent="0">
              <a:buNone/>
            </a:pPr>
            <a:endParaRPr lang="en-US" sz="2000" dirty="0" smtClean="0">
              <a:solidFill>
                <a:schemeClr val="tx1"/>
              </a:solidFill>
            </a:endParaRPr>
          </a:p>
          <a:p>
            <a:r>
              <a:rPr lang="en-US" sz="2000" dirty="0" smtClean="0">
                <a:solidFill>
                  <a:schemeClr val="tx1"/>
                </a:solidFill>
              </a:rPr>
              <a:t>Eligible employees are entitled to:</a:t>
            </a:r>
          </a:p>
          <a:p>
            <a:pPr lvl="1">
              <a:buFont typeface="Arial" panose="020B0604020202020204" pitchFamily="34" charset="0"/>
              <a:buChar char="•"/>
            </a:pPr>
            <a:r>
              <a:rPr lang="en-US" sz="1800" dirty="0" smtClean="0">
                <a:solidFill>
                  <a:schemeClr val="tx1"/>
                </a:solidFill>
              </a:rPr>
              <a:t>Up to six weeks for the birth or adoption of a child</a:t>
            </a:r>
          </a:p>
          <a:p>
            <a:pPr lvl="1">
              <a:buFont typeface="Arial" panose="020B0604020202020204" pitchFamily="34" charset="0"/>
              <a:buChar char="•"/>
            </a:pPr>
            <a:endParaRPr lang="en-US" sz="1800" dirty="0" smtClean="0">
              <a:solidFill>
                <a:schemeClr val="tx1"/>
              </a:solidFill>
            </a:endParaRPr>
          </a:p>
          <a:p>
            <a:pPr lvl="1">
              <a:buFont typeface="Arial" panose="020B0604020202020204" pitchFamily="34" charset="0"/>
              <a:buChar char="•"/>
            </a:pPr>
            <a:r>
              <a:rPr lang="en-US" sz="1800" dirty="0" smtClean="0">
                <a:solidFill>
                  <a:schemeClr val="tx1"/>
                </a:solidFill>
              </a:rPr>
              <a:t>Up to two weeks to care of a child, spouse, domestic partner, or parent (includes parent in-laws) with a serious health condition.</a:t>
            </a:r>
          </a:p>
          <a:p>
            <a:pPr lvl="1">
              <a:buFont typeface="Arial" panose="020B0604020202020204" pitchFamily="34" charset="0"/>
              <a:buChar char="•"/>
            </a:pPr>
            <a:endParaRPr lang="en-US" sz="1800" dirty="0" smtClean="0">
              <a:solidFill>
                <a:schemeClr val="tx1"/>
              </a:solidFill>
            </a:endParaRPr>
          </a:p>
          <a:p>
            <a:pPr lvl="1">
              <a:buFont typeface="Arial" panose="020B0604020202020204" pitchFamily="34" charset="0"/>
              <a:buChar char="•"/>
            </a:pPr>
            <a:r>
              <a:rPr lang="en-US" sz="1800" dirty="0" smtClean="0">
                <a:solidFill>
                  <a:schemeClr val="tx1"/>
                </a:solidFill>
              </a:rPr>
              <a:t>Up to two weeks for your own serious health condition</a:t>
            </a:r>
            <a:endParaRPr lang="en-US" sz="1800" dirty="0">
              <a:solidFill>
                <a:schemeClr val="tx1"/>
              </a:solidFill>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p:txBody>
      </p:sp>
    </p:spTree>
    <p:extLst>
      <p:ext uri="{BB962C8B-B14F-4D97-AF65-F5344CB8AC3E}">
        <p14:creationId xmlns:p14="http://schemas.microsoft.com/office/powerpoint/2010/main" val="23692529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a:solidFill>
            <a:srgbClr val="008000"/>
          </a:solidFill>
        </p:spPr>
        <p:txBody>
          <a:bodyPr>
            <a:noAutofit/>
          </a:bodyPr>
          <a:lstStyle/>
          <a:p>
            <a:pPr algn="ctr"/>
            <a:r>
              <a:rPr lang="en-US" sz="3600" dirty="0" smtClean="0">
                <a:solidFill>
                  <a:schemeClr val="bg1"/>
                </a:solidFill>
              </a:rPr>
              <a:t>Leave Entitlement - FMLA</a:t>
            </a:r>
            <a:endParaRPr lang="en-US" sz="3600" dirty="0">
              <a:solidFill>
                <a:schemeClr val="bg1"/>
              </a:solidFill>
            </a:endParaRPr>
          </a:p>
        </p:txBody>
      </p:sp>
      <p:sp>
        <p:nvSpPr>
          <p:cNvPr id="3" name="Content Placeholder 2"/>
          <p:cNvSpPr>
            <a:spLocks noGrp="1"/>
          </p:cNvSpPr>
          <p:nvPr>
            <p:ph idx="1"/>
          </p:nvPr>
        </p:nvSpPr>
        <p:spPr>
          <a:xfrm>
            <a:off x="990600" y="1828800"/>
            <a:ext cx="6887389" cy="3733801"/>
          </a:xfrm>
        </p:spPr>
        <p:txBody>
          <a:bodyPr>
            <a:normAutofit fontScale="85000" lnSpcReduction="20000"/>
          </a:bodyPr>
          <a:lstStyle/>
          <a:p>
            <a:pPr marL="0" indent="0">
              <a:buNone/>
            </a:pPr>
            <a:r>
              <a:rPr lang="en-US" sz="2400" dirty="0" smtClean="0">
                <a:solidFill>
                  <a:schemeClr val="tx1"/>
                </a:solidFill>
              </a:rPr>
              <a:t>Calendar year basis – Biweekly </a:t>
            </a:r>
          </a:p>
          <a:p>
            <a:pPr marL="0" indent="0">
              <a:buNone/>
            </a:pPr>
            <a:r>
              <a:rPr lang="en-US" sz="2400" dirty="0" smtClean="0">
                <a:solidFill>
                  <a:schemeClr val="tx1"/>
                </a:solidFill>
              </a:rPr>
              <a:t>Fiscal Year basis - Monthly</a:t>
            </a:r>
          </a:p>
          <a:p>
            <a:pPr>
              <a:buFont typeface="Arial" panose="020B0604020202020204" pitchFamily="34" charset="0"/>
              <a:buChar char="•"/>
            </a:pPr>
            <a:r>
              <a:rPr lang="en-US" sz="2400" dirty="0" smtClean="0">
                <a:solidFill>
                  <a:schemeClr val="tx1"/>
                </a:solidFill>
              </a:rPr>
              <a:t>Eligible employees are entitled to up to twelve weeks per year for:</a:t>
            </a:r>
          </a:p>
          <a:p>
            <a:pPr lvl="1">
              <a:buFont typeface="Arial" panose="020B0604020202020204" pitchFamily="34" charset="0"/>
              <a:buChar char="•"/>
            </a:pPr>
            <a:r>
              <a:rPr lang="en-US" sz="2100" dirty="0" smtClean="0">
                <a:solidFill>
                  <a:schemeClr val="tx1"/>
                </a:solidFill>
              </a:rPr>
              <a:t>The birth or a child and to care for the newborn child within one year of birth.</a:t>
            </a:r>
          </a:p>
          <a:p>
            <a:pPr lvl="1">
              <a:buFont typeface="Arial" panose="020B0604020202020204" pitchFamily="34" charset="0"/>
              <a:buChar char="•"/>
            </a:pPr>
            <a:r>
              <a:rPr lang="en-US" sz="2100" dirty="0" smtClean="0">
                <a:solidFill>
                  <a:schemeClr val="tx1"/>
                </a:solidFill>
              </a:rPr>
              <a:t>The placement of a child for adoption or foster care with the employee and to care for the newly placed child within one year of placement.</a:t>
            </a:r>
          </a:p>
          <a:p>
            <a:pPr lvl="1">
              <a:buFont typeface="Arial" panose="020B0604020202020204" pitchFamily="34" charset="0"/>
              <a:buChar char="•"/>
            </a:pPr>
            <a:r>
              <a:rPr lang="en-US" sz="2100" dirty="0" smtClean="0">
                <a:solidFill>
                  <a:schemeClr val="tx1"/>
                </a:solidFill>
              </a:rPr>
              <a:t>To care for the employee’s spouse, child, or parent who has a serious health condition.</a:t>
            </a:r>
          </a:p>
          <a:p>
            <a:pPr lvl="1">
              <a:buFont typeface="Arial" panose="020B0604020202020204" pitchFamily="34" charset="0"/>
              <a:buChar char="•"/>
            </a:pPr>
            <a:r>
              <a:rPr lang="en-US" sz="2100" dirty="0" smtClean="0">
                <a:solidFill>
                  <a:schemeClr val="tx1"/>
                </a:solidFill>
              </a:rPr>
              <a:t>The employee’s own serious health condition that impacts the employee’s ability to preform the essential functions of their job.</a:t>
            </a: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p:txBody>
      </p:sp>
    </p:spTree>
    <p:extLst>
      <p:ext uri="{BB962C8B-B14F-4D97-AF65-F5344CB8AC3E}">
        <p14:creationId xmlns:p14="http://schemas.microsoft.com/office/powerpoint/2010/main" val="7337398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a:solidFill>
            <a:srgbClr val="008000"/>
          </a:solidFill>
        </p:spPr>
        <p:txBody>
          <a:bodyPr>
            <a:noAutofit/>
          </a:bodyPr>
          <a:lstStyle/>
          <a:p>
            <a:pPr algn="ctr"/>
            <a:r>
              <a:rPr lang="en-US" sz="3600" dirty="0" smtClean="0">
                <a:solidFill>
                  <a:schemeClr val="bg1"/>
                </a:solidFill>
              </a:rPr>
              <a:t>Leave Entitlement - FMLA</a:t>
            </a:r>
            <a:endParaRPr lang="en-US" sz="3600" dirty="0">
              <a:solidFill>
                <a:schemeClr val="bg1"/>
              </a:solidFill>
            </a:endParaRPr>
          </a:p>
        </p:txBody>
      </p:sp>
      <p:sp>
        <p:nvSpPr>
          <p:cNvPr id="3" name="Content Placeholder 2"/>
          <p:cNvSpPr>
            <a:spLocks noGrp="1"/>
          </p:cNvSpPr>
          <p:nvPr>
            <p:ph idx="1"/>
          </p:nvPr>
        </p:nvSpPr>
        <p:spPr>
          <a:xfrm>
            <a:off x="990600" y="1828800"/>
            <a:ext cx="6887389" cy="4038600"/>
          </a:xfrm>
        </p:spPr>
        <p:txBody>
          <a:bodyPr>
            <a:normAutofit fontScale="25000" lnSpcReduction="20000"/>
          </a:bodyPr>
          <a:lstStyle/>
          <a:p>
            <a:pPr lvl="1">
              <a:buFont typeface="Arial" panose="020B0604020202020204" pitchFamily="34" charset="0"/>
              <a:buChar char="•"/>
            </a:pPr>
            <a:r>
              <a:rPr lang="en-US" sz="7200" dirty="0" smtClean="0">
                <a:solidFill>
                  <a:schemeClr val="tx1"/>
                </a:solidFill>
              </a:rPr>
              <a:t>Any qualifying exigency arising out of the employee’s spouse, son, daughter, or parent is a member of the active or reserve component of the Armed Forces and is on a covered active duty or has been called to active duty in a foreign country / international waters</a:t>
            </a:r>
          </a:p>
          <a:p>
            <a:pPr marL="457200" lvl="1" indent="0">
              <a:buNone/>
            </a:pPr>
            <a:endParaRPr lang="en-US" sz="3300" dirty="0" smtClean="0">
              <a:solidFill>
                <a:schemeClr val="tx1"/>
              </a:solidFill>
            </a:endParaRPr>
          </a:p>
          <a:p>
            <a:pPr marL="457200" lvl="1" indent="0">
              <a:buNone/>
            </a:pPr>
            <a:r>
              <a:rPr lang="en-US" sz="7200" dirty="0" smtClean="0">
                <a:solidFill>
                  <a:schemeClr val="tx1"/>
                </a:solidFill>
              </a:rPr>
              <a:t>OR</a:t>
            </a:r>
          </a:p>
          <a:p>
            <a:pPr marL="457200" lvl="1" indent="0">
              <a:buNone/>
            </a:pPr>
            <a:endParaRPr lang="en-US" sz="7200" dirty="0" smtClean="0">
              <a:solidFill>
                <a:schemeClr val="tx1"/>
              </a:solidFill>
            </a:endParaRPr>
          </a:p>
          <a:p>
            <a:pPr lvl="1">
              <a:buFont typeface="Arial" panose="020B0604020202020204" pitchFamily="34" charset="0"/>
              <a:buChar char="•"/>
            </a:pPr>
            <a:r>
              <a:rPr lang="en-US" sz="7200" dirty="0">
                <a:solidFill>
                  <a:schemeClr val="tx1"/>
                </a:solidFill>
              </a:rPr>
              <a:t>Up to twenty-six weeks of leave during a single 12-month period to care for a current military service member or eligible veteran* with a serious injury or illness if the employee is the service member’s or veteran’s spouse, son, daughter, parent, or next of kin (military caregiver leave</a:t>
            </a:r>
            <a:r>
              <a:rPr lang="en-US" sz="7200" dirty="0" smtClean="0">
                <a:solidFill>
                  <a:schemeClr val="tx1"/>
                </a:solidFill>
              </a:rPr>
              <a:t>).</a:t>
            </a:r>
          </a:p>
          <a:p>
            <a:pPr lvl="1">
              <a:buFont typeface="Arial" panose="020B0604020202020204" pitchFamily="34" charset="0"/>
              <a:buChar char="•"/>
            </a:pPr>
            <a:endParaRPr lang="en-US" sz="3700" dirty="0" smtClean="0">
              <a:solidFill>
                <a:schemeClr val="tx1"/>
              </a:solidFill>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p:txBody>
      </p:sp>
    </p:spTree>
    <p:extLst>
      <p:ext uri="{BB962C8B-B14F-4D97-AF65-F5344CB8AC3E}">
        <p14:creationId xmlns:p14="http://schemas.microsoft.com/office/powerpoint/2010/main" val="41132935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a:solidFill>
            <a:srgbClr val="008000"/>
          </a:solidFill>
        </p:spPr>
        <p:txBody>
          <a:bodyPr>
            <a:noAutofit/>
          </a:bodyPr>
          <a:lstStyle/>
          <a:p>
            <a:pPr algn="ctr"/>
            <a:r>
              <a:rPr lang="en-US" sz="3600" dirty="0" smtClean="0">
                <a:solidFill>
                  <a:schemeClr val="bg1"/>
                </a:solidFill>
              </a:rPr>
              <a:t>Leave Entitlement - FMLA</a:t>
            </a:r>
            <a:endParaRPr lang="en-US" sz="3600" dirty="0">
              <a:solidFill>
                <a:schemeClr val="bg1"/>
              </a:solidFill>
            </a:endParaRPr>
          </a:p>
        </p:txBody>
      </p:sp>
      <p:sp>
        <p:nvSpPr>
          <p:cNvPr id="3" name="Content Placeholder 2"/>
          <p:cNvSpPr>
            <a:spLocks noGrp="1"/>
          </p:cNvSpPr>
          <p:nvPr>
            <p:ph idx="1"/>
          </p:nvPr>
        </p:nvSpPr>
        <p:spPr>
          <a:xfrm>
            <a:off x="990600" y="1371600"/>
            <a:ext cx="6887389" cy="4038600"/>
          </a:xfrm>
        </p:spPr>
        <p:txBody>
          <a:bodyPr>
            <a:normAutofit/>
          </a:bodyPr>
          <a:lstStyle/>
          <a:p>
            <a:pPr marL="457200" lvl="1" indent="0">
              <a:buNone/>
            </a:pPr>
            <a:endParaRPr lang="en-US" sz="3700" dirty="0" smtClean="0">
              <a:solidFill>
                <a:schemeClr val="tx1"/>
              </a:solidFill>
            </a:endParaRPr>
          </a:p>
          <a:p>
            <a:pPr lvl="2"/>
            <a:r>
              <a:rPr lang="en-US" sz="1800" dirty="0">
                <a:solidFill>
                  <a:schemeClr val="tx1"/>
                </a:solidFill>
              </a:rPr>
              <a:t>Leave provisions to care for an injured or ill military service member are based on a rolling 12 month schedule</a:t>
            </a:r>
            <a:r>
              <a:rPr lang="en-US" sz="1800" dirty="0" smtClean="0">
                <a:solidFill>
                  <a:schemeClr val="tx1"/>
                </a:solidFill>
              </a:rPr>
              <a:t>.</a:t>
            </a:r>
          </a:p>
          <a:p>
            <a:pPr lvl="2"/>
            <a:endParaRPr lang="en-US" sz="1800" dirty="0">
              <a:solidFill>
                <a:schemeClr val="tx1"/>
              </a:solidFill>
            </a:endParaRPr>
          </a:p>
          <a:p>
            <a:pPr lvl="2"/>
            <a:r>
              <a:rPr lang="en-US" sz="1800" dirty="0">
                <a:solidFill>
                  <a:schemeClr val="tx1"/>
                </a:solidFill>
              </a:rPr>
              <a:t>In order to be eligible to take a FMLA-covered leave to care for a veteran, the veteran must have been honorably discharged within the 5-year period before the family member first takes military caregiver leave.</a:t>
            </a: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p:txBody>
      </p:sp>
    </p:spTree>
    <p:extLst>
      <p:ext uri="{BB962C8B-B14F-4D97-AF65-F5344CB8AC3E}">
        <p14:creationId xmlns:p14="http://schemas.microsoft.com/office/powerpoint/2010/main" val="32014141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a:solidFill>
            <a:srgbClr val="008000"/>
          </a:solidFill>
        </p:spPr>
        <p:txBody>
          <a:bodyPr>
            <a:noAutofit/>
          </a:bodyPr>
          <a:lstStyle/>
          <a:p>
            <a:pPr algn="ctr"/>
            <a:r>
              <a:rPr lang="en-US" sz="3600" dirty="0" smtClean="0">
                <a:solidFill>
                  <a:schemeClr val="bg1"/>
                </a:solidFill>
              </a:rPr>
              <a:t>Types of Leave Duration – WFMLA/FMLA</a:t>
            </a:r>
            <a:endParaRPr lang="en-US" sz="3600" dirty="0">
              <a:solidFill>
                <a:schemeClr val="bg1"/>
              </a:solidFill>
            </a:endParaRPr>
          </a:p>
        </p:txBody>
      </p:sp>
      <p:sp>
        <p:nvSpPr>
          <p:cNvPr id="3" name="Content Placeholder 2"/>
          <p:cNvSpPr>
            <a:spLocks noGrp="1"/>
          </p:cNvSpPr>
          <p:nvPr>
            <p:ph idx="1"/>
          </p:nvPr>
        </p:nvSpPr>
        <p:spPr>
          <a:xfrm>
            <a:off x="990600" y="1828800"/>
            <a:ext cx="6887389" cy="3733801"/>
          </a:xfrm>
        </p:spPr>
        <p:txBody>
          <a:bodyPr>
            <a:normAutofit fontScale="85000" lnSpcReduction="20000"/>
          </a:bodyPr>
          <a:lstStyle/>
          <a:p>
            <a:pPr>
              <a:buFont typeface="Arial" panose="020B0604020202020204" pitchFamily="34" charset="0"/>
              <a:buChar char="•"/>
            </a:pPr>
            <a:endParaRPr lang="en-US" sz="1800" i="1" dirty="0" smtClean="0">
              <a:latin typeface="Century" panose="02040604050505020304" pitchFamily="18" charset="0"/>
            </a:endParaRPr>
          </a:p>
          <a:p>
            <a:pPr>
              <a:buFont typeface="Arial" panose="020B0604020202020204" pitchFamily="34" charset="0"/>
              <a:buChar char="•"/>
            </a:pPr>
            <a:r>
              <a:rPr lang="en-US" sz="2400" dirty="0" smtClean="0">
                <a:solidFill>
                  <a:schemeClr val="tx1"/>
                </a:solidFill>
                <a:latin typeface="Calibri" panose="020F0502020204030204" pitchFamily="34" charset="0"/>
                <a:cs typeface="Calibri" panose="020F0502020204030204" pitchFamily="34" charset="0"/>
              </a:rPr>
              <a:t>Solid Block Leave</a:t>
            </a:r>
          </a:p>
          <a:p>
            <a:pPr lvl="1">
              <a:buFont typeface="Arial" panose="020B0604020202020204" pitchFamily="34" charset="0"/>
              <a:buChar char="•"/>
            </a:pPr>
            <a:r>
              <a:rPr lang="en-US" sz="2100" dirty="0">
                <a:solidFill>
                  <a:schemeClr val="tx1"/>
                </a:solidFill>
                <a:latin typeface="Calibri" panose="020F0502020204030204" pitchFamily="34" charset="0"/>
                <a:cs typeface="Calibri" panose="020F0502020204030204" pitchFamily="34" charset="0"/>
              </a:rPr>
              <a:t>This is typically a solid block of dates.</a:t>
            </a:r>
          </a:p>
          <a:p>
            <a:pPr lvl="2">
              <a:buFont typeface="Arial" panose="020B0604020202020204" pitchFamily="34" charset="0"/>
              <a:buChar char="•"/>
            </a:pPr>
            <a:r>
              <a:rPr lang="en-US" sz="2100" dirty="0">
                <a:solidFill>
                  <a:schemeClr val="tx1"/>
                </a:solidFill>
                <a:latin typeface="Calibri" panose="020F0502020204030204" pitchFamily="34" charset="0"/>
                <a:cs typeface="Calibri" panose="020F0502020204030204" pitchFamily="34" charset="0"/>
              </a:rPr>
              <a:t>An employee may apply for a solid block of leave, return to work, but utilize intermittent leave upon returning. </a:t>
            </a:r>
          </a:p>
          <a:p>
            <a:pPr lvl="1">
              <a:buFont typeface="Arial" panose="020B0604020202020204" pitchFamily="34" charset="0"/>
              <a:buChar char="•"/>
            </a:pPr>
            <a:endParaRPr lang="en-US" sz="2000" dirty="0" smtClean="0">
              <a:solidFill>
                <a:schemeClr val="tx1"/>
              </a:solidFill>
              <a:latin typeface="Calibri" panose="020F0502020204030204" pitchFamily="34" charset="0"/>
              <a:cs typeface="Calibri" panose="020F0502020204030204" pitchFamily="34" charset="0"/>
            </a:endParaRPr>
          </a:p>
          <a:p>
            <a:pPr>
              <a:buFont typeface="Arial" panose="020B0604020202020204" pitchFamily="34" charset="0"/>
              <a:buChar char="•"/>
            </a:pPr>
            <a:r>
              <a:rPr lang="en-US" sz="2400" dirty="0">
                <a:solidFill>
                  <a:schemeClr val="tx1"/>
                </a:solidFill>
                <a:latin typeface="Calibri" panose="020F0502020204030204" pitchFamily="34" charset="0"/>
                <a:cs typeface="Calibri" panose="020F0502020204030204" pitchFamily="34" charset="0"/>
              </a:rPr>
              <a:t>Intermittent – Unscheduled or scheduled leave as indicated in the certification </a:t>
            </a:r>
            <a:r>
              <a:rPr lang="en-US" sz="2400" dirty="0" smtClean="0">
                <a:solidFill>
                  <a:schemeClr val="tx1"/>
                </a:solidFill>
                <a:latin typeface="Calibri" panose="020F0502020204030204" pitchFamily="34" charset="0"/>
                <a:cs typeface="Calibri" panose="020F0502020204030204" pitchFamily="34" charset="0"/>
              </a:rPr>
              <a:t>provided</a:t>
            </a:r>
            <a:r>
              <a:rPr lang="en-US" sz="2400" i="1" dirty="0" smtClean="0">
                <a:solidFill>
                  <a:schemeClr val="tx1"/>
                </a:solidFill>
                <a:latin typeface="Calibri" panose="020F0502020204030204" pitchFamily="34" charset="0"/>
                <a:cs typeface="Calibri" panose="020F0502020204030204" pitchFamily="34" charset="0"/>
              </a:rPr>
              <a:t>.</a:t>
            </a:r>
            <a:endParaRPr lang="en-US" sz="2400" dirty="0" smtClean="0">
              <a:solidFill>
                <a:schemeClr val="tx1"/>
              </a:solidFill>
              <a:latin typeface="Calibri" panose="020F0502020204030204" pitchFamily="34" charset="0"/>
              <a:cs typeface="Calibri" panose="020F0502020204030204" pitchFamily="34" charset="0"/>
            </a:endParaRPr>
          </a:p>
          <a:p>
            <a:pPr lvl="1">
              <a:buFont typeface="Arial" panose="020B0604020202020204" pitchFamily="34" charset="0"/>
              <a:buChar char="•"/>
            </a:pPr>
            <a:r>
              <a:rPr lang="en-US" sz="2100" dirty="0" smtClean="0">
                <a:solidFill>
                  <a:schemeClr val="tx1"/>
                </a:solidFill>
                <a:latin typeface="Calibri" panose="020F0502020204030204" pitchFamily="34" charset="0"/>
                <a:cs typeface="Calibri" panose="020F0502020204030204" pitchFamily="34" charset="0"/>
              </a:rPr>
              <a:t>Intermittent leave can be a scheduled reduced schedule. </a:t>
            </a:r>
          </a:p>
          <a:p>
            <a:pPr lvl="1">
              <a:buFont typeface="Arial" panose="020B0604020202020204" pitchFamily="34" charset="0"/>
              <a:buChar char="•"/>
            </a:pPr>
            <a:r>
              <a:rPr lang="en-US" sz="2100" dirty="0" smtClean="0">
                <a:solidFill>
                  <a:schemeClr val="tx1"/>
                </a:solidFill>
                <a:latin typeface="Calibri" panose="020F0502020204030204" pitchFamily="34" charset="0"/>
                <a:cs typeface="Calibri" panose="020F0502020204030204" pitchFamily="34" charset="0"/>
              </a:rPr>
              <a:t>Intermittent can also be </a:t>
            </a:r>
            <a:r>
              <a:rPr lang="en-US" sz="2100" dirty="0" smtClean="0">
                <a:solidFill>
                  <a:schemeClr val="tx1"/>
                </a:solidFill>
                <a:latin typeface="Calibri" panose="020F0502020204030204" pitchFamily="34" charset="0"/>
                <a:cs typeface="Calibri" panose="020F0502020204030204" pitchFamily="34" charset="0"/>
              </a:rPr>
              <a:t>sporadic </a:t>
            </a:r>
            <a:r>
              <a:rPr lang="en-US" sz="2100" dirty="0" smtClean="0">
                <a:solidFill>
                  <a:schemeClr val="tx1"/>
                </a:solidFill>
                <a:latin typeface="Calibri" panose="020F0502020204030204" pitchFamily="34" charset="0"/>
                <a:cs typeface="Calibri" panose="020F0502020204030204" pitchFamily="34" charset="0"/>
              </a:rPr>
              <a:t>in nature. </a:t>
            </a:r>
          </a:p>
          <a:p>
            <a:pPr lvl="1">
              <a:buFont typeface="Arial" panose="020B0604020202020204" pitchFamily="34" charset="0"/>
              <a:buChar char="•"/>
            </a:pPr>
            <a:r>
              <a:rPr lang="en-US" sz="2100" dirty="0" smtClean="0">
                <a:solidFill>
                  <a:schemeClr val="tx1"/>
                </a:solidFill>
                <a:latin typeface="Calibri" panose="020F0502020204030204" pitchFamily="34" charset="0"/>
                <a:cs typeface="Calibri" panose="020F0502020204030204" pitchFamily="34" charset="0"/>
              </a:rPr>
              <a:t>In </a:t>
            </a:r>
            <a:r>
              <a:rPr lang="en-US" sz="2100" dirty="0">
                <a:solidFill>
                  <a:schemeClr val="tx1"/>
                </a:solidFill>
                <a:latin typeface="Calibri" panose="020F0502020204030204" pitchFamily="34" charset="0"/>
                <a:cs typeface="Calibri" panose="020F0502020204030204" pitchFamily="34" charset="0"/>
              </a:rPr>
              <a:t>cases of FTE changes employees are encouraged to discuss their needs with their departments. Human Resources will verify with the department what accommodations are being made as well as official FTE change amounts.</a:t>
            </a: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a:p>
            <a:endParaRPr lang="en-US" sz="2400" dirty="0">
              <a:solidFill>
                <a:schemeClr val="tx1"/>
              </a:solidFill>
            </a:endParaRPr>
          </a:p>
        </p:txBody>
      </p:sp>
    </p:spTree>
    <p:extLst>
      <p:ext uri="{BB962C8B-B14F-4D97-AF65-F5344CB8AC3E}">
        <p14:creationId xmlns:p14="http://schemas.microsoft.com/office/powerpoint/2010/main" val="2355868236"/>
      </p:ext>
    </p:extLst>
  </p:cSld>
  <p:clrMapOvr>
    <a:masterClrMapping/>
  </p:clrMapOvr>
  <p:timing>
    <p:tnLst>
      <p:par>
        <p:cTn id="1" dur="indefinite" restart="never" nodeType="tmRoot"/>
      </p:par>
    </p:tnLst>
  </p:timing>
</p:sld>
</file>

<file path=ppt/theme/theme1.xml><?xml version="1.0" encoding="utf-8"?>
<a:theme xmlns:a="http://schemas.openxmlformats.org/drawingml/2006/main" name="PowerPoint Template (00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FAC3AEBF-64D7-4880-8939-6FE67BFDF06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PowerPoint Template (002)</Template>
  <TotalTime>8207</TotalTime>
  <Words>1702</Words>
  <Application>Microsoft Office PowerPoint</Application>
  <PresentationFormat>On-screen Show (4:3)</PresentationFormat>
  <Paragraphs>261</Paragraphs>
  <Slides>19</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Century</vt:lpstr>
      <vt:lpstr>PowerPoint Template (002)</vt:lpstr>
      <vt:lpstr>Family Medical Leave Act (FMLA) &amp; Wisconsin Family Medical Leave Act (WFMLA)</vt:lpstr>
      <vt:lpstr>The History of FMLA</vt:lpstr>
      <vt:lpstr>What is FMLA / WFMLA?</vt:lpstr>
      <vt:lpstr>Who is Covered?</vt:lpstr>
      <vt:lpstr>Leave Entitlement - WFMLA</vt:lpstr>
      <vt:lpstr>Leave Entitlement - FMLA</vt:lpstr>
      <vt:lpstr>Leave Entitlement - FMLA</vt:lpstr>
      <vt:lpstr>Leave Entitlement - FMLA</vt:lpstr>
      <vt:lpstr>Types of Leave Duration – WFMLA/FMLA</vt:lpstr>
      <vt:lpstr>When to Encourage an Employee to Apply</vt:lpstr>
      <vt:lpstr>The Application Process</vt:lpstr>
      <vt:lpstr>Next Steps</vt:lpstr>
      <vt:lpstr>Next Steps</vt:lpstr>
      <vt:lpstr>Things to Consider </vt:lpstr>
      <vt:lpstr>Things to Consider </vt:lpstr>
      <vt:lpstr>Time Reporting and Leave Approvals</vt:lpstr>
      <vt:lpstr>Scenarios</vt:lpstr>
      <vt:lpstr>Where to get help</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Burke, Kim</dc:creator>
  <cp:keywords/>
  <cp:lastModifiedBy>Chostner, Amy K</cp:lastModifiedBy>
  <cp:revision>92</cp:revision>
  <cp:lastPrinted>2017-10-17T21:15:44Z</cp:lastPrinted>
  <dcterms:created xsi:type="dcterms:W3CDTF">2017-09-18T13:26:57Z</dcterms:created>
  <dcterms:modified xsi:type="dcterms:W3CDTF">2018-03-19T14:18:06Z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TC019647999991</vt:lpwstr>
  </property>
</Properties>
</file>