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29E15-E464-4FAB-A265-B835C7697AD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2A218D-8280-4F91-822D-8ECE5A6B38DB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/>
            <a:t>020 Applied</a:t>
          </a:r>
        </a:p>
        <a:p>
          <a:r>
            <a:rPr lang="en-US" dirty="0" smtClean="0"/>
            <a:t>Automatically generated status when a candidate </a:t>
          </a:r>
          <a:r>
            <a:rPr lang="en-US" b="1" dirty="0" smtClean="0">
              <a:solidFill>
                <a:srgbClr val="FF0000"/>
              </a:solidFill>
            </a:rPr>
            <a:t>applies</a:t>
          </a:r>
          <a:endParaRPr lang="en-US" b="1" dirty="0">
            <a:solidFill>
              <a:srgbClr val="FF0000"/>
            </a:solidFill>
          </a:endParaRPr>
        </a:p>
      </dgm:t>
    </dgm:pt>
    <dgm:pt modelId="{C0AB7A89-F595-4AE5-83FC-8569A0C7DFA0}" type="parTrans" cxnId="{B6882C27-2414-4DE1-B79C-9D66A36D8A58}">
      <dgm:prSet/>
      <dgm:spPr/>
      <dgm:t>
        <a:bodyPr/>
        <a:lstStyle/>
        <a:p>
          <a:endParaRPr lang="en-US"/>
        </a:p>
      </dgm:t>
    </dgm:pt>
    <dgm:pt modelId="{973D8995-7745-40CC-BBA7-DA66B754657E}" type="sibTrans" cxnId="{B6882C27-2414-4DE1-B79C-9D66A36D8A58}">
      <dgm:prSet/>
      <dgm:spPr/>
      <dgm:t>
        <a:bodyPr/>
        <a:lstStyle/>
        <a:p>
          <a:endParaRPr lang="en-US"/>
        </a:p>
      </dgm:t>
    </dgm:pt>
    <dgm:pt modelId="{0E7DD124-C2DB-42B1-BF35-4F951991C6F4}">
      <dgm:prSet phldrT="[Text]"/>
      <dgm:spPr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b="1" dirty="0" smtClean="0"/>
            <a:t>030 Screen</a:t>
          </a:r>
        </a:p>
        <a:p>
          <a:pPr algn="ctr"/>
          <a:r>
            <a:rPr lang="en-US" dirty="0" smtClean="0"/>
            <a:t>Candidate has been </a:t>
          </a:r>
          <a:r>
            <a:rPr lang="en-US" b="1" dirty="0" smtClean="0">
              <a:solidFill>
                <a:srgbClr val="FF0000"/>
              </a:solidFill>
            </a:rPr>
            <a:t>evaluated</a:t>
          </a:r>
          <a:r>
            <a:rPr lang="en-US" dirty="0" smtClean="0"/>
            <a:t> by the Search and Screen Committee</a:t>
          </a:r>
        </a:p>
        <a:p>
          <a:pPr algn="l"/>
          <a:endParaRPr lang="en-US" dirty="0"/>
        </a:p>
      </dgm:t>
    </dgm:pt>
    <dgm:pt modelId="{82635D83-5055-4E94-8C04-49210FD0896F}" type="parTrans" cxnId="{60C7294B-1E91-451E-8F42-C326319DF71D}">
      <dgm:prSet/>
      <dgm:spPr/>
      <dgm:t>
        <a:bodyPr/>
        <a:lstStyle/>
        <a:p>
          <a:endParaRPr lang="en-US"/>
        </a:p>
      </dgm:t>
    </dgm:pt>
    <dgm:pt modelId="{69C59360-384B-40FD-ADEA-64CAEA9B18CB}" type="sibTrans" cxnId="{60C7294B-1E91-451E-8F42-C326319DF71D}">
      <dgm:prSet/>
      <dgm:spPr/>
      <dgm:t>
        <a:bodyPr/>
        <a:lstStyle/>
        <a:p>
          <a:endParaRPr lang="en-US"/>
        </a:p>
      </dgm:t>
    </dgm:pt>
    <dgm:pt modelId="{E31AF4FD-DA94-4E3E-BC8B-D8A663ED7A0A}">
      <dgm:prSet phldrT="[Text]"/>
      <dgm:spPr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b="1" dirty="0" smtClean="0"/>
            <a:t>03C Does Not Meet Minimum Qualifications</a:t>
          </a:r>
        </a:p>
        <a:p>
          <a:pPr algn="ctr"/>
          <a:r>
            <a:rPr lang="en-US" dirty="0" smtClean="0"/>
            <a:t>Candidate </a:t>
          </a:r>
          <a:r>
            <a:rPr lang="en-US" b="1" dirty="0" smtClean="0">
              <a:solidFill>
                <a:srgbClr val="FF0000"/>
              </a:solidFill>
            </a:rPr>
            <a:t>does not meet</a:t>
          </a:r>
          <a:r>
            <a:rPr lang="en-US" dirty="0" smtClean="0"/>
            <a:t> one or more of the Required Qualifications</a:t>
          </a:r>
        </a:p>
        <a:p>
          <a:pPr algn="ctr"/>
          <a:r>
            <a:rPr lang="en-US" dirty="0" smtClean="0"/>
            <a:t>  (Tier 3)</a:t>
          </a:r>
          <a:endParaRPr lang="en-US" dirty="0"/>
        </a:p>
      </dgm:t>
    </dgm:pt>
    <dgm:pt modelId="{6B18F0E2-3A13-49FF-953F-1A728C035E23}" type="parTrans" cxnId="{030B2827-6F8B-48A8-BB3B-0A8F1527E61B}">
      <dgm:prSet/>
      <dgm:spPr/>
      <dgm:t>
        <a:bodyPr/>
        <a:lstStyle/>
        <a:p>
          <a:endParaRPr lang="en-US"/>
        </a:p>
      </dgm:t>
    </dgm:pt>
    <dgm:pt modelId="{157CC212-6062-43B2-AC6B-49A92B6BC95E}" type="sibTrans" cxnId="{030B2827-6F8B-48A8-BB3B-0A8F1527E61B}">
      <dgm:prSet/>
      <dgm:spPr/>
      <dgm:t>
        <a:bodyPr/>
        <a:lstStyle/>
        <a:p>
          <a:endParaRPr lang="en-US"/>
        </a:p>
      </dgm:t>
    </dgm:pt>
    <dgm:pt modelId="{A74C45B0-9685-4E58-84A4-FF3226264581}">
      <dgm:prSet phldrT="[Text]"/>
      <dgm:spPr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b="1" dirty="0" smtClean="0"/>
            <a:t>03A Considered for Interview</a:t>
          </a:r>
        </a:p>
        <a:p>
          <a:pPr algn="ctr"/>
          <a:r>
            <a:rPr lang="en-US" dirty="0" smtClean="0"/>
            <a:t>Candidate will receive a </a:t>
          </a:r>
          <a:r>
            <a:rPr lang="en-US" b="1" dirty="0" smtClean="0">
              <a:solidFill>
                <a:srgbClr val="FF0000"/>
              </a:solidFill>
            </a:rPr>
            <a:t>phone interview.  </a:t>
          </a:r>
        </a:p>
      </dgm:t>
    </dgm:pt>
    <dgm:pt modelId="{E5A77564-3BEB-408C-B710-9F5520224043}" type="parTrans" cxnId="{6FF71FEC-63F5-484D-9114-A189A160C0DC}">
      <dgm:prSet/>
      <dgm:spPr/>
      <dgm:t>
        <a:bodyPr/>
        <a:lstStyle/>
        <a:p>
          <a:endParaRPr lang="en-US"/>
        </a:p>
      </dgm:t>
    </dgm:pt>
    <dgm:pt modelId="{D6FAB570-D870-4819-A35B-98DCFBFBB721}" type="sibTrans" cxnId="{6FF71FEC-63F5-484D-9114-A189A160C0DC}">
      <dgm:prSet/>
      <dgm:spPr/>
      <dgm:t>
        <a:bodyPr/>
        <a:lstStyle/>
        <a:p>
          <a:endParaRPr lang="en-US"/>
        </a:p>
      </dgm:t>
    </dgm:pt>
    <dgm:pt modelId="{CE4B1706-9E98-4663-ADC9-DBCBF789698C}">
      <dgm:prSet phldrT="[Text]"/>
      <dgm:spPr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b="1" dirty="0" smtClean="0"/>
            <a:t>060 Interview</a:t>
          </a:r>
        </a:p>
        <a:p>
          <a:pPr algn="ctr"/>
          <a:r>
            <a:rPr lang="en-US" dirty="0" smtClean="0"/>
            <a:t>Candidate will receive an </a:t>
          </a:r>
          <a:r>
            <a:rPr lang="en-US" b="1" dirty="0" smtClean="0">
              <a:solidFill>
                <a:srgbClr val="FF0000"/>
              </a:solidFill>
            </a:rPr>
            <a:t>on-campus interview</a:t>
          </a:r>
        </a:p>
      </dgm:t>
    </dgm:pt>
    <dgm:pt modelId="{294E8CDA-9DB2-4D5A-96F9-F4B3B92D2480}" type="parTrans" cxnId="{FCA23AF7-AD6E-4778-B1FB-15BA664B78DE}">
      <dgm:prSet/>
      <dgm:spPr/>
      <dgm:t>
        <a:bodyPr/>
        <a:lstStyle/>
        <a:p>
          <a:endParaRPr lang="en-US"/>
        </a:p>
      </dgm:t>
    </dgm:pt>
    <dgm:pt modelId="{442A49E4-739F-43CB-B5BC-C4F8E7E032C9}" type="sibTrans" cxnId="{FCA23AF7-AD6E-4778-B1FB-15BA664B78DE}">
      <dgm:prSet/>
      <dgm:spPr/>
      <dgm:t>
        <a:bodyPr/>
        <a:lstStyle/>
        <a:p>
          <a:endParaRPr lang="en-US"/>
        </a:p>
      </dgm:t>
    </dgm:pt>
    <dgm:pt modelId="{6EB7008C-DFDE-43CE-9DFE-884C6A10F3B8}">
      <dgm:prSet/>
      <dgm:spPr/>
      <dgm:t>
        <a:bodyPr/>
        <a:lstStyle/>
        <a:p>
          <a:endParaRPr lang="en-US"/>
        </a:p>
      </dgm:t>
    </dgm:pt>
    <dgm:pt modelId="{28BE83EB-A84B-47E2-8375-573A38E0663D}" type="parTrans" cxnId="{3032E2E4-06E6-43BE-B4D8-D7567D15DBF1}">
      <dgm:prSet/>
      <dgm:spPr/>
      <dgm:t>
        <a:bodyPr/>
        <a:lstStyle/>
        <a:p>
          <a:endParaRPr lang="en-US"/>
        </a:p>
      </dgm:t>
    </dgm:pt>
    <dgm:pt modelId="{FC4E12E1-1DA5-480B-A233-258F65A27209}" type="sibTrans" cxnId="{3032E2E4-06E6-43BE-B4D8-D7567D15DBF1}">
      <dgm:prSet/>
      <dgm:spPr/>
      <dgm:t>
        <a:bodyPr/>
        <a:lstStyle/>
        <a:p>
          <a:endParaRPr lang="en-US"/>
        </a:p>
      </dgm:t>
    </dgm:pt>
    <dgm:pt modelId="{886BC5C1-17FA-41D6-9D96-746B778ACC45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/>
            <a:t>120 Withdrawn</a:t>
          </a:r>
        </a:p>
        <a:p>
          <a:r>
            <a:rPr lang="en-US" dirty="0" smtClean="0"/>
            <a:t>Use when a candidate withdraws from consideration.  Please make sure you get the withdrawal in writing.  This disposition is permanent. </a:t>
          </a:r>
          <a:endParaRPr lang="en-US" dirty="0"/>
        </a:p>
      </dgm:t>
    </dgm:pt>
    <dgm:pt modelId="{CA435D1A-C094-49EE-A82B-DC631B041590}" type="parTrans" cxnId="{28469B57-ED87-4E61-A6B2-222C4D9FF03C}">
      <dgm:prSet/>
      <dgm:spPr/>
      <dgm:t>
        <a:bodyPr/>
        <a:lstStyle/>
        <a:p>
          <a:endParaRPr lang="en-US"/>
        </a:p>
      </dgm:t>
    </dgm:pt>
    <dgm:pt modelId="{291AE6DA-D72C-4552-9914-1F057BB4B7D5}" type="sibTrans" cxnId="{28469B57-ED87-4E61-A6B2-222C4D9FF03C}">
      <dgm:prSet/>
      <dgm:spPr/>
      <dgm:t>
        <a:bodyPr/>
        <a:lstStyle/>
        <a:p>
          <a:endParaRPr lang="en-US"/>
        </a:p>
      </dgm:t>
    </dgm:pt>
    <dgm:pt modelId="{07F72FCF-3127-4044-885C-E3BD3701656B}" type="pres">
      <dgm:prSet presAssocID="{61B29E15-E464-4FAB-A265-B835C7697AD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6E195134-7932-4CF8-B33D-0D710708514F}" type="pres">
      <dgm:prSet presAssocID="{61B29E15-E464-4FAB-A265-B835C7697AD0}" presName="arrowNode" presStyleLbl="node1" presStyleIdx="0" presStyleCnt="1" custLinFactNeighborX="-13113" custLinFactNeighborY="1115"/>
      <dgm:spPr/>
    </dgm:pt>
    <dgm:pt modelId="{F7AEE246-9597-47AD-8127-BE0EE6E300F3}" type="pres">
      <dgm:prSet presAssocID="{A42A218D-8280-4F91-822D-8ECE5A6B38DB}" presName="txNode1" presStyleLbl="revTx" presStyleIdx="0" presStyleCnt="7" custScaleX="71326" custScaleY="83107" custLinFactNeighborX="-38601" custLinFactNeighborY="32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2CBB0-512B-402D-A71E-49B49D7EBD6B}" type="pres">
      <dgm:prSet presAssocID="{0E7DD124-C2DB-42B1-BF35-4F951991C6F4}" presName="txNode2" presStyleLbl="revTx" presStyleIdx="1" presStyleCnt="7" custScaleX="58140" custLinFactNeighborX="-43127" custLinFactNeighborY="-37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BA2882-1CCB-436A-B24B-B19BB5E0A3EB}" type="pres">
      <dgm:prSet presAssocID="{69C59360-384B-40FD-ADEA-64CAEA9B18CB}" presName="dotNode2" presStyleCnt="0"/>
      <dgm:spPr/>
    </dgm:pt>
    <dgm:pt modelId="{4674DC8D-4B40-48DB-9C17-4258B77C006C}" type="pres">
      <dgm:prSet presAssocID="{69C59360-384B-40FD-ADEA-64CAEA9B18CB}" presName="dotRepeatNode" presStyleLbl="fgShp" presStyleIdx="0" presStyleCnt="5" custLinFactX="-600000" custLinFactY="-102230" custLinFactNeighborX="-600292" custLinFactNeighborY="-200000"/>
      <dgm:spPr/>
      <dgm:t>
        <a:bodyPr/>
        <a:lstStyle/>
        <a:p>
          <a:endParaRPr lang="en-US"/>
        </a:p>
      </dgm:t>
    </dgm:pt>
    <dgm:pt modelId="{3CC1E1F6-5F6B-4A12-BD2D-A28DFCDF682D}" type="pres">
      <dgm:prSet presAssocID="{E31AF4FD-DA94-4E3E-BC8B-D8A663ED7A0A}" presName="txNode3" presStyleLbl="revTx" presStyleIdx="2" presStyleCnt="7" custScaleX="96792" custScaleY="111148" custLinFactX="47301" custLinFactNeighborX="100000" custLinFactNeighborY="61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D2D11D-7765-4F10-B159-B540859D3FDA}" type="pres">
      <dgm:prSet presAssocID="{157CC212-6062-43B2-AC6B-49A92B6BC95E}" presName="dotNode3" presStyleCnt="0"/>
      <dgm:spPr/>
    </dgm:pt>
    <dgm:pt modelId="{7626AF90-1A72-4C0E-AC0B-C31E169EEBD0}" type="pres">
      <dgm:prSet presAssocID="{157CC212-6062-43B2-AC6B-49A92B6BC95E}" presName="dotRepeatNode" presStyleLbl="fgShp" presStyleIdx="1" presStyleCnt="5" custLinFactX="18806" custLinFactY="300000" custLinFactNeighborX="100000" custLinFactNeighborY="374771"/>
      <dgm:spPr/>
      <dgm:t>
        <a:bodyPr/>
        <a:lstStyle/>
        <a:p>
          <a:endParaRPr lang="en-US"/>
        </a:p>
      </dgm:t>
    </dgm:pt>
    <dgm:pt modelId="{FD3E0E97-0F36-4F07-99D4-46D448361F4F}" type="pres">
      <dgm:prSet presAssocID="{A74C45B0-9685-4E58-84A4-FF3226264581}" presName="txNode4" presStyleLbl="revTx" presStyleIdx="3" presStyleCnt="7" custScaleX="80079" custScaleY="107463" custLinFactNeighborX="49417" custLinFactNeighborY="60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03D611-0F54-4C85-9408-08CB68584228}" type="pres">
      <dgm:prSet presAssocID="{D6FAB570-D870-4819-A35B-98DCFBFBB721}" presName="dotNode4" presStyleCnt="0"/>
      <dgm:spPr/>
    </dgm:pt>
    <dgm:pt modelId="{90EC9222-A4F2-450E-ADC4-CC37F5436B85}" type="pres">
      <dgm:prSet presAssocID="{D6FAB570-D870-4819-A35B-98DCFBFBB721}" presName="dotRepeatNode" presStyleLbl="fgShp" presStyleIdx="2" presStyleCnt="5" custLinFactX="57080" custLinFactY="453850" custLinFactNeighborX="100000" custLinFactNeighborY="500000"/>
      <dgm:spPr/>
      <dgm:t>
        <a:bodyPr/>
        <a:lstStyle/>
        <a:p>
          <a:endParaRPr lang="en-US"/>
        </a:p>
      </dgm:t>
    </dgm:pt>
    <dgm:pt modelId="{8B0C6772-2076-4DF7-9BB0-56395824CC98}" type="pres">
      <dgm:prSet presAssocID="{CE4B1706-9E98-4663-ADC9-DBCBF789698C}" presName="txNode5" presStyleLbl="revTx" presStyleIdx="4" presStyleCnt="7" custScaleX="67389" custLinFactX="48610" custLinFactNeighborX="100000" custLinFactNeighborY="954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8F7710-3579-48C6-B15B-AB9F3FE9818F}" type="pres">
      <dgm:prSet presAssocID="{442A49E4-739F-43CB-B5BC-C4F8E7E032C9}" presName="dotNode5" presStyleCnt="0"/>
      <dgm:spPr/>
    </dgm:pt>
    <dgm:pt modelId="{3AFAC2B1-DE11-4A54-B313-64E656B5C233}" type="pres">
      <dgm:prSet presAssocID="{442A49E4-739F-43CB-B5BC-C4F8E7E032C9}" presName="dotRepeatNode" presStyleLbl="fgShp" presStyleIdx="3" presStyleCnt="5" custLinFactX="-800000" custLinFactY="-500000" custLinFactNeighborX="-808828" custLinFactNeighborY="-596182"/>
      <dgm:spPr/>
      <dgm:t>
        <a:bodyPr/>
        <a:lstStyle/>
        <a:p>
          <a:endParaRPr lang="en-US"/>
        </a:p>
      </dgm:t>
    </dgm:pt>
    <dgm:pt modelId="{0C29FB3E-C5D8-4DBD-8A7D-C49D9DEBA338}" type="pres">
      <dgm:prSet presAssocID="{6EB7008C-DFDE-43CE-9DFE-884C6A10F3B8}" presName="txNode6" presStyleLbl="revTx" presStyleIdx="5" presStyleCnt="7" custScaleX="70287" custLinFactX="74276" custLinFactNeighborX="100000" custLinFactNeighborY="-19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1A6B8-5B3E-4BD3-AABF-4DD6AFDC2F12}" type="pres">
      <dgm:prSet presAssocID="{FC4E12E1-1DA5-480B-A233-258F65A27209}" presName="dotNode6" presStyleCnt="0"/>
      <dgm:spPr/>
    </dgm:pt>
    <dgm:pt modelId="{11B1F217-A400-4541-87D7-EEAAF49FF50A}" type="pres">
      <dgm:prSet presAssocID="{FC4E12E1-1DA5-480B-A233-258F65A27209}" presName="dotRepeatNode" presStyleLbl="fgShp" presStyleIdx="4" presStyleCnt="5" custLinFactX="-1722" custLinFactY="348947" custLinFactNeighborX="-100000" custLinFactNeighborY="400000"/>
      <dgm:spPr/>
      <dgm:t>
        <a:bodyPr/>
        <a:lstStyle/>
        <a:p>
          <a:endParaRPr lang="en-US"/>
        </a:p>
      </dgm:t>
    </dgm:pt>
    <dgm:pt modelId="{6B448FBF-BF14-4C0A-8F86-2DFA0DF695BD}" type="pres">
      <dgm:prSet presAssocID="{886BC5C1-17FA-41D6-9D96-746B778ACC45}" presName="txNode7" presStyleLbl="revTx" presStyleIdx="6" presStyleCnt="7" custScaleX="71326" custScaleY="92287" custLinFactNeighborX="15477" custLinFactNeighborY="-1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E16F2F-AF5E-4B96-853C-5057097276B4}" type="presOf" srcId="{157CC212-6062-43B2-AC6B-49A92B6BC95E}" destId="{7626AF90-1A72-4C0E-AC0B-C31E169EEBD0}" srcOrd="0" destOrd="0" presId="urn:microsoft.com/office/officeart/2009/3/layout/DescendingProcess"/>
    <dgm:cxn modelId="{A4D660E3-438B-4601-9A6A-B49344801838}" type="presOf" srcId="{FC4E12E1-1DA5-480B-A233-258F65A27209}" destId="{11B1F217-A400-4541-87D7-EEAAF49FF50A}" srcOrd="0" destOrd="0" presId="urn:microsoft.com/office/officeart/2009/3/layout/DescendingProcess"/>
    <dgm:cxn modelId="{FCA23AF7-AD6E-4778-B1FB-15BA664B78DE}" srcId="{61B29E15-E464-4FAB-A265-B835C7697AD0}" destId="{CE4B1706-9E98-4663-ADC9-DBCBF789698C}" srcOrd="4" destOrd="0" parTransId="{294E8CDA-9DB2-4D5A-96F9-F4B3B92D2480}" sibTransId="{442A49E4-739F-43CB-B5BC-C4F8E7E032C9}"/>
    <dgm:cxn modelId="{6FF71FEC-63F5-484D-9114-A189A160C0DC}" srcId="{61B29E15-E464-4FAB-A265-B835C7697AD0}" destId="{A74C45B0-9685-4E58-84A4-FF3226264581}" srcOrd="3" destOrd="0" parTransId="{E5A77564-3BEB-408C-B710-9F5520224043}" sibTransId="{D6FAB570-D870-4819-A35B-98DCFBFBB721}"/>
    <dgm:cxn modelId="{60C7294B-1E91-451E-8F42-C326319DF71D}" srcId="{61B29E15-E464-4FAB-A265-B835C7697AD0}" destId="{0E7DD124-C2DB-42B1-BF35-4F951991C6F4}" srcOrd="1" destOrd="0" parTransId="{82635D83-5055-4E94-8C04-49210FD0896F}" sibTransId="{69C59360-384B-40FD-ADEA-64CAEA9B18CB}"/>
    <dgm:cxn modelId="{030B2827-6F8B-48A8-BB3B-0A8F1527E61B}" srcId="{61B29E15-E464-4FAB-A265-B835C7697AD0}" destId="{E31AF4FD-DA94-4E3E-BC8B-D8A663ED7A0A}" srcOrd="2" destOrd="0" parTransId="{6B18F0E2-3A13-49FF-953F-1A728C035E23}" sibTransId="{157CC212-6062-43B2-AC6B-49A92B6BC95E}"/>
    <dgm:cxn modelId="{2194ED52-7E5A-4FD5-824F-9669F6A2820B}" type="presOf" srcId="{D6FAB570-D870-4819-A35B-98DCFBFBB721}" destId="{90EC9222-A4F2-450E-ADC4-CC37F5436B85}" srcOrd="0" destOrd="0" presId="urn:microsoft.com/office/officeart/2009/3/layout/DescendingProcess"/>
    <dgm:cxn modelId="{3032E2E4-06E6-43BE-B4D8-D7567D15DBF1}" srcId="{61B29E15-E464-4FAB-A265-B835C7697AD0}" destId="{6EB7008C-DFDE-43CE-9DFE-884C6A10F3B8}" srcOrd="5" destOrd="0" parTransId="{28BE83EB-A84B-47E2-8375-573A38E0663D}" sibTransId="{FC4E12E1-1DA5-480B-A233-258F65A27209}"/>
    <dgm:cxn modelId="{192A033D-4BFE-4C18-8966-0DCAED6B81C7}" type="presOf" srcId="{6EB7008C-DFDE-43CE-9DFE-884C6A10F3B8}" destId="{0C29FB3E-C5D8-4DBD-8A7D-C49D9DEBA338}" srcOrd="0" destOrd="0" presId="urn:microsoft.com/office/officeart/2009/3/layout/DescendingProcess"/>
    <dgm:cxn modelId="{7D9DB341-B669-4F6B-97E5-8CAC37BB1B4A}" type="presOf" srcId="{A42A218D-8280-4F91-822D-8ECE5A6B38DB}" destId="{F7AEE246-9597-47AD-8127-BE0EE6E300F3}" srcOrd="0" destOrd="0" presId="urn:microsoft.com/office/officeart/2009/3/layout/DescendingProcess"/>
    <dgm:cxn modelId="{8ADFBE65-C94D-4DA7-BEDA-7C42AC61AA6D}" type="presOf" srcId="{E31AF4FD-DA94-4E3E-BC8B-D8A663ED7A0A}" destId="{3CC1E1F6-5F6B-4A12-BD2D-A28DFCDF682D}" srcOrd="0" destOrd="0" presId="urn:microsoft.com/office/officeart/2009/3/layout/DescendingProcess"/>
    <dgm:cxn modelId="{B6882C27-2414-4DE1-B79C-9D66A36D8A58}" srcId="{61B29E15-E464-4FAB-A265-B835C7697AD0}" destId="{A42A218D-8280-4F91-822D-8ECE5A6B38DB}" srcOrd="0" destOrd="0" parTransId="{C0AB7A89-F595-4AE5-83FC-8569A0C7DFA0}" sibTransId="{973D8995-7745-40CC-BBA7-DA66B754657E}"/>
    <dgm:cxn modelId="{CEBFAEE4-96E7-4C01-9DBA-037A88AFD9D2}" type="presOf" srcId="{A74C45B0-9685-4E58-84A4-FF3226264581}" destId="{FD3E0E97-0F36-4F07-99D4-46D448361F4F}" srcOrd="0" destOrd="0" presId="urn:microsoft.com/office/officeart/2009/3/layout/DescendingProcess"/>
    <dgm:cxn modelId="{69149131-2793-42DD-9686-A6CC73E4DFC7}" type="presOf" srcId="{CE4B1706-9E98-4663-ADC9-DBCBF789698C}" destId="{8B0C6772-2076-4DF7-9BB0-56395824CC98}" srcOrd="0" destOrd="0" presId="urn:microsoft.com/office/officeart/2009/3/layout/DescendingProcess"/>
    <dgm:cxn modelId="{DE139ABE-6432-4CB6-B5B4-0AC3C75D3975}" type="presOf" srcId="{442A49E4-739F-43CB-B5BC-C4F8E7E032C9}" destId="{3AFAC2B1-DE11-4A54-B313-64E656B5C233}" srcOrd="0" destOrd="0" presId="urn:microsoft.com/office/officeart/2009/3/layout/DescendingProcess"/>
    <dgm:cxn modelId="{2540DF2D-8C0A-4254-9624-B63DFFFB66BD}" type="presOf" srcId="{69C59360-384B-40FD-ADEA-64CAEA9B18CB}" destId="{4674DC8D-4B40-48DB-9C17-4258B77C006C}" srcOrd="0" destOrd="0" presId="urn:microsoft.com/office/officeart/2009/3/layout/DescendingProcess"/>
    <dgm:cxn modelId="{9EE5F436-816F-49D3-805D-2093A45BC770}" type="presOf" srcId="{886BC5C1-17FA-41D6-9D96-746B778ACC45}" destId="{6B448FBF-BF14-4C0A-8F86-2DFA0DF695BD}" srcOrd="0" destOrd="0" presId="urn:microsoft.com/office/officeart/2009/3/layout/DescendingProcess"/>
    <dgm:cxn modelId="{3D870B32-1642-4DF2-913D-A05A071B3FD2}" type="presOf" srcId="{0E7DD124-C2DB-42B1-BF35-4F951991C6F4}" destId="{94B2CBB0-512B-402D-A71E-49B49D7EBD6B}" srcOrd="0" destOrd="0" presId="urn:microsoft.com/office/officeart/2009/3/layout/DescendingProcess"/>
    <dgm:cxn modelId="{28469B57-ED87-4E61-A6B2-222C4D9FF03C}" srcId="{61B29E15-E464-4FAB-A265-B835C7697AD0}" destId="{886BC5C1-17FA-41D6-9D96-746B778ACC45}" srcOrd="6" destOrd="0" parTransId="{CA435D1A-C094-49EE-A82B-DC631B041590}" sibTransId="{291AE6DA-D72C-4552-9914-1F057BB4B7D5}"/>
    <dgm:cxn modelId="{C6632912-5B07-41D7-A742-4987D25CE71D}" type="presOf" srcId="{61B29E15-E464-4FAB-A265-B835C7697AD0}" destId="{07F72FCF-3127-4044-885C-E3BD3701656B}" srcOrd="0" destOrd="0" presId="urn:microsoft.com/office/officeart/2009/3/layout/DescendingProcess"/>
    <dgm:cxn modelId="{80237B38-9391-4766-A28D-D7E5D5C17BCA}" type="presParOf" srcId="{07F72FCF-3127-4044-885C-E3BD3701656B}" destId="{6E195134-7932-4CF8-B33D-0D710708514F}" srcOrd="0" destOrd="0" presId="urn:microsoft.com/office/officeart/2009/3/layout/DescendingProcess"/>
    <dgm:cxn modelId="{CD146511-5E5F-4F2C-B550-349195C7FD71}" type="presParOf" srcId="{07F72FCF-3127-4044-885C-E3BD3701656B}" destId="{F7AEE246-9597-47AD-8127-BE0EE6E300F3}" srcOrd="1" destOrd="0" presId="urn:microsoft.com/office/officeart/2009/3/layout/DescendingProcess"/>
    <dgm:cxn modelId="{04207F3B-2842-449E-8E54-44EBAECC3296}" type="presParOf" srcId="{07F72FCF-3127-4044-885C-E3BD3701656B}" destId="{94B2CBB0-512B-402D-A71E-49B49D7EBD6B}" srcOrd="2" destOrd="0" presId="urn:microsoft.com/office/officeart/2009/3/layout/DescendingProcess"/>
    <dgm:cxn modelId="{D18765A2-C642-47D0-8760-E34831941039}" type="presParOf" srcId="{07F72FCF-3127-4044-885C-E3BD3701656B}" destId="{F9BA2882-1CCB-436A-B24B-B19BB5E0A3EB}" srcOrd="3" destOrd="0" presId="urn:microsoft.com/office/officeart/2009/3/layout/DescendingProcess"/>
    <dgm:cxn modelId="{0CFA372A-2F06-4EA0-B35A-A54728FE6A01}" type="presParOf" srcId="{F9BA2882-1CCB-436A-B24B-B19BB5E0A3EB}" destId="{4674DC8D-4B40-48DB-9C17-4258B77C006C}" srcOrd="0" destOrd="0" presId="urn:microsoft.com/office/officeart/2009/3/layout/DescendingProcess"/>
    <dgm:cxn modelId="{3840696A-E094-4C1A-9564-539B87E4C21F}" type="presParOf" srcId="{07F72FCF-3127-4044-885C-E3BD3701656B}" destId="{3CC1E1F6-5F6B-4A12-BD2D-A28DFCDF682D}" srcOrd="4" destOrd="0" presId="urn:microsoft.com/office/officeart/2009/3/layout/DescendingProcess"/>
    <dgm:cxn modelId="{F5FE82D5-A5AD-4655-ABF5-DC5992D3CE42}" type="presParOf" srcId="{07F72FCF-3127-4044-885C-E3BD3701656B}" destId="{E5D2D11D-7765-4F10-B159-B540859D3FDA}" srcOrd="5" destOrd="0" presId="urn:microsoft.com/office/officeart/2009/3/layout/DescendingProcess"/>
    <dgm:cxn modelId="{82A5AB5E-B86B-45D1-B86E-B288AF378431}" type="presParOf" srcId="{E5D2D11D-7765-4F10-B159-B540859D3FDA}" destId="{7626AF90-1A72-4C0E-AC0B-C31E169EEBD0}" srcOrd="0" destOrd="0" presId="urn:microsoft.com/office/officeart/2009/3/layout/DescendingProcess"/>
    <dgm:cxn modelId="{C6E1DE08-3933-403E-8077-09B662FA903A}" type="presParOf" srcId="{07F72FCF-3127-4044-885C-E3BD3701656B}" destId="{FD3E0E97-0F36-4F07-99D4-46D448361F4F}" srcOrd="6" destOrd="0" presId="urn:microsoft.com/office/officeart/2009/3/layout/DescendingProcess"/>
    <dgm:cxn modelId="{5347F2B3-89D5-4D11-A5A8-D0B869A45F69}" type="presParOf" srcId="{07F72FCF-3127-4044-885C-E3BD3701656B}" destId="{F703D611-0F54-4C85-9408-08CB68584228}" srcOrd="7" destOrd="0" presId="urn:microsoft.com/office/officeart/2009/3/layout/DescendingProcess"/>
    <dgm:cxn modelId="{0C231082-E60E-4E4C-B2C1-EA6CDF793CCA}" type="presParOf" srcId="{F703D611-0F54-4C85-9408-08CB68584228}" destId="{90EC9222-A4F2-450E-ADC4-CC37F5436B85}" srcOrd="0" destOrd="0" presId="urn:microsoft.com/office/officeart/2009/3/layout/DescendingProcess"/>
    <dgm:cxn modelId="{366F6C82-2941-46EC-82A7-978A5B096106}" type="presParOf" srcId="{07F72FCF-3127-4044-885C-E3BD3701656B}" destId="{8B0C6772-2076-4DF7-9BB0-56395824CC98}" srcOrd="8" destOrd="0" presId="urn:microsoft.com/office/officeart/2009/3/layout/DescendingProcess"/>
    <dgm:cxn modelId="{F6777C04-01CF-4C6B-81E1-184B6E775458}" type="presParOf" srcId="{07F72FCF-3127-4044-885C-E3BD3701656B}" destId="{6C8F7710-3579-48C6-B15B-AB9F3FE9818F}" srcOrd="9" destOrd="0" presId="urn:microsoft.com/office/officeart/2009/3/layout/DescendingProcess"/>
    <dgm:cxn modelId="{55170670-0B49-45F1-9244-38ADB8EC8E4C}" type="presParOf" srcId="{6C8F7710-3579-48C6-B15B-AB9F3FE9818F}" destId="{3AFAC2B1-DE11-4A54-B313-64E656B5C233}" srcOrd="0" destOrd="0" presId="urn:microsoft.com/office/officeart/2009/3/layout/DescendingProcess"/>
    <dgm:cxn modelId="{BC1FE3EA-6DA8-4F55-B464-27CA9172A796}" type="presParOf" srcId="{07F72FCF-3127-4044-885C-E3BD3701656B}" destId="{0C29FB3E-C5D8-4DBD-8A7D-C49D9DEBA338}" srcOrd="10" destOrd="0" presId="urn:microsoft.com/office/officeart/2009/3/layout/DescendingProcess"/>
    <dgm:cxn modelId="{185EA1FD-4A87-42AE-8283-1B20C6ACE7E9}" type="presParOf" srcId="{07F72FCF-3127-4044-885C-E3BD3701656B}" destId="{0F61A6B8-5B3E-4BD3-AABF-4DD6AFDC2F12}" srcOrd="11" destOrd="0" presId="urn:microsoft.com/office/officeart/2009/3/layout/DescendingProcess"/>
    <dgm:cxn modelId="{578175EC-AD0A-44A9-BC1F-A544D87DB97C}" type="presParOf" srcId="{0F61A6B8-5B3E-4BD3-AABF-4DD6AFDC2F12}" destId="{11B1F217-A400-4541-87D7-EEAAF49FF50A}" srcOrd="0" destOrd="0" presId="urn:microsoft.com/office/officeart/2009/3/layout/DescendingProcess"/>
    <dgm:cxn modelId="{015DBAD2-6019-4D47-A482-38B31636DA4A}" type="presParOf" srcId="{07F72FCF-3127-4044-885C-E3BD3701656B}" destId="{6B448FBF-BF14-4C0A-8F86-2DFA0DF695BD}" srcOrd="12" destOrd="0" presId="urn:microsoft.com/office/officeart/2009/3/layout/DescendingProcess"/>
  </dgm:cxnLst>
  <dgm:bg/>
  <dgm:whole>
    <a:ln>
      <a:solidFill>
        <a:schemeClr val="accent1"/>
      </a:solidFill>
      <a:prstDash val="sysDot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95134-7932-4CF8-B33D-0D710708514F}">
      <dsp:nvSpPr>
        <dsp:cNvPr id="0" name=""/>
        <dsp:cNvSpPr/>
      </dsp:nvSpPr>
      <dsp:spPr>
        <a:xfrm rot="4396374">
          <a:off x="948119" y="1122076"/>
          <a:ext cx="4867746" cy="3394646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4DC8D-4B40-48DB-9C17-4258B77C006C}">
      <dsp:nvSpPr>
        <dsp:cNvPr id="0" name=""/>
        <dsp:cNvSpPr/>
      </dsp:nvSpPr>
      <dsp:spPr>
        <a:xfrm>
          <a:off x="1741770" y="1085547"/>
          <a:ext cx="122925" cy="12292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26AF90-1A72-4C0E-AC0B-C31E169EEBD0}">
      <dsp:nvSpPr>
        <dsp:cNvPr id="0" name=""/>
        <dsp:cNvSpPr/>
      </dsp:nvSpPr>
      <dsp:spPr>
        <a:xfrm>
          <a:off x="3952537" y="2698730"/>
          <a:ext cx="122925" cy="12292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EC9222-A4F2-450E-ADC4-CC37F5436B85}">
      <dsp:nvSpPr>
        <dsp:cNvPr id="0" name=""/>
        <dsp:cNvSpPr/>
      </dsp:nvSpPr>
      <dsp:spPr>
        <a:xfrm>
          <a:off x="4495800" y="3522216"/>
          <a:ext cx="122925" cy="12292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AEE246-9597-47AD-8127-BE0EE6E300F3}">
      <dsp:nvSpPr>
        <dsp:cNvPr id="0" name=""/>
        <dsp:cNvSpPr/>
      </dsp:nvSpPr>
      <dsp:spPr>
        <a:xfrm>
          <a:off x="674961" y="105418"/>
          <a:ext cx="1636925" cy="749798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020 Applied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Automatically generated status when a candidate </a:t>
          </a:r>
          <a:r>
            <a:rPr lang="en-US" sz="1000" b="1" kern="1200" dirty="0" smtClean="0">
              <a:solidFill>
                <a:srgbClr val="FF0000"/>
              </a:solidFill>
            </a:rPr>
            <a:t>applies</a:t>
          </a:r>
          <a:endParaRPr lang="en-US" sz="1000" b="1" kern="1200" dirty="0">
            <a:solidFill>
              <a:srgbClr val="FF0000"/>
            </a:solidFill>
          </a:endParaRPr>
        </a:p>
      </dsp:txBody>
      <dsp:txXfrm>
        <a:off x="674961" y="105418"/>
        <a:ext cx="1636925" cy="749798"/>
      </dsp:txXfrm>
    </dsp:sp>
    <dsp:sp modelId="{94B2CBB0-512B-402D-A71E-49B49D7EBD6B}">
      <dsp:nvSpPr>
        <dsp:cNvPr id="0" name=""/>
        <dsp:cNvSpPr/>
      </dsp:nvSpPr>
      <dsp:spPr>
        <a:xfrm>
          <a:off x="3189984" y="730729"/>
          <a:ext cx="2019493" cy="902208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030 Screen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Candidate has been </a:t>
          </a:r>
          <a:r>
            <a:rPr lang="en-US" sz="1000" b="1" kern="1200" dirty="0" smtClean="0">
              <a:solidFill>
                <a:srgbClr val="FF0000"/>
              </a:solidFill>
            </a:rPr>
            <a:t>evaluated</a:t>
          </a:r>
          <a:r>
            <a:rPr lang="en-US" sz="1000" kern="1200" dirty="0" smtClean="0"/>
            <a:t> by the Search and Screen Committee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/>
        </a:p>
      </dsp:txBody>
      <dsp:txXfrm>
        <a:off x="3189984" y="730729"/>
        <a:ext cx="2019493" cy="902208"/>
      </dsp:txXfrm>
    </dsp:sp>
    <dsp:sp modelId="{3CC1E1F6-5F6B-4A12-BD2D-A28DFCDF682D}">
      <dsp:nvSpPr>
        <dsp:cNvPr id="0" name=""/>
        <dsp:cNvSpPr/>
      </dsp:nvSpPr>
      <dsp:spPr>
        <a:xfrm>
          <a:off x="4279731" y="1982683"/>
          <a:ext cx="1981220" cy="1002786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03C Does Not Meet Minimum Qualifications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Candidate </a:t>
          </a:r>
          <a:r>
            <a:rPr lang="en-US" sz="1000" b="1" kern="1200" dirty="0" smtClean="0">
              <a:solidFill>
                <a:srgbClr val="FF0000"/>
              </a:solidFill>
            </a:rPr>
            <a:t>does not meet</a:t>
          </a:r>
          <a:r>
            <a:rPr lang="en-US" sz="1000" kern="1200" dirty="0" smtClean="0"/>
            <a:t> one or more of the Required Qualifications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  (Tier 3)</a:t>
          </a:r>
          <a:endParaRPr lang="en-US" sz="1000" kern="1200" dirty="0"/>
        </a:p>
      </dsp:txBody>
      <dsp:txXfrm>
        <a:off x="4279731" y="1982683"/>
        <a:ext cx="1981220" cy="1002786"/>
      </dsp:txXfrm>
    </dsp:sp>
    <dsp:sp modelId="{3AFAC2B1-DE11-4A54-B313-64E656B5C233}">
      <dsp:nvSpPr>
        <dsp:cNvPr id="0" name=""/>
        <dsp:cNvSpPr/>
      </dsp:nvSpPr>
      <dsp:spPr>
        <a:xfrm>
          <a:off x="2754269" y="1533371"/>
          <a:ext cx="122925" cy="12292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3E0E97-0F36-4F07-99D4-46D448361F4F}">
      <dsp:nvSpPr>
        <dsp:cNvPr id="0" name=""/>
        <dsp:cNvSpPr/>
      </dsp:nvSpPr>
      <dsp:spPr>
        <a:xfrm>
          <a:off x="6451821" y="1981199"/>
          <a:ext cx="1937147" cy="969539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03A Considered for Interview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Candidate will receive a </a:t>
          </a:r>
          <a:r>
            <a:rPr lang="en-US" sz="1000" b="1" kern="1200" dirty="0" smtClean="0">
              <a:solidFill>
                <a:srgbClr val="FF0000"/>
              </a:solidFill>
            </a:rPr>
            <a:t>phone interview.  </a:t>
          </a:r>
        </a:p>
      </dsp:txBody>
      <dsp:txXfrm>
        <a:off x="6451821" y="1981199"/>
        <a:ext cx="1937147" cy="969539"/>
      </dsp:txXfrm>
    </dsp:sp>
    <dsp:sp modelId="{8B0C6772-2076-4DF7-9BB0-56395824CC98}">
      <dsp:nvSpPr>
        <dsp:cNvPr id="0" name=""/>
        <dsp:cNvSpPr/>
      </dsp:nvSpPr>
      <dsp:spPr>
        <a:xfrm>
          <a:off x="6346408" y="3352803"/>
          <a:ext cx="2089962" cy="902208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060 Interview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Candidate will receive an </a:t>
          </a:r>
          <a:r>
            <a:rPr lang="en-US" sz="1000" b="1" kern="1200" dirty="0" smtClean="0">
              <a:solidFill>
                <a:srgbClr val="FF0000"/>
              </a:solidFill>
            </a:rPr>
            <a:t>on-campus interview</a:t>
          </a:r>
        </a:p>
      </dsp:txBody>
      <dsp:txXfrm>
        <a:off x="6346408" y="3352803"/>
        <a:ext cx="2089962" cy="902208"/>
      </dsp:txXfrm>
    </dsp:sp>
    <dsp:sp modelId="{11B1F217-A400-4541-87D7-EEAAF49FF50A}">
      <dsp:nvSpPr>
        <dsp:cNvPr id="0" name=""/>
        <dsp:cNvSpPr/>
      </dsp:nvSpPr>
      <dsp:spPr>
        <a:xfrm>
          <a:off x="4953001" y="4343400"/>
          <a:ext cx="122925" cy="12292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29FB3E-C5D8-4DBD-8A7D-C49D9DEBA338}">
      <dsp:nvSpPr>
        <dsp:cNvPr id="0" name=""/>
        <dsp:cNvSpPr/>
      </dsp:nvSpPr>
      <dsp:spPr>
        <a:xfrm>
          <a:off x="7193893" y="2854906"/>
          <a:ext cx="1264306" cy="90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7193893" y="2854906"/>
        <a:ext cx="1264306" cy="902208"/>
      </dsp:txXfrm>
    </dsp:sp>
    <dsp:sp modelId="{6B448FBF-BF14-4C0A-8F86-2DFA0DF695BD}">
      <dsp:nvSpPr>
        <dsp:cNvPr id="0" name=""/>
        <dsp:cNvSpPr/>
      </dsp:nvSpPr>
      <dsp:spPr>
        <a:xfrm>
          <a:off x="5257791" y="4648198"/>
          <a:ext cx="2212061" cy="832620"/>
        </a:xfrm>
        <a:prstGeom prst="rect">
          <a:avLst/>
        </a:prstGeom>
        <a:noFill/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120 Withdrawn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Use when a candidate withdraws from consideration.  Please make sure you get the withdrawal in writing.  This disposition is permanent. </a:t>
          </a:r>
          <a:endParaRPr lang="en-US" sz="1000" kern="1200" dirty="0"/>
        </a:p>
      </dsp:txBody>
      <dsp:txXfrm>
        <a:off x="5257791" y="4648198"/>
        <a:ext cx="2212061" cy="832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1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0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0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8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0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7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2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1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2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68B79-36DC-4569-9958-260CDE00F675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6CD7-9656-42AE-BC06-0DB49DE69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3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TAM Disposition Status Workflow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544181"/>
              </p:ext>
            </p:extLst>
          </p:nvPr>
        </p:nvGraphicFramePr>
        <p:xfrm>
          <a:off x="457200" y="990600"/>
          <a:ext cx="8458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5808585" y="2585435"/>
            <a:ext cx="343270" cy="348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10761" y="2160973"/>
            <a:ext cx="533400" cy="7727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15000" y="2149876"/>
            <a:ext cx="15957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848600" y="3962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819400" y="1359022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191000" y="1359022"/>
            <a:ext cx="381000" cy="3269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9600" y="2853946"/>
            <a:ext cx="2971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 candidate that does not meet the minimum requirements will have the following disposition chain:  020</a:t>
            </a:r>
            <a:r>
              <a:rPr lang="en-US" sz="1000" dirty="0" smtClean="0">
                <a:sym typeface="Wingdings" panose="05000000000000000000" pitchFamily="2" charset="2"/>
              </a:rPr>
              <a:t>03003C</a:t>
            </a:r>
          </a:p>
          <a:p>
            <a:endParaRPr lang="en-US" sz="1000" dirty="0">
              <a:sym typeface="Wingdings" panose="05000000000000000000" pitchFamily="2" charset="2"/>
            </a:endParaRPr>
          </a:p>
          <a:p>
            <a:r>
              <a:rPr lang="en-US" sz="1000" dirty="0" smtClean="0">
                <a:sym typeface="Wingdings" panose="05000000000000000000" pitchFamily="2" charset="2"/>
              </a:rPr>
              <a:t>A candidate that meets the minimum requirements but is not chosen for phone interviews will have the following disposition chain: 020030</a:t>
            </a:r>
          </a:p>
          <a:p>
            <a:endParaRPr lang="en-US" sz="1000" dirty="0" smtClean="0"/>
          </a:p>
          <a:p>
            <a:r>
              <a:rPr lang="en-US" sz="1000" dirty="0" smtClean="0"/>
              <a:t>A candidate that makes it to the phone interview stage but does not get an invitation to on-campus interviews will have the following disposition chain: 020</a:t>
            </a:r>
            <a:r>
              <a:rPr lang="en-US" sz="1000" dirty="0" smtClean="0">
                <a:sym typeface="Wingdings" panose="05000000000000000000" pitchFamily="2" charset="2"/>
              </a:rPr>
              <a:t>03003A</a:t>
            </a:r>
          </a:p>
          <a:p>
            <a:endParaRPr lang="en-US" sz="1000" dirty="0">
              <a:sym typeface="Wingdings" panose="05000000000000000000" pitchFamily="2" charset="2"/>
            </a:endParaRPr>
          </a:p>
          <a:p>
            <a:r>
              <a:rPr lang="en-US" sz="1000" dirty="0" smtClean="0">
                <a:sym typeface="Wingdings" panose="05000000000000000000" pitchFamily="2" charset="2"/>
              </a:rPr>
              <a:t>A candidate that is invited to on-campus interviews will have the following disposition chain: 02003003A060</a:t>
            </a:r>
          </a:p>
          <a:p>
            <a:endParaRPr lang="en-US" sz="1000" dirty="0"/>
          </a:p>
          <a:p>
            <a:r>
              <a:rPr lang="en-US" sz="1000" dirty="0" smtClean="0"/>
              <a:t>Please do not use any other dispositions.</a:t>
            </a:r>
          </a:p>
          <a:p>
            <a:endParaRPr lang="en-US" sz="1000" dirty="0"/>
          </a:p>
          <a:p>
            <a:r>
              <a:rPr lang="en-US" sz="1000" dirty="0" smtClean="0"/>
              <a:t>HR will change dispositions for candidates that are offered positions to ensure that we are able to pull them from the recruitment side of HRS to the employment side. 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7482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227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TAM Disposition Status Workflow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uwpuser</dc:creator>
  <cp:lastModifiedBy>uwpuser</cp:lastModifiedBy>
  <cp:revision>8</cp:revision>
  <cp:lastPrinted>2016-05-17T16:25:25Z</cp:lastPrinted>
  <dcterms:created xsi:type="dcterms:W3CDTF">2016-05-10T19:31:19Z</dcterms:created>
  <dcterms:modified xsi:type="dcterms:W3CDTF">2016-05-17T16:25:32Z</dcterms:modified>
</cp:coreProperties>
</file>