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67" r:id="rId3"/>
    <p:sldId id="266" r:id="rId4"/>
    <p:sldId id="265" r:id="rId5"/>
    <p:sldId id="268" r:id="rId6"/>
    <p:sldId id="261" r:id="rId7"/>
    <p:sldId id="262" r:id="rId8"/>
    <p:sldId id="263" r:id="rId9"/>
    <p:sldId id="264" r:id="rId10"/>
    <p:sldId id="271" r:id="rId11"/>
    <p:sldId id="269" r:id="rId12"/>
    <p:sldId id="273" r:id="rId13"/>
    <p:sldId id="270" r:id="rId14"/>
    <p:sldId id="260" r:id="rId15"/>
    <p:sldId id="277" r:id="rId16"/>
    <p:sldId id="275" r:id="rId17"/>
    <p:sldId id="274" r:id="rId18"/>
    <p:sldId id="293" r:id="rId19"/>
    <p:sldId id="284" r:id="rId20"/>
    <p:sldId id="279" r:id="rId21"/>
    <p:sldId id="282" r:id="rId22"/>
    <p:sldId id="283" r:id="rId23"/>
    <p:sldId id="285" r:id="rId24"/>
    <p:sldId id="286" r:id="rId25"/>
    <p:sldId id="287" r:id="rId26"/>
    <p:sldId id="288" r:id="rId27"/>
    <p:sldId id="289" r:id="rId28"/>
    <p:sldId id="290" r:id="rId29"/>
    <p:sldId id="291" r:id="rId30"/>
    <p:sldId id="292" r:id="rId31"/>
  </p:sldIdLst>
  <p:sldSz cx="9144000" cy="6858000" type="screen4x3"/>
  <p:notesSz cx="7086600" cy="9429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14BC2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88906" autoAdjust="0"/>
  </p:normalViewPr>
  <p:slideViewPr>
    <p:cSldViewPr>
      <p:cViewPr>
        <p:scale>
          <a:sx n="80" d="100"/>
          <a:sy n="80" d="100"/>
        </p:scale>
        <p:origin x="0"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12-month CPI Change</a:t>
            </a:r>
          </a:p>
        </c:rich>
      </c:tx>
      <c:layout/>
    </c:title>
    <c:plotArea>
      <c:layout/>
      <c:scatterChart>
        <c:scatterStyle val="smoothMarker"/>
        <c:ser>
          <c:idx val="0"/>
          <c:order val="0"/>
          <c:tx>
            <c:strRef>
              <c:f>Sheet1!$B$1</c:f>
              <c:strCache>
                <c:ptCount val="1"/>
                <c:pt idx="0">
                  <c:v>12-month CPI</c:v>
                </c:pt>
              </c:strCache>
            </c:strRef>
          </c:tx>
          <c:spPr>
            <a:ln w="41275">
              <a:solidFill>
                <a:srgbClr val="FFFF00"/>
              </a:solidFill>
            </a:ln>
          </c:spPr>
          <c:marker>
            <c:symbol val="none"/>
          </c:marker>
          <c:xVal>
            <c:numRef>
              <c:f>Sheet1!$A$2:$A$93</c:f>
              <c:numCache>
                <c:formatCode>m/d/yy;@</c:formatCode>
                <c:ptCount val="92"/>
                <c:pt idx="0">
                  <c:v>36861</c:v>
                </c:pt>
                <c:pt idx="1">
                  <c:v>36892</c:v>
                </c:pt>
                <c:pt idx="2">
                  <c:v>36923</c:v>
                </c:pt>
                <c:pt idx="3">
                  <c:v>36951</c:v>
                </c:pt>
                <c:pt idx="4">
                  <c:v>36982</c:v>
                </c:pt>
                <c:pt idx="5">
                  <c:v>37012</c:v>
                </c:pt>
                <c:pt idx="6">
                  <c:v>37043</c:v>
                </c:pt>
                <c:pt idx="7">
                  <c:v>37073</c:v>
                </c:pt>
                <c:pt idx="8">
                  <c:v>37104</c:v>
                </c:pt>
                <c:pt idx="9">
                  <c:v>37135</c:v>
                </c:pt>
                <c:pt idx="10">
                  <c:v>37165</c:v>
                </c:pt>
                <c:pt idx="11">
                  <c:v>37196</c:v>
                </c:pt>
                <c:pt idx="12">
                  <c:v>37226</c:v>
                </c:pt>
                <c:pt idx="13">
                  <c:v>37257</c:v>
                </c:pt>
                <c:pt idx="14">
                  <c:v>37288</c:v>
                </c:pt>
                <c:pt idx="15">
                  <c:v>37316</c:v>
                </c:pt>
                <c:pt idx="16">
                  <c:v>37347</c:v>
                </c:pt>
                <c:pt idx="17">
                  <c:v>37377</c:v>
                </c:pt>
                <c:pt idx="18">
                  <c:v>37408</c:v>
                </c:pt>
                <c:pt idx="19">
                  <c:v>37438</c:v>
                </c:pt>
                <c:pt idx="20">
                  <c:v>37469</c:v>
                </c:pt>
                <c:pt idx="21">
                  <c:v>37500</c:v>
                </c:pt>
                <c:pt idx="22">
                  <c:v>37530</c:v>
                </c:pt>
                <c:pt idx="23">
                  <c:v>37561</c:v>
                </c:pt>
                <c:pt idx="24">
                  <c:v>37591</c:v>
                </c:pt>
                <c:pt idx="25">
                  <c:v>37622</c:v>
                </c:pt>
                <c:pt idx="26">
                  <c:v>37653</c:v>
                </c:pt>
                <c:pt idx="27">
                  <c:v>37681</c:v>
                </c:pt>
                <c:pt idx="28">
                  <c:v>37712</c:v>
                </c:pt>
                <c:pt idx="29">
                  <c:v>37742</c:v>
                </c:pt>
                <c:pt idx="30">
                  <c:v>37773</c:v>
                </c:pt>
                <c:pt idx="31">
                  <c:v>37803</c:v>
                </c:pt>
                <c:pt idx="32">
                  <c:v>37834</c:v>
                </c:pt>
                <c:pt idx="33">
                  <c:v>37865</c:v>
                </c:pt>
                <c:pt idx="34">
                  <c:v>37895</c:v>
                </c:pt>
                <c:pt idx="35">
                  <c:v>37926</c:v>
                </c:pt>
                <c:pt idx="36">
                  <c:v>37956</c:v>
                </c:pt>
                <c:pt idx="37">
                  <c:v>37987</c:v>
                </c:pt>
                <c:pt idx="38">
                  <c:v>38018</c:v>
                </c:pt>
                <c:pt idx="39">
                  <c:v>38047</c:v>
                </c:pt>
                <c:pt idx="40">
                  <c:v>38078</c:v>
                </c:pt>
                <c:pt idx="41">
                  <c:v>38108</c:v>
                </c:pt>
                <c:pt idx="42">
                  <c:v>38139</c:v>
                </c:pt>
                <c:pt idx="43">
                  <c:v>38169</c:v>
                </c:pt>
                <c:pt idx="44">
                  <c:v>38200</c:v>
                </c:pt>
                <c:pt idx="45">
                  <c:v>38231</c:v>
                </c:pt>
                <c:pt idx="46">
                  <c:v>38261</c:v>
                </c:pt>
                <c:pt idx="47">
                  <c:v>38292</c:v>
                </c:pt>
                <c:pt idx="48">
                  <c:v>38322</c:v>
                </c:pt>
                <c:pt idx="49">
                  <c:v>38353</c:v>
                </c:pt>
                <c:pt idx="50">
                  <c:v>38384</c:v>
                </c:pt>
                <c:pt idx="51">
                  <c:v>38412</c:v>
                </c:pt>
                <c:pt idx="52">
                  <c:v>38443</c:v>
                </c:pt>
                <c:pt idx="53">
                  <c:v>38473</c:v>
                </c:pt>
                <c:pt idx="54">
                  <c:v>38504</c:v>
                </c:pt>
                <c:pt idx="55">
                  <c:v>38534</c:v>
                </c:pt>
                <c:pt idx="56">
                  <c:v>38565</c:v>
                </c:pt>
                <c:pt idx="57">
                  <c:v>38596</c:v>
                </c:pt>
                <c:pt idx="58">
                  <c:v>38626</c:v>
                </c:pt>
                <c:pt idx="59">
                  <c:v>38657</c:v>
                </c:pt>
                <c:pt idx="60">
                  <c:v>38687</c:v>
                </c:pt>
                <c:pt idx="61">
                  <c:v>38718</c:v>
                </c:pt>
                <c:pt idx="62">
                  <c:v>38749</c:v>
                </c:pt>
                <c:pt idx="63">
                  <c:v>38777</c:v>
                </c:pt>
                <c:pt idx="64">
                  <c:v>38808</c:v>
                </c:pt>
                <c:pt idx="65">
                  <c:v>38838</c:v>
                </c:pt>
                <c:pt idx="66">
                  <c:v>38869</c:v>
                </c:pt>
                <c:pt idx="67">
                  <c:v>38899</c:v>
                </c:pt>
                <c:pt idx="68">
                  <c:v>38930</c:v>
                </c:pt>
                <c:pt idx="69">
                  <c:v>38961</c:v>
                </c:pt>
                <c:pt idx="70">
                  <c:v>38991</c:v>
                </c:pt>
                <c:pt idx="71">
                  <c:v>39022</c:v>
                </c:pt>
                <c:pt idx="72">
                  <c:v>39052</c:v>
                </c:pt>
                <c:pt idx="73">
                  <c:v>39083</c:v>
                </c:pt>
                <c:pt idx="74">
                  <c:v>39114</c:v>
                </c:pt>
                <c:pt idx="75">
                  <c:v>39142</c:v>
                </c:pt>
                <c:pt idx="76">
                  <c:v>39173</c:v>
                </c:pt>
                <c:pt idx="77">
                  <c:v>39203</c:v>
                </c:pt>
                <c:pt idx="78">
                  <c:v>39234</c:v>
                </c:pt>
                <c:pt idx="79">
                  <c:v>39264</c:v>
                </c:pt>
                <c:pt idx="80">
                  <c:v>39295</c:v>
                </c:pt>
                <c:pt idx="81">
                  <c:v>39326</c:v>
                </c:pt>
                <c:pt idx="82">
                  <c:v>39356</c:v>
                </c:pt>
                <c:pt idx="83">
                  <c:v>39387</c:v>
                </c:pt>
                <c:pt idx="84">
                  <c:v>39417</c:v>
                </c:pt>
                <c:pt idx="85">
                  <c:v>39448</c:v>
                </c:pt>
                <c:pt idx="86">
                  <c:v>39479</c:v>
                </c:pt>
                <c:pt idx="87">
                  <c:v>39508</c:v>
                </c:pt>
                <c:pt idx="88">
                  <c:v>39539</c:v>
                </c:pt>
                <c:pt idx="89">
                  <c:v>39569</c:v>
                </c:pt>
                <c:pt idx="90">
                  <c:v>39600</c:v>
                </c:pt>
                <c:pt idx="91">
                  <c:v>39630</c:v>
                </c:pt>
              </c:numCache>
            </c:numRef>
          </c:xVal>
          <c:yVal>
            <c:numRef>
              <c:f>Sheet1!$B$2:$B$93</c:f>
              <c:numCache>
                <c:formatCode>General</c:formatCode>
                <c:ptCount val="92"/>
                <c:pt idx="0">
                  <c:v>2.5999999999999943</c:v>
                </c:pt>
                <c:pt idx="1">
                  <c:v>2.9910269192422727</c:v>
                </c:pt>
                <c:pt idx="2">
                  <c:v>2.7750247770069421</c:v>
                </c:pt>
                <c:pt idx="3">
                  <c:v>2.2637795275590702</c:v>
                </c:pt>
                <c:pt idx="4">
                  <c:v>2.5590551181102379</c:v>
                </c:pt>
                <c:pt idx="5">
                  <c:v>2.8515240904621351</c:v>
                </c:pt>
                <c:pt idx="6">
                  <c:v>2.6444662095984359</c:v>
                </c:pt>
                <c:pt idx="7">
                  <c:v>2.1505376344086047</c:v>
                </c:pt>
                <c:pt idx="8">
                  <c:v>2.2482893450635397</c:v>
                </c:pt>
                <c:pt idx="9">
                  <c:v>2.0428015564202417</c:v>
                </c:pt>
                <c:pt idx="10">
                  <c:v>1.7492711370262384</c:v>
                </c:pt>
                <c:pt idx="11">
                  <c:v>1.5564202334630433</c:v>
                </c:pt>
                <c:pt idx="12">
                  <c:v>1.2670565302144359</c:v>
                </c:pt>
                <c:pt idx="13">
                  <c:v>0.87124878993224042</c:v>
                </c:pt>
                <c:pt idx="14">
                  <c:v>0.77145612343297587</c:v>
                </c:pt>
                <c:pt idx="15">
                  <c:v>1.154956689124147</c:v>
                </c:pt>
                <c:pt idx="16">
                  <c:v>1.3435700575815657</c:v>
                </c:pt>
                <c:pt idx="17">
                  <c:v>0.95602294455066927</c:v>
                </c:pt>
                <c:pt idx="18">
                  <c:v>0.76335877862595169</c:v>
                </c:pt>
                <c:pt idx="19">
                  <c:v>1.1483253588516773</c:v>
                </c:pt>
                <c:pt idx="20">
                  <c:v>1.3384321223709423</c:v>
                </c:pt>
                <c:pt idx="21">
                  <c:v>1.3346043851286837</c:v>
                </c:pt>
                <c:pt idx="22">
                  <c:v>1.6236867239732617</c:v>
                </c:pt>
                <c:pt idx="23">
                  <c:v>1.8199233716475014</c:v>
                </c:pt>
                <c:pt idx="24">
                  <c:v>2.0211742059672755</c:v>
                </c:pt>
                <c:pt idx="25">
                  <c:v>2.2072936660268692</c:v>
                </c:pt>
                <c:pt idx="26">
                  <c:v>2.6794258373205713</c:v>
                </c:pt>
                <c:pt idx="27">
                  <c:v>2.6641294005708955</c:v>
                </c:pt>
                <c:pt idx="28">
                  <c:v>1.988636363636372</c:v>
                </c:pt>
                <c:pt idx="29">
                  <c:v>1.7992424242424325</c:v>
                </c:pt>
                <c:pt idx="30">
                  <c:v>1.8939393939393911</c:v>
                </c:pt>
                <c:pt idx="31">
                  <c:v>1.8921475875118288</c:v>
                </c:pt>
                <c:pt idx="32">
                  <c:v>2.0754716981132062</c:v>
                </c:pt>
                <c:pt idx="33">
                  <c:v>2.0696142991533422</c:v>
                </c:pt>
                <c:pt idx="34">
                  <c:v>1.8796992481202981</c:v>
                </c:pt>
                <c:pt idx="35">
                  <c:v>1.5992474129821288</c:v>
                </c:pt>
                <c:pt idx="36">
                  <c:v>1.698113207547167</c:v>
                </c:pt>
                <c:pt idx="37">
                  <c:v>1.8779342723004655</c:v>
                </c:pt>
                <c:pt idx="38">
                  <c:v>1.6775396085740866</c:v>
                </c:pt>
                <c:pt idx="39">
                  <c:v>1.6682113067655231</c:v>
                </c:pt>
                <c:pt idx="40">
                  <c:v>2.1355617455896012</c:v>
                </c:pt>
                <c:pt idx="41">
                  <c:v>2.8837209302325566</c:v>
                </c:pt>
                <c:pt idx="42">
                  <c:v>2.9739776951672887</c:v>
                </c:pt>
                <c:pt idx="43">
                  <c:v>2.785515320334262</c:v>
                </c:pt>
                <c:pt idx="44">
                  <c:v>2.3105360443622942</c:v>
                </c:pt>
                <c:pt idx="45">
                  <c:v>2.3041474654377883</c:v>
                </c:pt>
                <c:pt idx="46">
                  <c:v>2.9520295202951923</c:v>
                </c:pt>
                <c:pt idx="47">
                  <c:v>3.3333333333333277</c:v>
                </c:pt>
                <c:pt idx="48">
                  <c:v>3.1539888682745882</c:v>
                </c:pt>
                <c:pt idx="49">
                  <c:v>2.5806451612903198</c:v>
                </c:pt>
                <c:pt idx="50">
                  <c:v>2.5664527956003771</c:v>
                </c:pt>
                <c:pt idx="51">
                  <c:v>2.6435733819507692</c:v>
                </c:pt>
                <c:pt idx="52">
                  <c:v>3.0909090909090962</c:v>
                </c:pt>
                <c:pt idx="53">
                  <c:v>2.4412296564195342</c:v>
                </c:pt>
                <c:pt idx="54">
                  <c:v>2.1660649819494635</c:v>
                </c:pt>
                <c:pt idx="55">
                  <c:v>2.7100271002710032</c:v>
                </c:pt>
                <c:pt idx="56">
                  <c:v>3.2520325203251979</c:v>
                </c:pt>
                <c:pt idx="57">
                  <c:v>4.1441441441441391</c:v>
                </c:pt>
                <c:pt idx="58">
                  <c:v>3.6738351254480364</c:v>
                </c:pt>
                <c:pt idx="59">
                  <c:v>2.9569892473118382</c:v>
                </c:pt>
                <c:pt idx="60">
                  <c:v>2.8776978417266212</c:v>
                </c:pt>
                <c:pt idx="61">
                  <c:v>3.5040431266846377</c:v>
                </c:pt>
                <c:pt idx="62">
                  <c:v>3.1277926720286002</c:v>
                </c:pt>
                <c:pt idx="63">
                  <c:v>3.0195381882770942</c:v>
                </c:pt>
                <c:pt idx="64">
                  <c:v>3.0864197530864201</c:v>
                </c:pt>
                <c:pt idx="65">
                  <c:v>3.7069726390114766</c:v>
                </c:pt>
                <c:pt idx="66">
                  <c:v>3.9752650176678399</c:v>
                </c:pt>
                <c:pt idx="67">
                  <c:v>3.8698328935795829</c:v>
                </c:pt>
                <c:pt idx="68">
                  <c:v>3.4995625546806637</c:v>
                </c:pt>
                <c:pt idx="69">
                  <c:v>1.903114186851214</c:v>
                </c:pt>
                <c:pt idx="70">
                  <c:v>1.2100259291270461</c:v>
                </c:pt>
                <c:pt idx="71">
                  <c:v>1.7406440382941688</c:v>
                </c:pt>
                <c:pt idx="72">
                  <c:v>2.272727272727272</c:v>
                </c:pt>
                <c:pt idx="73">
                  <c:v>1.8315972222222217</c:v>
                </c:pt>
                <c:pt idx="74">
                  <c:v>2.1637781629116177</c:v>
                </c:pt>
                <c:pt idx="75">
                  <c:v>2.5672413793103401</c:v>
                </c:pt>
                <c:pt idx="76">
                  <c:v>2.4054747647562</c:v>
                </c:pt>
                <c:pt idx="77">
                  <c:v>2.3744680851063844</c:v>
                </c:pt>
                <c:pt idx="78">
                  <c:v>2.3602378929481662</c:v>
                </c:pt>
                <c:pt idx="79">
                  <c:v>1.9339542760372594</c:v>
                </c:pt>
                <c:pt idx="80">
                  <c:v>1.6043956043956011</c:v>
                </c:pt>
                <c:pt idx="81">
                  <c:v>2.3242784380305577</c:v>
                </c:pt>
                <c:pt idx="82">
                  <c:v>3.1793339026473162</c:v>
                </c:pt>
                <c:pt idx="83">
                  <c:v>3.8862275449101742</c:v>
                </c:pt>
                <c:pt idx="84">
                  <c:v>3.6940170940170982</c:v>
                </c:pt>
                <c:pt idx="85">
                  <c:v>3.9084477026681386</c:v>
                </c:pt>
                <c:pt idx="86">
                  <c:v>3.6930541065506319</c:v>
                </c:pt>
                <c:pt idx="87">
                  <c:v>3.5519171611558429</c:v>
                </c:pt>
                <c:pt idx="88">
                  <c:v>3.4524525527933667</c:v>
                </c:pt>
                <c:pt idx="89">
                  <c:v>3.6204173247983951</c:v>
                </c:pt>
                <c:pt idx="90">
                  <c:v>4.2364581085343502</c:v>
                </c:pt>
              </c:numCache>
            </c:numRef>
          </c:yVal>
          <c:smooth val="1"/>
        </c:ser>
        <c:axId val="55346688"/>
        <c:axId val="57988608"/>
      </c:scatterChart>
      <c:valAx>
        <c:axId val="55346688"/>
        <c:scaling>
          <c:orientation val="minMax"/>
        </c:scaling>
        <c:axPos val="b"/>
        <c:title>
          <c:tx>
            <c:rich>
              <a:bodyPr/>
              <a:lstStyle/>
              <a:p>
                <a:pPr>
                  <a:defRPr/>
                </a:pPr>
                <a:r>
                  <a:rPr lang="en-US"/>
                  <a:t>Time</a:t>
                </a:r>
              </a:p>
            </c:rich>
          </c:tx>
          <c:layout/>
        </c:title>
        <c:numFmt formatCode="[$-409]mmm\-yy;@" sourceLinked="0"/>
        <c:majorTickMark val="none"/>
        <c:tickLblPos val="nextTo"/>
        <c:txPr>
          <a:bodyPr rot="-1500000"/>
          <a:lstStyle/>
          <a:p>
            <a:pPr>
              <a:defRPr/>
            </a:pPr>
            <a:endParaRPr lang="en-US"/>
          </a:p>
        </c:txPr>
        <c:crossAx val="57988608"/>
        <c:crosses val="autoZero"/>
        <c:crossBetween val="midCat"/>
      </c:valAx>
      <c:valAx>
        <c:axId val="57988608"/>
        <c:scaling>
          <c:orientation val="minMax"/>
        </c:scaling>
        <c:axPos val="l"/>
        <c:majorGridlines/>
        <c:title>
          <c:tx>
            <c:rich>
              <a:bodyPr/>
              <a:lstStyle/>
              <a:p>
                <a:pPr>
                  <a:defRPr/>
                </a:pPr>
                <a:r>
                  <a:rPr lang="en-US"/>
                  <a:t>Inflation Rate</a:t>
                </a:r>
              </a:p>
            </c:rich>
          </c:tx>
          <c:layout/>
        </c:title>
        <c:numFmt formatCode="General" sourceLinked="1"/>
        <c:majorTickMark val="none"/>
        <c:tickLblPos val="nextTo"/>
        <c:crossAx val="55346688"/>
        <c:crosses val="autoZero"/>
        <c:crossBetween val="midCat"/>
      </c:valAx>
      <c:spPr>
        <a:gradFill>
          <a:gsLst>
            <a:gs pos="0">
              <a:srgbClr val="4F81BD">
                <a:tint val="66000"/>
                <a:satMod val="160000"/>
                <a:alpha val="0"/>
              </a:srgbClr>
            </a:gs>
            <a:gs pos="50000">
              <a:srgbClr val="4F81BD">
                <a:tint val="44500"/>
                <a:satMod val="160000"/>
              </a:srgbClr>
            </a:gs>
            <a:gs pos="100000">
              <a:srgbClr val="4F81BD">
                <a:tint val="23500"/>
                <a:satMod val="160000"/>
              </a:srgbClr>
            </a:gs>
          </a:gsLst>
          <a:lin ang="5400000" scaled="0"/>
        </a:gradFill>
      </c:spPr>
    </c:plotArea>
    <c:legend>
      <c:legendPos val="t"/>
      <c:layout/>
    </c:legend>
    <c:plotVisOnly val="1"/>
  </c:chart>
  <c:txPr>
    <a:bodyPr/>
    <a:lstStyle/>
    <a:p>
      <a:pPr>
        <a:defRPr sz="1800">
          <a:solidFill>
            <a:schemeClr val="tx1"/>
          </a:solidFil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CPI – Core CPI= Energy and Food </a:t>
            </a:r>
          </a:p>
        </c:rich>
      </c:tx>
      <c:layout/>
    </c:title>
    <c:plotArea>
      <c:layout/>
      <c:scatterChart>
        <c:scatterStyle val="smoothMarker"/>
        <c:ser>
          <c:idx val="0"/>
          <c:order val="0"/>
          <c:tx>
            <c:strRef>
              <c:f>Sheet1!$B$1</c:f>
              <c:strCache>
                <c:ptCount val="1"/>
                <c:pt idx="0">
                  <c:v>CPI</c:v>
                </c:pt>
              </c:strCache>
            </c:strRef>
          </c:tx>
          <c:spPr>
            <a:ln w="41275">
              <a:solidFill>
                <a:srgbClr val="FFFF00"/>
              </a:solidFill>
            </a:ln>
          </c:spPr>
          <c:marker>
            <c:symbol val="none"/>
          </c:marker>
          <c:xVal>
            <c:numRef>
              <c:f>Sheet1!$A$2:$A$93</c:f>
              <c:numCache>
                <c:formatCode>m/d/yy;@</c:formatCode>
                <c:ptCount val="92"/>
                <c:pt idx="0">
                  <c:v>36861</c:v>
                </c:pt>
                <c:pt idx="1">
                  <c:v>36892</c:v>
                </c:pt>
                <c:pt idx="2">
                  <c:v>36923</c:v>
                </c:pt>
                <c:pt idx="3">
                  <c:v>36951</c:v>
                </c:pt>
                <c:pt idx="4">
                  <c:v>36982</c:v>
                </c:pt>
                <c:pt idx="5">
                  <c:v>37012</c:v>
                </c:pt>
                <c:pt idx="6">
                  <c:v>37043</c:v>
                </c:pt>
                <c:pt idx="7">
                  <c:v>37073</c:v>
                </c:pt>
                <c:pt idx="8">
                  <c:v>37104</c:v>
                </c:pt>
                <c:pt idx="9">
                  <c:v>37135</c:v>
                </c:pt>
                <c:pt idx="10">
                  <c:v>37165</c:v>
                </c:pt>
                <c:pt idx="11">
                  <c:v>37196</c:v>
                </c:pt>
                <c:pt idx="12">
                  <c:v>37226</c:v>
                </c:pt>
                <c:pt idx="13">
                  <c:v>37257</c:v>
                </c:pt>
                <c:pt idx="14">
                  <c:v>37288</c:v>
                </c:pt>
                <c:pt idx="15">
                  <c:v>37316</c:v>
                </c:pt>
                <c:pt idx="16">
                  <c:v>37347</c:v>
                </c:pt>
                <c:pt idx="17">
                  <c:v>37377</c:v>
                </c:pt>
                <c:pt idx="18">
                  <c:v>37408</c:v>
                </c:pt>
                <c:pt idx="19">
                  <c:v>37438</c:v>
                </c:pt>
                <c:pt idx="20">
                  <c:v>37469</c:v>
                </c:pt>
                <c:pt idx="21">
                  <c:v>37500</c:v>
                </c:pt>
                <c:pt idx="22">
                  <c:v>37530</c:v>
                </c:pt>
                <c:pt idx="23">
                  <c:v>37561</c:v>
                </c:pt>
                <c:pt idx="24">
                  <c:v>37591</c:v>
                </c:pt>
                <c:pt idx="25">
                  <c:v>37622</c:v>
                </c:pt>
                <c:pt idx="26">
                  <c:v>37653</c:v>
                </c:pt>
                <c:pt idx="27">
                  <c:v>37681</c:v>
                </c:pt>
                <c:pt idx="28">
                  <c:v>37712</c:v>
                </c:pt>
                <c:pt idx="29">
                  <c:v>37742</c:v>
                </c:pt>
                <c:pt idx="30">
                  <c:v>37773</c:v>
                </c:pt>
                <c:pt idx="31">
                  <c:v>37803</c:v>
                </c:pt>
                <c:pt idx="32">
                  <c:v>37834</c:v>
                </c:pt>
                <c:pt idx="33">
                  <c:v>37865</c:v>
                </c:pt>
                <c:pt idx="34">
                  <c:v>37895</c:v>
                </c:pt>
                <c:pt idx="35">
                  <c:v>37926</c:v>
                </c:pt>
                <c:pt idx="36">
                  <c:v>37956</c:v>
                </c:pt>
                <c:pt idx="37">
                  <c:v>37987</c:v>
                </c:pt>
                <c:pt idx="38">
                  <c:v>38018</c:v>
                </c:pt>
                <c:pt idx="39">
                  <c:v>38047</c:v>
                </c:pt>
                <c:pt idx="40">
                  <c:v>38078</c:v>
                </c:pt>
                <c:pt idx="41">
                  <c:v>38108</c:v>
                </c:pt>
                <c:pt idx="42">
                  <c:v>38139</c:v>
                </c:pt>
                <c:pt idx="43">
                  <c:v>38169</c:v>
                </c:pt>
                <c:pt idx="44">
                  <c:v>38200</c:v>
                </c:pt>
                <c:pt idx="45">
                  <c:v>38231</c:v>
                </c:pt>
                <c:pt idx="46">
                  <c:v>38261</c:v>
                </c:pt>
                <c:pt idx="47">
                  <c:v>38292</c:v>
                </c:pt>
                <c:pt idx="48">
                  <c:v>38322</c:v>
                </c:pt>
                <c:pt idx="49">
                  <c:v>38353</c:v>
                </c:pt>
                <c:pt idx="50">
                  <c:v>38384</c:v>
                </c:pt>
                <c:pt idx="51">
                  <c:v>38412</c:v>
                </c:pt>
                <c:pt idx="52">
                  <c:v>38443</c:v>
                </c:pt>
                <c:pt idx="53">
                  <c:v>38473</c:v>
                </c:pt>
                <c:pt idx="54">
                  <c:v>38504</c:v>
                </c:pt>
                <c:pt idx="55">
                  <c:v>38534</c:v>
                </c:pt>
                <c:pt idx="56">
                  <c:v>38565</c:v>
                </c:pt>
                <c:pt idx="57">
                  <c:v>38596</c:v>
                </c:pt>
                <c:pt idx="58">
                  <c:v>38626</c:v>
                </c:pt>
                <c:pt idx="59">
                  <c:v>38657</c:v>
                </c:pt>
                <c:pt idx="60">
                  <c:v>38687</c:v>
                </c:pt>
                <c:pt idx="61">
                  <c:v>38718</c:v>
                </c:pt>
                <c:pt idx="62">
                  <c:v>38749</c:v>
                </c:pt>
                <c:pt idx="63">
                  <c:v>38777</c:v>
                </c:pt>
                <c:pt idx="64">
                  <c:v>38808</c:v>
                </c:pt>
                <c:pt idx="65">
                  <c:v>38838</c:v>
                </c:pt>
                <c:pt idx="66">
                  <c:v>38869</c:v>
                </c:pt>
                <c:pt idx="67">
                  <c:v>38899</c:v>
                </c:pt>
                <c:pt idx="68">
                  <c:v>38930</c:v>
                </c:pt>
                <c:pt idx="69">
                  <c:v>38961</c:v>
                </c:pt>
                <c:pt idx="70">
                  <c:v>38991</c:v>
                </c:pt>
                <c:pt idx="71">
                  <c:v>39022</c:v>
                </c:pt>
                <c:pt idx="72">
                  <c:v>39052</c:v>
                </c:pt>
                <c:pt idx="73">
                  <c:v>39083</c:v>
                </c:pt>
                <c:pt idx="74">
                  <c:v>39114</c:v>
                </c:pt>
                <c:pt idx="75">
                  <c:v>39142</c:v>
                </c:pt>
                <c:pt idx="76">
                  <c:v>39173</c:v>
                </c:pt>
                <c:pt idx="77">
                  <c:v>39203</c:v>
                </c:pt>
                <c:pt idx="78">
                  <c:v>39234</c:v>
                </c:pt>
                <c:pt idx="79">
                  <c:v>39264</c:v>
                </c:pt>
                <c:pt idx="80">
                  <c:v>39295</c:v>
                </c:pt>
                <c:pt idx="81">
                  <c:v>39326</c:v>
                </c:pt>
                <c:pt idx="82">
                  <c:v>39356</c:v>
                </c:pt>
                <c:pt idx="83">
                  <c:v>39387</c:v>
                </c:pt>
                <c:pt idx="84">
                  <c:v>39417</c:v>
                </c:pt>
                <c:pt idx="85">
                  <c:v>39448</c:v>
                </c:pt>
                <c:pt idx="86">
                  <c:v>39479</c:v>
                </c:pt>
                <c:pt idx="87">
                  <c:v>39508</c:v>
                </c:pt>
                <c:pt idx="88">
                  <c:v>39539</c:v>
                </c:pt>
                <c:pt idx="89">
                  <c:v>39569</c:v>
                </c:pt>
                <c:pt idx="90">
                  <c:v>39600</c:v>
                </c:pt>
                <c:pt idx="91">
                  <c:v>39630</c:v>
                </c:pt>
              </c:numCache>
            </c:numRef>
          </c:xVal>
          <c:yVal>
            <c:numRef>
              <c:f>Sheet1!$B$2:$B$93</c:f>
              <c:numCache>
                <c:formatCode>General</c:formatCode>
                <c:ptCount val="92"/>
                <c:pt idx="0">
                  <c:v>100</c:v>
                </c:pt>
                <c:pt idx="1">
                  <c:v>100.63218390804597</c:v>
                </c:pt>
                <c:pt idx="2">
                  <c:v>101.03448275862057</c:v>
                </c:pt>
                <c:pt idx="3">
                  <c:v>101.26436781609171</c:v>
                </c:pt>
                <c:pt idx="4">
                  <c:v>101.66666666666666</c:v>
                </c:pt>
                <c:pt idx="5">
                  <c:v>102.12643678160907</c:v>
                </c:pt>
                <c:pt idx="6">
                  <c:v>102.29885057471266</c:v>
                </c:pt>
                <c:pt idx="7">
                  <c:v>102.01149425287359</c:v>
                </c:pt>
                <c:pt idx="8">
                  <c:v>102.01149425287359</c:v>
                </c:pt>
                <c:pt idx="9">
                  <c:v>102.47126436781627</c:v>
                </c:pt>
                <c:pt idx="10">
                  <c:v>102.12643678160907</c:v>
                </c:pt>
                <c:pt idx="11">
                  <c:v>101.95402298850588</c:v>
                </c:pt>
                <c:pt idx="12">
                  <c:v>101.55172413793098</c:v>
                </c:pt>
                <c:pt idx="13">
                  <c:v>101.78160919540232</c:v>
                </c:pt>
                <c:pt idx="14">
                  <c:v>102.18390804597702</c:v>
                </c:pt>
                <c:pt idx="15">
                  <c:v>102.75862068965532</c:v>
                </c:pt>
                <c:pt idx="16">
                  <c:v>103.33333333333321</c:v>
                </c:pt>
                <c:pt idx="17">
                  <c:v>103.33333333333321</c:v>
                </c:pt>
                <c:pt idx="18">
                  <c:v>103.39080459770115</c:v>
                </c:pt>
                <c:pt idx="19">
                  <c:v>103.50574712643645</c:v>
                </c:pt>
                <c:pt idx="20">
                  <c:v>103.85057471264346</c:v>
                </c:pt>
                <c:pt idx="21">
                  <c:v>104.02298850574711</c:v>
                </c:pt>
                <c:pt idx="22">
                  <c:v>104.19540229885044</c:v>
                </c:pt>
                <c:pt idx="23">
                  <c:v>104.19540229885044</c:v>
                </c:pt>
                <c:pt idx="24">
                  <c:v>103.96551724137947</c:v>
                </c:pt>
                <c:pt idx="25">
                  <c:v>104.4252873563216</c:v>
                </c:pt>
                <c:pt idx="26">
                  <c:v>105.22988505747107</c:v>
                </c:pt>
                <c:pt idx="27">
                  <c:v>105.86206896551732</c:v>
                </c:pt>
                <c:pt idx="28">
                  <c:v>105.63218390804599</c:v>
                </c:pt>
                <c:pt idx="29">
                  <c:v>105.45977011494239</c:v>
                </c:pt>
                <c:pt idx="30">
                  <c:v>105.57471264367815</c:v>
                </c:pt>
                <c:pt idx="31">
                  <c:v>105.68965517241362</c:v>
                </c:pt>
                <c:pt idx="32">
                  <c:v>106.0919540229885</c:v>
                </c:pt>
                <c:pt idx="33">
                  <c:v>106.43678160919539</c:v>
                </c:pt>
                <c:pt idx="34">
                  <c:v>106.32183908045964</c:v>
                </c:pt>
                <c:pt idx="35">
                  <c:v>106.03448275862056</c:v>
                </c:pt>
                <c:pt idx="36">
                  <c:v>105.91954022988519</c:v>
                </c:pt>
                <c:pt idx="37">
                  <c:v>106.43678160919539</c:v>
                </c:pt>
                <c:pt idx="38">
                  <c:v>107.01149425287356</c:v>
                </c:pt>
                <c:pt idx="39">
                  <c:v>107.70114942528762</c:v>
                </c:pt>
                <c:pt idx="40">
                  <c:v>108.045977011494</c:v>
                </c:pt>
                <c:pt idx="41">
                  <c:v>108.67816091954018</c:v>
                </c:pt>
                <c:pt idx="42">
                  <c:v>109.02298850574711</c:v>
                </c:pt>
                <c:pt idx="43">
                  <c:v>108.85057471264346</c:v>
                </c:pt>
                <c:pt idx="44">
                  <c:v>108.9080459770115</c:v>
                </c:pt>
                <c:pt idx="45">
                  <c:v>109.13793103448256</c:v>
                </c:pt>
                <c:pt idx="46">
                  <c:v>109.71264367816104</c:v>
                </c:pt>
                <c:pt idx="47">
                  <c:v>109.77011494252874</c:v>
                </c:pt>
                <c:pt idx="48">
                  <c:v>109.36781609195403</c:v>
                </c:pt>
                <c:pt idx="49">
                  <c:v>109.59770114942528</c:v>
                </c:pt>
                <c:pt idx="50">
                  <c:v>110.22988505747107</c:v>
                </c:pt>
                <c:pt idx="51">
                  <c:v>111.0919540229885</c:v>
                </c:pt>
                <c:pt idx="52">
                  <c:v>111.83908045977012</c:v>
                </c:pt>
                <c:pt idx="53">
                  <c:v>111.72413793103448</c:v>
                </c:pt>
                <c:pt idx="54">
                  <c:v>111.78160919540232</c:v>
                </c:pt>
                <c:pt idx="55">
                  <c:v>112.29885057471266</c:v>
                </c:pt>
                <c:pt idx="56">
                  <c:v>112.87356321839081</c:v>
                </c:pt>
                <c:pt idx="57">
                  <c:v>114.2528735632184</c:v>
                </c:pt>
                <c:pt idx="58">
                  <c:v>114.48275862068945</c:v>
                </c:pt>
                <c:pt idx="59">
                  <c:v>113.56321839080458</c:v>
                </c:pt>
                <c:pt idx="60">
                  <c:v>113.10344827586208</c:v>
                </c:pt>
                <c:pt idx="61">
                  <c:v>113.96551724137946</c:v>
                </c:pt>
                <c:pt idx="62">
                  <c:v>114.19540229885042</c:v>
                </c:pt>
                <c:pt idx="63">
                  <c:v>114.82758620689641</c:v>
                </c:pt>
                <c:pt idx="64">
                  <c:v>115.80459770114942</c:v>
                </c:pt>
                <c:pt idx="65">
                  <c:v>116.37931034482746</c:v>
                </c:pt>
                <c:pt idx="66">
                  <c:v>116.60919540229887</c:v>
                </c:pt>
                <c:pt idx="67">
                  <c:v>116.95402298850587</c:v>
                </c:pt>
                <c:pt idx="68">
                  <c:v>117.18390804597702</c:v>
                </c:pt>
                <c:pt idx="69">
                  <c:v>116.60919540229887</c:v>
                </c:pt>
                <c:pt idx="70">
                  <c:v>115.97701149425289</c:v>
                </c:pt>
                <c:pt idx="71">
                  <c:v>115.80459770114942</c:v>
                </c:pt>
                <c:pt idx="72">
                  <c:v>115.97701149425289</c:v>
                </c:pt>
                <c:pt idx="73">
                  <c:v>116.33103448275861</c:v>
                </c:pt>
                <c:pt idx="74">
                  <c:v>116.95344827586207</c:v>
                </c:pt>
                <c:pt idx="75">
                  <c:v>118.01839080459757</c:v>
                </c:pt>
                <c:pt idx="76">
                  <c:v>118.78505747126438</c:v>
                </c:pt>
                <c:pt idx="77">
                  <c:v>119.51091954022989</c:v>
                </c:pt>
                <c:pt idx="78">
                  <c:v>119.74252873563219</c:v>
                </c:pt>
                <c:pt idx="79">
                  <c:v>119.71206896551742</c:v>
                </c:pt>
                <c:pt idx="80">
                  <c:v>119.49252873563219</c:v>
                </c:pt>
                <c:pt idx="81">
                  <c:v>119.82183908045964</c:v>
                </c:pt>
                <c:pt idx="82">
                  <c:v>120.07816091954024</c:v>
                </c:pt>
                <c:pt idx="83">
                  <c:v>120.79137931034481</c:v>
                </c:pt>
                <c:pt idx="84">
                  <c:v>120.71034482758607</c:v>
                </c:pt>
                <c:pt idx="85">
                  <c:v>121.31034482758599</c:v>
                </c:pt>
                <c:pt idx="86">
                  <c:v>121.66264367816093</c:v>
                </c:pt>
                <c:pt idx="87">
                  <c:v>122.71724137931058</c:v>
                </c:pt>
                <c:pt idx="88">
                  <c:v>123.46149425287356</c:v>
                </c:pt>
                <c:pt idx="89">
                  <c:v>124.50114942528759</c:v>
                </c:pt>
                <c:pt idx="90">
                  <c:v>125.75574712643642</c:v>
                </c:pt>
                <c:pt idx="91">
                  <c:v>126.41609195402299</c:v>
                </c:pt>
              </c:numCache>
            </c:numRef>
          </c:yVal>
          <c:smooth val="1"/>
        </c:ser>
        <c:ser>
          <c:idx val="1"/>
          <c:order val="1"/>
          <c:tx>
            <c:strRef>
              <c:f>Sheet1!$C$1</c:f>
              <c:strCache>
                <c:ptCount val="1"/>
                <c:pt idx="0">
                  <c:v>Core CPI</c:v>
                </c:pt>
              </c:strCache>
            </c:strRef>
          </c:tx>
          <c:spPr>
            <a:ln w="41275">
              <a:solidFill>
                <a:srgbClr val="FF0000"/>
              </a:solidFill>
            </a:ln>
          </c:spPr>
          <c:marker>
            <c:symbol val="none"/>
          </c:marker>
          <c:xVal>
            <c:numRef>
              <c:f>Sheet1!$A$2:$A$93</c:f>
              <c:numCache>
                <c:formatCode>m/d/yy;@</c:formatCode>
                <c:ptCount val="92"/>
                <c:pt idx="0">
                  <c:v>36861</c:v>
                </c:pt>
                <c:pt idx="1">
                  <c:v>36892</c:v>
                </c:pt>
                <c:pt idx="2">
                  <c:v>36923</c:v>
                </c:pt>
                <c:pt idx="3">
                  <c:v>36951</c:v>
                </c:pt>
                <c:pt idx="4">
                  <c:v>36982</c:v>
                </c:pt>
                <c:pt idx="5">
                  <c:v>37012</c:v>
                </c:pt>
                <c:pt idx="6">
                  <c:v>37043</c:v>
                </c:pt>
                <c:pt idx="7">
                  <c:v>37073</c:v>
                </c:pt>
                <c:pt idx="8">
                  <c:v>37104</c:v>
                </c:pt>
                <c:pt idx="9">
                  <c:v>37135</c:v>
                </c:pt>
                <c:pt idx="10">
                  <c:v>37165</c:v>
                </c:pt>
                <c:pt idx="11">
                  <c:v>37196</c:v>
                </c:pt>
                <c:pt idx="12">
                  <c:v>37226</c:v>
                </c:pt>
                <c:pt idx="13">
                  <c:v>37257</c:v>
                </c:pt>
                <c:pt idx="14">
                  <c:v>37288</c:v>
                </c:pt>
                <c:pt idx="15">
                  <c:v>37316</c:v>
                </c:pt>
                <c:pt idx="16">
                  <c:v>37347</c:v>
                </c:pt>
                <c:pt idx="17">
                  <c:v>37377</c:v>
                </c:pt>
                <c:pt idx="18">
                  <c:v>37408</c:v>
                </c:pt>
                <c:pt idx="19">
                  <c:v>37438</c:v>
                </c:pt>
                <c:pt idx="20">
                  <c:v>37469</c:v>
                </c:pt>
                <c:pt idx="21">
                  <c:v>37500</c:v>
                </c:pt>
                <c:pt idx="22">
                  <c:v>37530</c:v>
                </c:pt>
                <c:pt idx="23">
                  <c:v>37561</c:v>
                </c:pt>
                <c:pt idx="24">
                  <c:v>37591</c:v>
                </c:pt>
                <c:pt idx="25">
                  <c:v>37622</c:v>
                </c:pt>
                <c:pt idx="26">
                  <c:v>37653</c:v>
                </c:pt>
                <c:pt idx="27">
                  <c:v>37681</c:v>
                </c:pt>
                <c:pt idx="28">
                  <c:v>37712</c:v>
                </c:pt>
                <c:pt idx="29">
                  <c:v>37742</c:v>
                </c:pt>
                <c:pt idx="30">
                  <c:v>37773</c:v>
                </c:pt>
                <c:pt idx="31">
                  <c:v>37803</c:v>
                </c:pt>
                <c:pt idx="32">
                  <c:v>37834</c:v>
                </c:pt>
                <c:pt idx="33">
                  <c:v>37865</c:v>
                </c:pt>
                <c:pt idx="34">
                  <c:v>37895</c:v>
                </c:pt>
                <c:pt idx="35">
                  <c:v>37926</c:v>
                </c:pt>
                <c:pt idx="36">
                  <c:v>37956</c:v>
                </c:pt>
                <c:pt idx="37">
                  <c:v>37987</c:v>
                </c:pt>
                <c:pt idx="38">
                  <c:v>38018</c:v>
                </c:pt>
                <c:pt idx="39">
                  <c:v>38047</c:v>
                </c:pt>
                <c:pt idx="40">
                  <c:v>38078</c:v>
                </c:pt>
                <c:pt idx="41">
                  <c:v>38108</c:v>
                </c:pt>
                <c:pt idx="42">
                  <c:v>38139</c:v>
                </c:pt>
                <c:pt idx="43">
                  <c:v>38169</c:v>
                </c:pt>
                <c:pt idx="44">
                  <c:v>38200</c:v>
                </c:pt>
                <c:pt idx="45">
                  <c:v>38231</c:v>
                </c:pt>
                <c:pt idx="46">
                  <c:v>38261</c:v>
                </c:pt>
                <c:pt idx="47">
                  <c:v>38292</c:v>
                </c:pt>
                <c:pt idx="48">
                  <c:v>38322</c:v>
                </c:pt>
                <c:pt idx="49">
                  <c:v>38353</c:v>
                </c:pt>
                <c:pt idx="50">
                  <c:v>38384</c:v>
                </c:pt>
                <c:pt idx="51">
                  <c:v>38412</c:v>
                </c:pt>
                <c:pt idx="52">
                  <c:v>38443</c:v>
                </c:pt>
                <c:pt idx="53">
                  <c:v>38473</c:v>
                </c:pt>
                <c:pt idx="54">
                  <c:v>38504</c:v>
                </c:pt>
                <c:pt idx="55">
                  <c:v>38534</c:v>
                </c:pt>
                <c:pt idx="56">
                  <c:v>38565</c:v>
                </c:pt>
                <c:pt idx="57">
                  <c:v>38596</c:v>
                </c:pt>
                <c:pt idx="58">
                  <c:v>38626</c:v>
                </c:pt>
                <c:pt idx="59">
                  <c:v>38657</c:v>
                </c:pt>
                <c:pt idx="60">
                  <c:v>38687</c:v>
                </c:pt>
                <c:pt idx="61">
                  <c:v>38718</c:v>
                </c:pt>
                <c:pt idx="62">
                  <c:v>38749</c:v>
                </c:pt>
                <c:pt idx="63">
                  <c:v>38777</c:v>
                </c:pt>
                <c:pt idx="64">
                  <c:v>38808</c:v>
                </c:pt>
                <c:pt idx="65">
                  <c:v>38838</c:v>
                </c:pt>
                <c:pt idx="66">
                  <c:v>38869</c:v>
                </c:pt>
                <c:pt idx="67">
                  <c:v>38899</c:v>
                </c:pt>
                <c:pt idx="68">
                  <c:v>38930</c:v>
                </c:pt>
                <c:pt idx="69">
                  <c:v>38961</c:v>
                </c:pt>
                <c:pt idx="70">
                  <c:v>38991</c:v>
                </c:pt>
                <c:pt idx="71">
                  <c:v>39022</c:v>
                </c:pt>
                <c:pt idx="72">
                  <c:v>39052</c:v>
                </c:pt>
                <c:pt idx="73">
                  <c:v>39083</c:v>
                </c:pt>
                <c:pt idx="74">
                  <c:v>39114</c:v>
                </c:pt>
                <c:pt idx="75">
                  <c:v>39142</c:v>
                </c:pt>
                <c:pt idx="76">
                  <c:v>39173</c:v>
                </c:pt>
                <c:pt idx="77">
                  <c:v>39203</c:v>
                </c:pt>
                <c:pt idx="78">
                  <c:v>39234</c:v>
                </c:pt>
                <c:pt idx="79">
                  <c:v>39264</c:v>
                </c:pt>
                <c:pt idx="80">
                  <c:v>39295</c:v>
                </c:pt>
                <c:pt idx="81">
                  <c:v>39326</c:v>
                </c:pt>
                <c:pt idx="82">
                  <c:v>39356</c:v>
                </c:pt>
                <c:pt idx="83">
                  <c:v>39387</c:v>
                </c:pt>
                <c:pt idx="84">
                  <c:v>39417</c:v>
                </c:pt>
                <c:pt idx="85">
                  <c:v>39448</c:v>
                </c:pt>
                <c:pt idx="86">
                  <c:v>39479</c:v>
                </c:pt>
                <c:pt idx="87">
                  <c:v>39508</c:v>
                </c:pt>
                <c:pt idx="88">
                  <c:v>39539</c:v>
                </c:pt>
                <c:pt idx="89">
                  <c:v>39569</c:v>
                </c:pt>
                <c:pt idx="90">
                  <c:v>39600</c:v>
                </c:pt>
                <c:pt idx="91">
                  <c:v>39630</c:v>
                </c:pt>
              </c:numCache>
            </c:numRef>
          </c:xVal>
          <c:yVal>
            <c:numRef>
              <c:f>Sheet1!$C$2:$C$93</c:f>
              <c:numCache>
                <c:formatCode>General</c:formatCode>
                <c:ptCount val="92"/>
                <c:pt idx="0">
                  <c:v>100</c:v>
                </c:pt>
                <c:pt idx="1">
                  <c:v>100.38293216630171</c:v>
                </c:pt>
                <c:pt idx="2">
                  <c:v>100.87527352297585</c:v>
                </c:pt>
                <c:pt idx="3">
                  <c:v>101.36761487964989</c:v>
                </c:pt>
                <c:pt idx="4">
                  <c:v>101.53172866520811</c:v>
                </c:pt>
                <c:pt idx="5">
                  <c:v>101.47702407002188</c:v>
                </c:pt>
                <c:pt idx="6">
                  <c:v>101.69584245076572</c:v>
                </c:pt>
                <c:pt idx="7">
                  <c:v>101.8599562363237</c:v>
                </c:pt>
                <c:pt idx="8">
                  <c:v>102.07877461706764</c:v>
                </c:pt>
                <c:pt idx="9">
                  <c:v>102.35229759299767</c:v>
                </c:pt>
                <c:pt idx="10">
                  <c:v>102.62582056892778</c:v>
                </c:pt>
                <c:pt idx="11">
                  <c:v>102.89934354485777</c:v>
                </c:pt>
                <c:pt idx="12">
                  <c:v>102.73522975929991</c:v>
                </c:pt>
                <c:pt idx="13">
                  <c:v>102.95404814004374</c:v>
                </c:pt>
                <c:pt idx="14">
                  <c:v>103.50109409190372</c:v>
                </c:pt>
                <c:pt idx="15">
                  <c:v>103.8293216630197</c:v>
                </c:pt>
                <c:pt idx="16">
                  <c:v>104.10284463894968</c:v>
                </c:pt>
                <c:pt idx="17">
                  <c:v>104.04814004376365</c:v>
                </c:pt>
                <c:pt idx="18">
                  <c:v>103.9934354485778</c:v>
                </c:pt>
                <c:pt idx="19">
                  <c:v>104.10284463894968</c:v>
                </c:pt>
                <c:pt idx="20">
                  <c:v>104.48577680525143</c:v>
                </c:pt>
                <c:pt idx="21">
                  <c:v>104.64989059080958</c:v>
                </c:pt>
                <c:pt idx="22">
                  <c:v>104.9234135667396</c:v>
                </c:pt>
                <c:pt idx="23">
                  <c:v>104.9234135667396</c:v>
                </c:pt>
                <c:pt idx="24">
                  <c:v>104.70459518599574</c:v>
                </c:pt>
                <c:pt idx="25">
                  <c:v>104.9234135667396</c:v>
                </c:pt>
                <c:pt idx="26">
                  <c:v>105.30634573304143</c:v>
                </c:pt>
                <c:pt idx="27">
                  <c:v>105.57986870897145</c:v>
                </c:pt>
                <c:pt idx="28">
                  <c:v>105.63457330415753</c:v>
                </c:pt>
                <c:pt idx="29">
                  <c:v>105.68927789934351</c:v>
                </c:pt>
                <c:pt idx="30">
                  <c:v>105.57986870897145</c:v>
                </c:pt>
                <c:pt idx="31">
                  <c:v>105.68927789934351</c:v>
                </c:pt>
                <c:pt idx="32">
                  <c:v>105.85339168490154</c:v>
                </c:pt>
                <c:pt idx="33">
                  <c:v>105.90809628008753</c:v>
                </c:pt>
                <c:pt idx="34">
                  <c:v>106.29102844638949</c:v>
                </c:pt>
                <c:pt idx="35">
                  <c:v>106.07221006564552</c:v>
                </c:pt>
                <c:pt idx="36">
                  <c:v>105.90809628008753</c:v>
                </c:pt>
                <c:pt idx="37">
                  <c:v>106.1269146608315</c:v>
                </c:pt>
                <c:pt idx="38">
                  <c:v>106.61925601750545</c:v>
                </c:pt>
                <c:pt idx="39">
                  <c:v>107.2757111597373</c:v>
                </c:pt>
                <c:pt idx="40">
                  <c:v>107.49452954048139</c:v>
                </c:pt>
                <c:pt idx="41">
                  <c:v>107.49452954048139</c:v>
                </c:pt>
                <c:pt idx="42">
                  <c:v>107.54923413566739</c:v>
                </c:pt>
                <c:pt idx="43">
                  <c:v>107.54923413566739</c:v>
                </c:pt>
                <c:pt idx="44">
                  <c:v>107.65864332603924</c:v>
                </c:pt>
                <c:pt idx="45">
                  <c:v>107.98687089715523</c:v>
                </c:pt>
                <c:pt idx="46">
                  <c:v>108.42450765864332</c:v>
                </c:pt>
                <c:pt idx="47">
                  <c:v>108.36980306345731</c:v>
                </c:pt>
                <c:pt idx="48">
                  <c:v>108.20568927789935</c:v>
                </c:pt>
                <c:pt idx="49">
                  <c:v>108.53391684901545</c:v>
                </c:pt>
                <c:pt idx="50">
                  <c:v>109.13566739606109</c:v>
                </c:pt>
                <c:pt idx="51">
                  <c:v>109.7921225382932</c:v>
                </c:pt>
                <c:pt idx="52">
                  <c:v>109.90153172866522</c:v>
                </c:pt>
                <c:pt idx="53">
                  <c:v>109.84682713347907</c:v>
                </c:pt>
                <c:pt idx="54">
                  <c:v>109.73741794310735</c:v>
                </c:pt>
                <c:pt idx="55">
                  <c:v>109.84682713347907</c:v>
                </c:pt>
                <c:pt idx="56">
                  <c:v>109.95623632385106</c:v>
                </c:pt>
                <c:pt idx="57">
                  <c:v>110.12035010940895</c:v>
                </c:pt>
                <c:pt idx="58">
                  <c:v>110.66739606126914</c:v>
                </c:pt>
                <c:pt idx="59">
                  <c:v>110.66739606126914</c:v>
                </c:pt>
                <c:pt idx="60">
                  <c:v>110.55798687089715</c:v>
                </c:pt>
                <c:pt idx="61">
                  <c:v>110.83150984682713</c:v>
                </c:pt>
                <c:pt idx="62">
                  <c:v>111.37855579868705</c:v>
                </c:pt>
                <c:pt idx="63">
                  <c:v>112.08971553610483</c:v>
                </c:pt>
                <c:pt idx="64">
                  <c:v>112.41794310722099</c:v>
                </c:pt>
                <c:pt idx="65">
                  <c:v>112.52735229759286</c:v>
                </c:pt>
                <c:pt idx="66">
                  <c:v>112.63676148796498</c:v>
                </c:pt>
                <c:pt idx="67">
                  <c:v>112.80087527352273</c:v>
                </c:pt>
                <c:pt idx="68">
                  <c:v>113.07439824945281</c:v>
                </c:pt>
                <c:pt idx="69">
                  <c:v>113.34792122538308</c:v>
                </c:pt>
                <c:pt idx="70">
                  <c:v>113.67614879649858</c:v>
                </c:pt>
                <c:pt idx="71">
                  <c:v>113.56673960612679</c:v>
                </c:pt>
                <c:pt idx="72">
                  <c:v>113.40262582056893</c:v>
                </c:pt>
                <c:pt idx="73">
                  <c:v>113.79048140043761</c:v>
                </c:pt>
                <c:pt idx="74">
                  <c:v>114.39387308533919</c:v>
                </c:pt>
                <c:pt idx="75">
                  <c:v>114.8375273522976</c:v>
                </c:pt>
                <c:pt idx="76">
                  <c:v>115.04978118161927</c:v>
                </c:pt>
                <c:pt idx="77">
                  <c:v>115.05251641137856</c:v>
                </c:pt>
                <c:pt idx="78">
                  <c:v>115.13894967177242</c:v>
                </c:pt>
                <c:pt idx="79">
                  <c:v>115.29321663019699</c:v>
                </c:pt>
                <c:pt idx="80">
                  <c:v>115.48741794310737</c:v>
                </c:pt>
                <c:pt idx="81">
                  <c:v>115.77024070021879</c:v>
                </c:pt>
                <c:pt idx="82">
                  <c:v>116.14770240700219</c:v>
                </c:pt>
                <c:pt idx="83">
                  <c:v>116.21170678336982</c:v>
                </c:pt>
                <c:pt idx="84">
                  <c:v>116.16849015317273</c:v>
                </c:pt>
                <c:pt idx="85">
                  <c:v>116.59628008752733</c:v>
                </c:pt>
                <c:pt idx="86">
                  <c:v>116.99452954048139</c:v>
                </c:pt>
                <c:pt idx="87">
                  <c:v>117.54157549234139</c:v>
                </c:pt>
                <c:pt idx="88">
                  <c:v>117.64715536105032</c:v>
                </c:pt>
                <c:pt idx="89">
                  <c:v>117.71334792122539</c:v>
                </c:pt>
                <c:pt idx="90">
                  <c:v>117.91739606126927</c:v>
                </c:pt>
                <c:pt idx="91">
                  <c:v>118.18654266958411</c:v>
                </c:pt>
              </c:numCache>
            </c:numRef>
          </c:yVal>
          <c:smooth val="1"/>
        </c:ser>
        <c:axId val="50807936"/>
        <c:axId val="50809856"/>
      </c:scatterChart>
      <c:valAx>
        <c:axId val="50807936"/>
        <c:scaling>
          <c:orientation val="minMax"/>
        </c:scaling>
        <c:axPos val="b"/>
        <c:title>
          <c:tx>
            <c:rich>
              <a:bodyPr/>
              <a:lstStyle/>
              <a:p>
                <a:pPr>
                  <a:defRPr/>
                </a:pPr>
                <a:r>
                  <a:rPr lang="en-US"/>
                  <a:t>Time</a:t>
                </a:r>
              </a:p>
            </c:rich>
          </c:tx>
          <c:layout/>
        </c:title>
        <c:numFmt formatCode="[$-409]mmm\-yy;@" sourceLinked="0"/>
        <c:majorTickMark val="none"/>
        <c:tickLblPos val="nextTo"/>
        <c:txPr>
          <a:bodyPr rot="-1500000"/>
          <a:lstStyle/>
          <a:p>
            <a:pPr>
              <a:defRPr/>
            </a:pPr>
            <a:endParaRPr lang="en-US"/>
          </a:p>
        </c:txPr>
        <c:crossAx val="50809856"/>
        <c:crosses val="autoZero"/>
        <c:crossBetween val="midCat"/>
      </c:valAx>
      <c:valAx>
        <c:axId val="50809856"/>
        <c:scaling>
          <c:orientation val="minMax"/>
          <c:max val="130"/>
          <c:min val="100"/>
        </c:scaling>
        <c:axPos val="l"/>
        <c:majorGridlines/>
        <c:title>
          <c:tx>
            <c:rich>
              <a:bodyPr/>
              <a:lstStyle/>
              <a:p>
                <a:pPr>
                  <a:defRPr/>
                </a:pPr>
                <a:r>
                  <a:rPr lang="en-US"/>
                  <a:t>Price Index</a:t>
                </a:r>
              </a:p>
            </c:rich>
          </c:tx>
          <c:layout/>
        </c:title>
        <c:numFmt formatCode="General" sourceLinked="1"/>
        <c:majorTickMark val="none"/>
        <c:tickLblPos val="nextTo"/>
        <c:crossAx val="50807936"/>
        <c:crosses val="autoZero"/>
        <c:crossBetween val="midCat"/>
      </c:valAx>
      <c:spPr>
        <a:gradFill>
          <a:gsLst>
            <a:gs pos="0">
              <a:srgbClr val="4F81BD">
                <a:tint val="66000"/>
                <a:satMod val="160000"/>
                <a:alpha val="0"/>
              </a:srgbClr>
            </a:gs>
            <a:gs pos="50000">
              <a:srgbClr val="4F81BD">
                <a:tint val="44500"/>
                <a:satMod val="160000"/>
              </a:srgbClr>
            </a:gs>
            <a:gs pos="100000">
              <a:srgbClr val="4F81BD">
                <a:tint val="23500"/>
                <a:satMod val="160000"/>
              </a:srgbClr>
            </a:gs>
          </a:gsLst>
          <a:lin ang="5400000" scaled="0"/>
        </a:gradFill>
      </c:spPr>
    </c:plotArea>
    <c:legend>
      <c:legendPos val="t"/>
      <c:layout/>
    </c:legend>
    <c:plotVisOnly val="1"/>
  </c:chart>
  <c:txPr>
    <a:bodyPr/>
    <a:lstStyle/>
    <a:p>
      <a:pPr>
        <a:defRPr sz="1800">
          <a:solidFill>
            <a:schemeClr val="tx1"/>
          </a:solidFil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scatterChart>
        <c:scatterStyle val="smoothMarker"/>
        <c:ser>
          <c:idx val="0"/>
          <c:order val="0"/>
          <c:tx>
            <c:strRef>
              <c:f>Sheet1!$B$1</c:f>
              <c:strCache>
                <c:ptCount val="1"/>
                <c:pt idx="0">
                  <c:v>Wheat</c:v>
                </c:pt>
              </c:strCache>
            </c:strRef>
          </c:tx>
          <c:spPr>
            <a:ln w="41275">
              <a:solidFill>
                <a:srgbClr val="FFFF00"/>
              </a:solidFill>
            </a:ln>
          </c:spPr>
          <c:marker>
            <c:symbol val="none"/>
          </c:marker>
          <c:xVal>
            <c:numRef>
              <c:f>Sheet1!$A$2:$A$105</c:f>
              <c:numCache>
                <c:formatCode>m/d/yy;@</c:formatCode>
                <c:ptCount val="104"/>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numCache>
            </c:numRef>
          </c:xVal>
          <c:yVal>
            <c:numRef>
              <c:f>Sheet1!$B$2:$B$105</c:f>
              <c:numCache>
                <c:formatCode>General</c:formatCode>
                <c:ptCount val="104"/>
                <c:pt idx="0">
                  <c:v>110.75</c:v>
                </c:pt>
                <c:pt idx="1">
                  <c:v>112.75</c:v>
                </c:pt>
                <c:pt idx="2">
                  <c:v>112.5</c:v>
                </c:pt>
                <c:pt idx="3">
                  <c:v>112</c:v>
                </c:pt>
                <c:pt idx="4">
                  <c:v>115.25</c:v>
                </c:pt>
                <c:pt idx="5">
                  <c:v>118.4</c:v>
                </c:pt>
                <c:pt idx="6">
                  <c:v>116</c:v>
                </c:pt>
                <c:pt idx="7">
                  <c:v>113</c:v>
                </c:pt>
                <c:pt idx="8">
                  <c:v>122.4</c:v>
                </c:pt>
                <c:pt idx="9">
                  <c:v>133.5</c:v>
                </c:pt>
                <c:pt idx="10">
                  <c:v>129</c:v>
                </c:pt>
                <c:pt idx="11">
                  <c:v>130.80000000000001</c:v>
                </c:pt>
                <c:pt idx="12">
                  <c:v>135.25</c:v>
                </c:pt>
                <c:pt idx="13">
                  <c:v>130.75</c:v>
                </c:pt>
                <c:pt idx="14">
                  <c:v>132.80000000000001</c:v>
                </c:pt>
                <c:pt idx="15">
                  <c:v>130.25</c:v>
                </c:pt>
                <c:pt idx="16">
                  <c:v>136.75</c:v>
                </c:pt>
                <c:pt idx="17">
                  <c:v>130.80000000000001</c:v>
                </c:pt>
                <c:pt idx="18">
                  <c:v>126.75</c:v>
                </c:pt>
                <c:pt idx="19">
                  <c:v>126</c:v>
                </c:pt>
                <c:pt idx="20">
                  <c:v>127.25</c:v>
                </c:pt>
                <c:pt idx="21">
                  <c:v>125</c:v>
                </c:pt>
                <c:pt idx="22">
                  <c:v>128.80000000000001</c:v>
                </c:pt>
                <c:pt idx="23">
                  <c:v>125.5</c:v>
                </c:pt>
                <c:pt idx="24">
                  <c:v>128.25</c:v>
                </c:pt>
                <c:pt idx="25">
                  <c:v>126.5</c:v>
                </c:pt>
                <c:pt idx="26">
                  <c:v>125.4</c:v>
                </c:pt>
                <c:pt idx="27">
                  <c:v>126.5</c:v>
                </c:pt>
                <c:pt idx="28">
                  <c:v>122.8</c:v>
                </c:pt>
                <c:pt idx="29">
                  <c:v>133.25</c:v>
                </c:pt>
                <c:pt idx="30">
                  <c:v>150.25</c:v>
                </c:pt>
                <c:pt idx="31">
                  <c:v>163</c:v>
                </c:pt>
                <c:pt idx="32">
                  <c:v>189.5</c:v>
                </c:pt>
                <c:pt idx="33">
                  <c:v>196.5</c:v>
                </c:pt>
                <c:pt idx="34">
                  <c:v>182.8</c:v>
                </c:pt>
                <c:pt idx="35">
                  <c:v>167.5</c:v>
                </c:pt>
                <c:pt idx="36">
                  <c:v>155.4</c:v>
                </c:pt>
                <c:pt idx="37">
                  <c:v>154.75</c:v>
                </c:pt>
                <c:pt idx="38">
                  <c:v>145.75</c:v>
                </c:pt>
                <c:pt idx="39">
                  <c:v>143.25</c:v>
                </c:pt>
                <c:pt idx="40">
                  <c:v>146.19999999999999</c:v>
                </c:pt>
                <c:pt idx="41">
                  <c:v>135</c:v>
                </c:pt>
                <c:pt idx="42">
                  <c:v>130.75</c:v>
                </c:pt>
                <c:pt idx="43">
                  <c:v>152.19999999999999</c:v>
                </c:pt>
                <c:pt idx="44">
                  <c:v>150.75</c:v>
                </c:pt>
                <c:pt idx="45">
                  <c:v>147.25</c:v>
                </c:pt>
                <c:pt idx="46">
                  <c:v>165.5</c:v>
                </c:pt>
                <c:pt idx="47">
                  <c:v>173.67</c:v>
                </c:pt>
                <c:pt idx="48">
                  <c:v>170.25</c:v>
                </c:pt>
                <c:pt idx="49">
                  <c:v>164.75</c:v>
                </c:pt>
                <c:pt idx="50">
                  <c:v>168.25</c:v>
                </c:pt>
                <c:pt idx="51">
                  <c:v>173.4</c:v>
                </c:pt>
                <c:pt idx="52">
                  <c:v>166.75</c:v>
                </c:pt>
                <c:pt idx="53">
                  <c:v>159.75</c:v>
                </c:pt>
                <c:pt idx="54">
                  <c:v>154.25</c:v>
                </c:pt>
                <c:pt idx="55">
                  <c:v>145.75</c:v>
                </c:pt>
                <c:pt idx="56">
                  <c:v>153.5</c:v>
                </c:pt>
                <c:pt idx="57">
                  <c:v>155.19999999999999</c:v>
                </c:pt>
                <c:pt idx="58">
                  <c:v>162.75</c:v>
                </c:pt>
                <c:pt idx="59">
                  <c:v>160</c:v>
                </c:pt>
                <c:pt idx="60">
                  <c:v>157</c:v>
                </c:pt>
                <c:pt idx="61">
                  <c:v>153.75</c:v>
                </c:pt>
                <c:pt idx="62">
                  <c:v>158</c:v>
                </c:pt>
                <c:pt idx="63">
                  <c:v>148.6</c:v>
                </c:pt>
                <c:pt idx="64">
                  <c:v>150.5</c:v>
                </c:pt>
                <c:pt idx="65">
                  <c:v>148</c:v>
                </c:pt>
                <c:pt idx="66">
                  <c:v>147.6</c:v>
                </c:pt>
                <c:pt idx="67">
                  <c:v>155.25</c:v>
                </c:pt>
                <c:pt idx="68">
                  <c:v>166.2</c:v>
                </c:pt>
                <c:pt idx="69">
                  <c:v>174.5</c:v>
                </c:pt>
                <c:pt idx="70">
                  <c:v>167.25</c:v>
                </c:pt>
                <c:pt idx="71">
                  <c:v>167.4</c:v>
                </c:pt>
                <c:pt idx="72">
                  <c:v>169.5</c:v>
                </c:pt>
                <c:pt idx="73">
                  <c:v>180.5</c:v>
                </c:pt>
                <c:pt idx="74">
                  <c:v>180.8</c:v>
                </c:pt>
                <c:pt idx="75">
                  <c:v>187</c:v>
                </c:pt>
                <c:pt idx="76">
                  <c:v>199.25</c:v>
                </c:pt>
                <c:pt idx="77">
                  <c:v>203.8</c:v>
                </c:pt>
                <c:pt idx="78">
                  <c:v>213</c:v>
                </c:pt>
                <c:pt idx="79">
                  <c:v>199.25</c:v>
                </c:pt>
                <c:pt idx="80">
                  <c:v>207.4</c:v>
                </c:pt>
                <c:pt idx="81">
                  <c:v>218.25</c:v>
                </c:pt>
                <c:pt idx="82">
                  <c:v>218</c:v>
                </c:pt>
                <c:pt idx="83">
                  <c:v>216.6</c:v>
                </c:pt>
                <c:pt idx="84">
                  <c:v>208.5</c:v>
                </c:pt>
                <c:pt idx="85">
                  <c:v>206.75</c:v>
                </c:pt>
                <c:pt idx="86">
                  <c:v>209.2</c:v>
                </c:pt>
                <c:pt idx="87">
                  <c:v>206.25</c:v>
                </c:pt>
                <c:pt idx="88">
                  <c:v>203</c:v>
                </c:pt>
                <c:pt idx="89">
                  <c:v>225.2</c:v>
                </c:pt>
                <c:pt idx="90">
                  <c:v>246</c:v>
                </c:pt>
                <c:pt idx="91">
                  <c:v>273</c:v>
                </c:pt>
                <c:pt idx="92">
                  <c:v>342.5</c:v>
                </c:pt>
                <c:pt idx="93">
                  <c:v>353.5</c:v>
                </c:pt>
                <c:pt idx="94">
                  <c:v>334.6</c:v>
                </c:pt>
                <c:pt idx="95">
                  <c:v>380.67</c:v>
                </c:pt>
                <c:pt idx="96">
                  <c:v>376.75</c:v>
                </c:pt>
                <c:pt idx="97">
                  <c:v>438.6</c:v>
                </c:pt>
                <c:pt idx="98">
                  <c:v>481.5</c:v>
                </c:pt>
                <c:pt idx="99">
                  <c:v>388.75</c:v>
                </c:pt>
                <c:pt idx="100">
                  <c:v>350.2</c:v>
                </c:pt>
                <c:pt idx="101">
                  <c:v>357.5</c:v>
                </c:pt>
                <c:pt idx="102">
                  <c:v>342.75</c:v>
                </c:pt>
                <c:pt idx="103">
                  <c:v>338.75</c:v>
                </c:pt>
              </c:numCache>
            </c:numRef>
          </c:yVal>
          <c:smooth val="1"/>
        </c:ser>
        <c:ser>
          <c:idx val="1"/>
          <c:order val="1"/>
          <c:tx>
            <c:strRef>
              <c:f>Sheet1!$C$1</c:f>
              <c:strCache>
                <c:ptCount val="1"/>
                <c:pt idx="0">
                  <c:v>Maize</c:v>
                </c:pt>
              </c:strCache>
            </c:strRef>
          </c:tx>
          <c:spPr>
            <a:ln w="41275">
              <a:solidFill>
                <a:srgbClr val="FF0000"/>
              </a:solidFill>
            </a:ln>
          </c:spPr>
          <c:marker>
            <c:symbol val="none"/>
          </c:marker>
          <c:xVal>
            <c:numRef>
              <c:f>Sheet1!$A$2:$A$105</c:f>
              <c:numCache>
                <c:formatCode>m/d/yy;@</c:formatCode>
                <c:ptCount val="104"/>
                <c:pt idx="0">
                  <c:v>36526</c:v>
                </c:pt>
                <c:pt idx="1">
                  <c:v>36557</c:v>
                </c:pt>
                <c:pt idx="2">
                  <c:v>36586</c:v>
                </c:pt>
                <c:pt idx="3">
                  <c:v>36617</c:v>
                </c:pt>
                <c:pt idx="4">
                  <c:v>36647</c:v>
                </c:pt>
                <c:pt idx="5">
                  <c:v>36678</c:v>
                </c:pt>
                <c:pt idx="6">
                  <c:v>36708</c:v>
                </c:pt>
                <c:pt idx="7">
                  <c:v>36739</c:v>
                </c:pt>
                <c:pt idx="8">
                  <c:v>36770</c:v>
                </c:pt>
                <c:pt idx="9">
                  <c:v>36800</c:v>
                </c:pt>
                <c:pt idx="10">
                  <c:v>36831</c:v>
                </c:pt>
                <c:pt idx="11">
                  <c:v>36861</c:v>
                </c:pt>
                <c:pt idx="12">
                  <c:v>36892</c:v>
                </c:pt>
                <c:pt idx="13">
                  <c:v>36923</c:v>
                </c:pt>
                <c:pt idx="14">
                  <c:v>36951</c:v>
                </c:pt>
                <c:pt idx="15">
                  <c:v>36982</c:v>
                </c:pt>
                <c:pt idx="16">
                  <c:v>37012</c:v>
                </c:pt>
                <c:pt idx="17">
                  <c:v>37043</c:v>
                </c:pt>
                <c:pt idx="18">
                  <c:v>37073</c:v>
                </c:pt>
                <c:pt idx="19">
                  <c:v>37104</c:v>
                </c:pt>
                <c:pt idx="20">
                  <c:v>37135</c:v>
                </c:pt>
                <c:pt idx="21">
                  <c:v>37165</c:v>
                </c:pt>
                <c:pt idx="22">
                  <c:v>37196</c:v>
                </c:pt>
                <c:pt idx="23">
                  <c:v>37226</c:v>
                </c:pt>
                <c:pt idx="24">
                  <c:v>37257</c:v>
                </c:pt>
                <c:pt idx="25">
                  <c:v>37288</c:v>
                </c:pt>
                <c:pt idx="26">
                  <c:v>37316</c:v>
                </c:pt>
                <c:pt idx="27">
                  <c:v>37347</c:v>
                </c:pt>
                <c:pt idx="28">
                  <c:v>37377</c:v>
                </c:pt>
                <c:pt idx="29">
                  <c:v>37408</c:v>
                </c:pt>
                <c:pt idx="30">
                  <c:v>37438</c:v>
                </c:pt>
                <c:pt idx="31">
                  <c:v>37469</c:v>
                </c:pt>
                <c:pt idx="32">
                  <c:v>37500</c:v>
                </c:pt>
                <c:pt idx="33">
                  <c:v>37530</c:v>
                </c:pt>
                <c:pt idx="34">
                  <c:v>37561</c:v>
                </c:pt>
                <c:pt idx="35">
                  <c:v>37591</c:v>
                </c:pt>
                <c:pt idx="36">
                  <c:v>37622</c:v>
                </c:pt>
                <c:pt idx="37">
                  <c:v>37653</c:v>
                </c:pt>
                <c:pt idx="38">
                  <c:v>37681</c:v>
                </c:pt>
                <c:pt idx="39">
                  <c:v>37712</c:v>
                </c:pt>
                <c:pt idx="40">
                  <c:v>37742</c:v>
                </c:pt>
                <c:pt idx="41">
                  <c:v>37773</c:v>
                </c:pt>
                <c:pt idx="42">
                  <c:v>37803</c:v>
                </c:pt>
                <c:pt idx="43">
                  <c:v>37834</c:v>
                </c:pt>
                <c:pt idx="44">
                  <c:v>37865</c:v>
                </c:pt>
                <c:pt idx="45">
                  <c:v>37895</c:v>
                </c:pt>
                <c:pt idx="46">
                  <c:v>37926</c:v>
                </c:pt>
                <c:pt idx="47">
                  <c:v>37956</c:v>
                </c:pt>
                <c:pt idx="48">
                  <c:v>37987</c:v>
                </c:pt>
                <c:pt idx="49">
                  <c:v>38018</c:v>
                </c:pt>
                <c:pt idx="50">
                  <c:v>38047</c:v>
                </c:pt>
                <c:pt idx="51">
                  <c:v>38078</c:v>
                </c:pt>
                <c:pt idx="52">
                  <c:v>38108</c:v>
                </c:pt>
                <c:pt idx="53">
                  <c:v>38139</c:v>
                </c:pt>
                <c:pt idx="54">
                  <c:v>38169</c:v>
                </c:pt>
                <c:pt idx="55">
                  <c:v>38200</c:v>
                </c:pt>
                <c:pt idx="56">
                  <c:v>38231</c:v>
                </c:pt>
                <c:pt idx="57">
                  <c:v>38261</c:v>
                </c:pt>
                <c:pt idx="58">
                  <c:v>38292</c:v>
                </c:pt>
                <c:pt idx="59">
                  <c:v>38322</c:v>
                </c:pt>
                <c:pt idx="60">
                  <c:v>38353</c:v>
                </c:pt>
                <c:pt idx="61">
                  <c:v>38384</c:v>
                </c:pt>
                <c:pt idx="62">
                  <c:v>38412</c:v>
                </c:pt>
                <c:pt idx="63">
                  <c:v>38443</c:v>
                </c:pt>
                <c:pt idx="64">
                  <c:v>38473</c:v>
                </c:pt>
                <c:pt idx="65">
                  <c:v>38504</c:v>
                </c:pt>
                <c:pt idx="66">
                  <c:v>38534</c:v>
                </c:pt>
                <c:pt idx="67">
                  <c:v>38565</c:v>
                </c:pt>
                <c:pt idx="68">
                  <c:v>38596</c:v>
                </c:pt>
                <c:pt idx="69">
                  <c:v>38626</c:v>
                </c:pt>
                <c:pt idx="70">
                  <c:v>38657</c:v>
                </c:pt>
                <c:pt idx="71">
                  <c:v>38687</c:v>
                </c:pt>
                <c:pt idx="72">
                  <c:v>38718</c:v>
                </c:pt>
                <c:pt idx="73">
                  <c:v>38749</c:v>
                </c:pt>
                <c:pt idx="74">
                  <c:v>38777</c:v>
                </c:pt>
                <c:pt idx="75">
                  <c:v>38808</c:v>
                </c:pt>
                <c:pt idx="76">
                  <c:v>38838</c:v>
                </c:pt>
                <c:pt idx="77">
                  <c:v>38869</c:v>
                </c:pt>
                <c:pt idx="78">
                  <c:v>38899</c:v>
                </c:pt>
                <c:pt idx="79">
                  <c:v>38930</c:v>
                </c:pt>
                <c:pt idx="80">
                  <c:v>38961</c:v>
                </c:pt>
                <c:pt idx="81">
                  <c:v>38991</c:v>
                </c:pt>
                <c:pt idx="82">
                  <c:v>39022</c:v>
                </c:pt>
                <c:pt idx="83">
                  <c:v>39052</c:v>
                </c:pt>
                <c:pt idx="84">
                  <c:v>39083</c:v>
                </c:pt>
                <c:pt idx="85">
                  <c:v>39114</c:v>
                </c:pt>
                <c:pt idx="86">
                  <c:v>39142</c:v>
                </c:pt>
                <c:pt idx="87">
                  <c:v>39173</c:v>
                </c:pt>
                <c:pt idx="88">
                  <c:v>39203</c:v>
                </c:pt>
                <c:pt idx="89">
                  <c:v>39234</c:v>
                </c:pt>
                <c:pt idx="90">
                  <c:v>39264</c:v>
                </c:pt>
                <c:pt idx="91">
                  <c:v>39295</c:v>
                </c:pt>
                <c:pt idx="92">
                  <c:v>39326</c:v>
                </c:pt>
                <c:pt idx="93">
                  <c:v>39356</c:v>
                </c:pt>
                <c:pt idx="94">
                  <c:v>39387</c:v>
                </c:pt>
                <c:pt idx="95">
                  <c:v>39417</c:v>
                </c:pt>
                <c:pt idx="96">
                  <c:v>39448</c:v>
                </c:pt>
                <c:pt idx="97">
                  <c:v>39479</c:v>
                </c:pt>
                <c:pt idx="98">
                  <c:v>39508</c:v>
                </c:pt>
                <c:pt idx="99">
                  <c:v>39539</c:v>
                </c:pt>
                <c:pt idx="100">
                  <c:v>39569</c:v>
                </c:pt>
                <c:pt idx="101">
                  <c:v>39600</c:v>
                </c:pt>
                <c:pt idx="102">
                  <c:v>39630</c:v>
                </c:pt>
                <c:pt idx="103">
                  <c:v>39661</c:v>
                </c:pt>
              </c:numCache>
            </c:numRef>
          </c:xVal>
          <c:yVal>
            <c:numRef>
              <c:f>Sheet1!$C$2:$C$105</c:f>
              <c:numCache>
                <c:formatCode>General</c:formatCode>
                <c:ptCount val="104"/>
                <c:pt idx="0">
                  <c:v>93.14</c:v>
                </c:pt>
                <c:pt idx="1">
                  <c:v>95.05</c:v>
                </c:pt>
                <c:pt idx="2">
                  <c:v>95.86</c:v>
                </c:pt>
                <c:pt idx="3">
                  <c:v>95.73</c:v>
                </c:pt>
                <c:pt idx="4">
                  <c:v>96.460000000000022</c:v>
                </c:pt>
                <c:pt idx="5">
                  <c:v>84.02</c:v>
                </c:pt>
                <c:pt idx="6">
                  <c:v>74.95</c:v>
                </c:pt>
                <c:pt idx="7">
                  <c:v>74.53</c:v>
                </c:pt>
                <c:pt idx="8">
                  <c:v>80.05</c:v>
                </c:pt>
                <c:pt idx="9">
                  <c:v>84.56</c:v>
                </c:pt>
                <c:pt idx="10">
                  <c:v>89.53</c:v>
                </c:pt>
                <c:pt idx="11">
                  <c:v>96.08</c:v>
                </c:pt>
                <c:pt idx="12">
                  <c:v>93.86999999999999</c:v>
                </c:pt>
                <c:pt idx="13">
                  <c:v>92.36</c:v>
                </c:pt>
                <c:pt idx="14">
                  <c:v>90.490000000000023</c:v>
                </c:pt>
                <c:pt idx="15">
                  <c:v>87.05</c:v>
                </c:pt>
                <c:pt idx="16">
                  <c:v>84.35</c:v>
                </c:pt>
                <c:pt idx="17">
                  <c:v>83.09</c:v>
                </c:pt>
                <c:pt idx="18">
                  <c:v>90.61999999999999</c:v>
                </c:pt>
                <c:pt idx="19">
                  <c:v>93.13</c:v>
                </c:pt>
                <c:pt idx="20">
                  <c:v>90.51</c:v>
                </c:pt>
                <c:pt idx="21">
                  <c:v>86.53</c:v>
                </c:pt>
                <c:pt idx="22">
                  <c:v>90.63</c:v>
                </c:pt>
                <c:pt idx="23">
                  <c:v>92.169999999999987</c:v>
                </c:pt>
                <c:pt idx="24">
                  <c:v>92.36999999999999</c:v>
                </c:pt>
                <c:pt idx="25">
                  <c:v>90.79</c:v>
                </c:pt>
                <c:pt idx="26">
                  <c:v>89.5</c:v>
                </c:pt>
                <c:pt idx="27">
                  <c:v>86.25</c:v>
                </c:pt>
                <c:pt idx="28">
                  <c:v>89.86</c:v>
                </c:pt>
                <c:pt idx="29">
                  <c:v>93.61999999999999</c:v>
                </c:pt>
                <c:pt idx="30">
                  <c:v>100.32</c:v>
                </c:pt>
                <c:pt idx="31">
                  <c:v>109.61999999999999</c:v>
                </c:pt>
                <c:pt idx="32">
                  <c:v>113.11999999999999</c:v>
                </c:pt>
                <c:pt idx="33">
                  <c:v>109.42</c:v>
                </c:pt>
                <c:pt idx="34">
                  <c:v>108.79</c:v>
                </c:pt>
                <c:pt idx="35">
                  <c:v>106.66999999999999</c:v>
                </c:pt>
                <c:pt idx="36">
                  <c:v>105.53</c:v>
                </c:pt>
                <c:pt idx="37">
                  <c:v>105.88</c:v>
                </c:pt>
                <c:pt idx="38">
                  <c:v>105.04</c:v>
                </c:pt>
                <c:pt idx="39">
                  <c:v>105.07</c:v>
                </c:pt>
                <c:pt idx="40">
                  <c:v>108.16999999999999</c:v>
                </c:pt>
                <c:pt idx="41">
                  <c:v>107.04</c:v>
                </c:pt>
                <c:pt idx="42">
                  <c:v>97.440000000000026</c:v>
                </c:pt>
                <c:pt idx="43">
                  <c:v>100.33</c:v>
                </c:pt>
                <c:pt idx="44">
                  <c:v>103.42</c:v>
                </c:pt>
                <c:pt idx="45">
                  <c:v>104.98</c:v>
                </c:pt>
                <c:pt idx="46">
                  <c:v>108.81</c:v>
                </c:pt>
                <c:pt idx="47">
                  <c:v>111.16999999999999</c:v>
                </c:pt>
                <c:pt idx="48">
                  <c:v>115.88</c:v>
                </c:pt>
                <c:pt idx="49">
                  <c:v>123.92</c:v>
                </c:pt>
                <c:pt idx="50">
                  <c:v>128.05000000000001</c:v>
                </c:pt>
                <c:pt idx="51">
                  <c:v>134.72</c:v>
                </c:pt>
                <c:pt idx="52">
                  <c:v>128.66</c:v>
                </c:pt>
                <c:pt idx="53">
                  <c:v>123.05</c:v>
                </c:pt>
                <c:pt idx="54">
                  <c:v>104.58</c:v>
                </c:pt>
                <c:pt idx="55">
                  <c:v>103.96000000000002</c:v>
                </c:pt>
                <c:pt idx="56">
                  <c:v>98.33</c:v>
                </c:pt>
                <c:pt idx="57">
                  <c:v>93.32</c:v>
                </c:pt>
                <c:pt idx="58">
                  <c:v>93.990000000000023</c:v>
                </c:pt>
                <c:pt idx="59">
                  <c:v>95.8</c:v>
                </c:pt>
                <c:pt idx="60">
                  <c:v>95.57</c:v>
                </c:pt>
                <c:pt idx="61">
                  <c:v>95.22</c:v>
                </c:pt>
                <c:pt idx="62">
                  <c:v>100.19</c:v>
                </c:pt>
                <c:pt idx="63">
                  <c:v>96.2</c:v>
                </c:pt>
                <c:pt idx="64">
                  <c:v>95.179999999999978</c:v>
                </c:pt>
                <c:pt idx="65">
                  <c:v>98.149999999999991</c:v>
                </c:pt>
                <c:pt idx="66">
                  <c:v>104.25</c:v>
                </c:pt>
                <c:pt idx="67">
                  <c:v>98.61999999999999</c:v>
                </c:pt>
                <c:pt idx="68">
                  <c:v>96.85</c:v>
                </c:pt>
                <c:pt idx="69">
                  <c:v>101.52</c:v>
                </c:pt>
                <c:pt idx="70">
                  <c:v>95.669999999999987</c:v>
                </c:pt>
                <c:pt idx="71">
                  <c:v>102.61</c:v>
                </c:pt>
                <c:pt idx="72">
                  <c:v>102.71000000000002</c:v>
                </c:pt>
                <c:pt idx="73">
                  <c:v>107.85</c:v>
                </c:pt>
                <c:pt idx="74">
                  <c:v>105.67999999999998</c:v>
                </c:pt>
                <c:pt idx="75">
                  <c:v>108.29</c:v>
                </c:pt>
                <c:pt idx="76">
                  <c:v>110.97</c:v>
                </c:pt>
                <c:pt idx="77">
                  <c:v>110.27</c:v>
                </c:pt>
                <c:pt idx="78">
                  <c:v>113.64999999999999</c:v>
                </c:pt>
                <c:pt idx="79">
                  <c:v>114.32</c:v>
                </c:pt>
                <c:pt idx="80">
                  <c:v>120.76</c:v>
                </c:pt>
                <c:pt idx="81">
                  <c:v>143.84</c:v>
                </c:pt>
                <c:pt idx="82">
                  <c:v>162.54</c:v>
                </c:pt>
                <c:pt idx="83">
                  <c:v>162.22</c:v>
                </c:pt>
                <c:pt idx="84">
                  <c:v>166.23</c:v>
                </c:pt>
                <c:pt idx="85">
                  <c:v>176.54</c:v>
                </c:pt>
                <c:pt idx="86">
                  <c:v>168.2</c:v>
                </c:pt>
                <c:pt idx="87">
                  <c:v>154.03</c:v>
                </c:pt>
                <c:pt idx="88">
                  <c:v>160.80000000000001</c:v>
                </c:pt>
                <c:pt idx="89">
                  <c:v>165.35000000000025</c:v>
                </c:pt>
                <c:pt idx="90">
                  <c:v>148.62</c:v>
                </c:pt>
                <c:pt idx="91">
                  <c:v>150.9</c:v>
                </c:pt>
                <c:pt idx="92">
                  <c:v>157.76999999999998</c:v>
                </c:pt>
                <c:pt idx="93">
                  <c:v>164.51</c:v>
                </c:pt>
                <c:pt idx="94">
                  <c:v>171.02</c:v>
                </c:pt>
                <c:pt idx="95">
                  <c:v>183.44</c:v>
                </c:pt>
                <c:pt idx="96">
                  <c:v>203.2</c:v>
                </c:pt>
                <c:pt idx="97">
                  <c:v>221.76</c:v>
                </c:pt>
                <c:pt idx="98">
                  <c:v>232.67</c:v>
                </c:pt>
                <c:pt idx="99">
                  <c:v>245.47</c:v>
                </c:pt>
                <c:pt idx="100">
                  <c:v>245.52</c:v>
                </c:pt>
                <c:pt idx="101">
                  <c:v>294.18</c:v>
                </c:pt>
                <c:pt idx="102">
                  <c:v>269.64999999999998</c:v>
                </c:pt>
                <c:pt idx="103">
                  <c:v>232.1</c:v>
                </c:pt>
              </c:numCache>
            </c:numRef>
          </c:yVal>
          <c:smooth val="1"/>
        </c:ser>
        <c:axId val="50969600"/>
        <c:axId val="58467456"/>
      </c:scatterChart>
      <c:valAx>
        <c:axId val="50969600"/>
        <c:scaling>
          <c:orientation val="minMax"/>
        </c:scaling>
        <c:axPos val="b"/>
        <c:title>
          <c:tx>
            <c:rich>
              <a:bodyPr/>
              <a:lstStyle/>
              <a:p>
                <a:pPr>
                  <a:defRPr/>
                </a:pPr>
                <a:r>
                  <a:rPr lang="en-US" dirty="0" smtClean="0"/>
                  <a:t>Time</a:t>
                </a:r>
                <a:endParaRPr lang="en-US" dirty="0"/>
              </a:p>
            </c:rich>
          </c:tx>
          <c:layout/>
        </c:title>
        <c:numFmt formatCode="[$-409]mmm\-yy;@" sourceLinked="0"/>
        <c:majorTickMark val="none"/>
        <c:tickLblPos val="nextTo"/>
        <c:txPr>
          <a:bodyPr rot="-1620000" vert="horz"/>
          <a:lstStyle/>
          <a:p>
            <a:pPr>
              <a:defRPr/>
            </a:pPr>
            <a:endParaRPr lang="en-US"/>
          </a:p>
        </c:txPr>
        <c:crossAx val="58467456"/>
        <c:crosses val="autoZero"/>
        <c:crossBetween val="midCat"/>
      </c:valAx>
      <c:valAx>
        <c:axId val="58467456"/>
        <c:scaling>
          <c:orientation val="minMax"/>
        </c:scaling>
        <c:axPos val="l"/>
        <c:majorGridlines/>
        <c:title>
          <c:tx>
            <c:rich>
              <a:bodyPr/>
              <a:lstStyle/>
              <a:p>
                <a:pPr>
                  <a:defRPr/>
                </a:pPr>
                <a:r>
                  <a:rPr lang="en-US" dirty="0" smtClean="0"/>
                  <a:t>Price Index</a:t>
                </a:r>
                <a:endParaRPr lang="en-US" dirty="0"/>
              </a:p>
            </c:rich>
          </c:tx>
          <c:layout/>
        </c:title>
        <c:numFmt formatCode="General" sourceLinked="1"/>
        <c:majorTickMark val="none"/>
        <c:tickLblPos val="nextTo"/>
        <c:crossAx val="50969600"/>
        <c:crossesAt val="36000"/>
        <c:crossBetween val="midCat"/>
      </c:valAx>
      <c:spPr>
        <a:gradFill>
          <a:gsLst>
            <a:gs pos="0">
              <a:srgbClr val="4F81BD">
                <a:tint val="66000"/>
                <a:satMod val="160000"/>
                <a:alpha val="0"/>
              </a:srgbClr>
            </a:gs>
            <a:gs pos="50000">
              <a:srgbClr val="4F81BD">
                <a:tint val="44500"/>
                <a:satMod val="160000"/>
              </a:srgbClr>
            </a:gs>
            <a:gs pos="100000">
              <a:srgbClr val="4F81BD">
                <a:tint val="23500"/>
                <a:satMod val="160000"/>
              </a:srgbClr>
            </a:gs>
          </a:gsLst>
          <a:lin ang="5400000" scaled="0"/>
        </a:gradFill>
      </c:spPr>
    </c:plotArea>
    <c:legend>
      <c:legendPos val="t"/>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US Ethanol Production </a:t>
            </a:r>
            <a:r>
              <a:rPr lang="en-US" sz="1600" dirty="0" smtClean="0"/>
              <a:t>(mil</a:t>
            </a:r>
            <a:r>
              <a:rPr lang="en-US" sz="1600" baseline="0" dirty="0" smtClean="0"/>
              <a:t>lions of gallons)</a:t>
            </a:r>
            <a:endParaRPr lang="en-US" dirty="0"/>
          </a:p>
        </c:rich>
      </c:tx>
      <c:layout/>
    </c:title>
    <c:plotArea>
      <c:layout/>
      <c:scatterChart>
        <c:scatterStyle val="smoothMarker"/>
        <c:ser>
          <c:idx val="0"/>
          <c:order val="0"/>
          <c:tx>
            <c:strRef>
              <c:f>Sheet1!$B$1</c:f>
              <c:strCache>
                <c:ptCount val="1"/>
                <c:pt idx="0">
                  <c:v>Ethanol Production</c:v>
                </c:pt>
              </c:strCache>
            </c:strRef>
          </c:tx>
          <c:spPr>
            <a:ln w="44450">
              <a:solidFill>
                <a:srgbClr val="FFFF00"/>
              </a:solidFill>
            </a:ln>
          </c:spPr>
          <c:marker>
            <c:symbol val="none"/>
          </c:marker>
          <c:xVal>
            <c:numRef>
              <c:f>Sheet1!$A$2:$A$31</c:f>
              <c:numCache>
                <c:formatCode>General</c:formatCode>
                <c:ptCount val="30"/>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2017</c:v>
                </c:pt>
              </c:numCache>
            </c:numRef>
          </c:xVal>
          <c:yVal>
            <c:numRef>
              <c:f>Sheet1!$B$2:$B$31</c:f>
              <c:numCache>
                <c:formatCode>General</c:formatCode>
                <c:ptCount val="30"/>
                <c:pt idx="0">
                  <c:v>175</c:v>
                </c:pt>
                <c:pt idx="1">
                  <c:v>215</c:v>
                </c:pt>
                <c:pt idx="2">
                  <c:v>350</c:v>
                </c:pt>
                <c:pt idx="3">
                  <c:v>375</c:v>
                </c:pt>
                <c:pt idx="4">
                  <c:v>430</c:v>
                </c:pt>
                <c:pt idx="5">
                  <c:v>610</c:v>
                </c:pt>
                <c:pt idx="6">
                  <c:v>710</c:v>
                </c:pt>
                <c:pt idx="7">
                  <c:v>830</c:v>
                </c:pt>
                <c:pt idx="8">
                  <c:v>845</c:v>
                </c:pt>
                <c:pt idx="9">
                  <c:v>870</c:v>
                </c:pt>
                <c:pt idx="10">
                  <c:v>900</c:v>
                </c:pt>
                <c:pt idx="11">
                  <c:v>950</c:v>
                </c:pt>
                <c:pt idx="12" formatCode="#,##0">
                  <c:v>1100</c:v>
                </c:pt>
                <c:pt idx="13" formatCode="#,##0">
                  <c:v>1200</c:v>
                </c:pt>
                <c:pt idx="14" formatCode="#,##0">
                  <c:v>1350</c:v>
                </c:pt>
                <c:pt idx="15" formatCode="#,##0">
                  <c:v>1400</c:v>
                </c:pt>
                <c:pt idx="16" formatCode="#,##0">
                  <c:v>1100</c:v>
                </c:pt>
                <c:pt idx="17" formatCode="#,##0">
                  <c:v>1300</c:v>
                </c:pt>
                <c:pt idx="18" formatCode="#,##0">
                  <c:v>1400</c:v>
                </c:pt>
                <c:pt idx="19" formatCode="#,##0">
                  <c:v>1470</c:v>
                </c:pt>
                <c:pt idx="20" formatCode="#,##0">
                  <c:v>1630</c:v>
                </c:pt>
                <c:pt idx="21" formatCode="#,##0">
                  <c:v>1770</c:v>
                </c:pt>
                <c:pt idx="22" formatCode="#,##0">
                  <c:v>2130</c:v>
                </c:pt>
                <c:pt idx="23" formatCode="#,##0">
                  <c:v>2800</c:v>
                </c:pt>
                <c:pt idx="24" formatCode="#,##0">
                  <c:v>3400</c:v>
                </c:pt>
                <c:pt idx="25" formatCode="#,##0">
                  <c:v>3904</c:v>
                </c:pt>
                <c:pt idx="26" formatCode="#,##0">
                  <c:v>4855</c:v>
                </c:pt>
                <c:pt idx="27" formatCode="#,##0">
                  <c:v>6500</c:v>
                </c:pt>
                <c:pt idx="28" formatCode="#,##0">
                  <c:v>9000</c:v>
                </c:pt>
                <c:pt idx="29" formatCode="#,##0">
                  <c:v>35000</c:v>
                </c:pt>
              </c:numCache>
            </c:numRef>
          </c:yVal>
          <c:smooth val="1"/>
        </c:ser>
        <c:axId val="76260480"/>
        <c:axId val="76262016"/>
      </c:scatterChart>
      <c:valAx>
        <c:axId val="76260480"/>
        <c:scaling>
          <c:orientation val="minMax"/>
        </c:scaling>
        <c:axPos val="b"/>
        <c:numFmt formatCode="General" sourceLinked="1"/>
        <c:majorTickMark val="none"/>
        <c:tickLblPos val="nextTo"/>
        <c:crossAx val="76262016"/>
        <c:crosses val="autoZero"/>
        <c:crossBetween val="midCat"/>
      </c:valAx>
      <c:valAx>
        <c:axId val="76262016"/>
        <c:scaling>
          <c:orientation val="minMax"/>
        </c:scaling>
        <c:axPos val="l"/>
        <c:majorGridlines/>
        <c:numFmt formatCode="General" sourceLinked="1"/>
        <c:majorTickMark val="none"/>
        <c:tickLblPos val="nextTo"/>
        <c:crossAx val="76260480"/>
        <c:crosses val="autoZero"/>
        <c:crossBetween val="midCat"/>
      </c:valAx>
    </c:plotArea>
    <c:legend>
      <c:legendPos val="b"/>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1488"/>
          </a:xfrm>
          <a:prstGeom prst="rect">
            <a:avLst/>
          </a:prstGeom>
        </p:spPr>
        <p:txBody>
          <a:bodyPr vert="horz" lIns="94375" tIns="47188" rIns="94375" bIns="47188"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71488"/>
          </a:xfrm>
          <a:prstGeom prst="rect">
            <a:avLst/>
          </a:prstGeom>
        </p:spPr>
        <p:txBody>
          <a:bodyPr vert="horz" lIns="94375" tIns="47188" rIns="94375" bIns="47188" rtlCol="0"/>
          <a:lstStyle>
            <a:lvl1pPr algn="r">
              <a:defRPr sz="1200"/>
            </a:lvl1pPr>
          </a:lstStyle>
          <a:p>
            <a:fld id="{AC7CABDC-77F3-45DC-96C0-280FCB022F88}" type="datetimeFigureOut">
              <a:rPr lang="en-US" smtClean="0"/>
              <a:pPr/>
              <a:t>10/15/2008</a:t>
            </a:fld>
            <a:endParaRPr lang="en-US"/>
          </a:p>
        </p:txBody>
      </p:sp>
      <p:sp>
        <p:nvSpPr>
          <p:cNvPr id="4" name="Footer Placeholder 3"/>
          <p:cNvSpPr>
            <a:spLocks noGrp="1"/>
          </p:cNvSpPr>
          <p:nvPr>
            <p:ph type="ftr" sz="quarter" idx="2"/>
          </p:nvPr>
        </p:nvSpPr>
        <p:spPr>
          <a:xfrm>
            <a:off x="0" y="8956626"/>
            <a:ext cx="3070860" cy="471488"/>
          </a:xfrm>
          <a:prstGeom prst="rect">
            <a:avLst/>
          </a:prstGeom>
        </p:spPr>
        <p:txBody>
          <a:bodyPr vert="horz" lIns="94375" tIns="47188" rIns="94375" bIns="47188"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956626"/>
            <a:ext cx="3070860" cy="471488"/>
          </a:xfrm>
          <a:prstGeom prst="rect">
            <a:avLst/>
          </a:prstGeom>
        </p:spPr>
        <p:txBody>
          <a:bodyPr vert="horz" lIns="94375" tIns="47188" rIns="94375" bIns="47188" rtlCol="0" anchor="b"/>
          <a:lstStyle>
            <a:lvl1pPr algn="r">
              <a:defRPr sz="1200"/>
            </a:lvl1pPr>
          </a:lstStyle>
          <a:p>
            <a:fld id="{36EA906E-BEF0-48F1-8472-9CC5FB6AF0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1488"/>
          </a:xfrm>
          <a:prstGeom prst="rect">
            <a:avLst/>
          </a:prstGeom>
        </p:spPr>
        <p:txBody>
          <a:bodyPr vert="horz" lIns="94375" tIns="47188" rIns="94375" bIns="47188" rtlCol="0"/>
          <a:lstStyle>
            <a:lvl1pPr algn="l">
              <a:defRPr sz="1200"/>
            </a:lvl1pPr>
          </a:lstStyle>
          <a:p>
            <a:endParaRPr lang="en-US"/>
          </a:p>
        </p:txBody>
      </p:sp>
      <p:sp>
        <p:nvSpPr>
          <p:cNvPr id="3" name="Date Placeholder 2"/>
          <p:cNvSpPr>
            <a:spLocks noGrp="1"/>
          </p:cNvSpPr>
          <p:nvPr>
            <p:ph type="dt" idx="1"/>
          </p:nvPr>
        </p:nvSpPr>
        <p:spPr>
          <a:xfrm>
            <a:off x="4014100" y="0"/>
            <a:ext cx="3070860" cy="471488"/>
          </a:xfrm>
          <a:prstGeom prst="rect">
            <a:avLst/>
          </a:prstGeom>
        </p:spPr>
        <p:txBody>
          <a:bodyPr vert="horz" lIns="94375" tIns="47188" rIns="94375" bIns="47188" rtlCol="0"/>
          <a:lstStyle>
            <a:lvl1pPr algn="r">
              <a:defRPr sz="1200"/>
            </a:lvl1pPr>
          </a:lstStyle>
          <a:p>
            <a:fld id="{C79E1BFD-9027-40FA-B9BD-71F0D16CB65F}" type="datetimeFigureOut">
              <a:rPr lang="en-US" smtClean="0"/>
              <a:pPr/>
              <a:t>10/15/2008</a:t>
            </a:fld>
            <a:endParaRPr lang="en-US"/>
          </a:p>
        </p:txBody>
      </p:sp>
      <p:sp>
        <p:nvSpPr>
          <p:cNvPr id="4" name="Slide Image Placeholder 3"/>
          <p:cNvSpPr>
            <a:spLocks noGrp="1" noRot="1" noChangeAspect="1"/>
          </p:cNvSpPr>
          <p:nvPr>
            <p:ph type="sldImg" idx="2"/>
          </p:nvPr>
        </p:nvSpPr>
        <p:spPr>
          <a:xfrm>
            <a:off x="1185863" y="706438"/>
            <a:ext cx="4714875" cy="3536950"/>
          </a:xfrm>
          <a:prstGeom prst="rect">
            <a:avLst/>
          </a:prstGeom>
          <a:noFill/>
          <a:ln w="12700">
            <a:solidFill>
              <a:prstClr val="black"/>
            </a:solidFill>
          </a:ln>
        </p:spPr>
        <p:txBody>
          <a:bodyPr vert="horz" lIns="94375" tIns="47188" rIns="94375" bIns="47188" rtlCol="0" anchor="ctr"/>
          <a:lstStyle/>
          <a:p>
            <a:endParaRPr lang="en-US"/>
          </a:p>
        </p:txBody>
      </p:sp>
      <p:sp>
        <p:nvSpPr>
          <p:cNvPr id="5" name="Notes Placeholder 4"/>
          <p:cNvSpPr>
            <a:spLocks noGrp="1"/>
          </p:cNvSpPr>
          <p:nvPr>
            <p:ph type="body" sz="quarter" idx="3"/>
          </p:nvPr>
        </p:nvSpPr>
        <p:spPr>
          <a:xfrm>
            <a:off x="708660" y="4479131"/>
            <a:ext cx="5669280" cy="4243388"/>
          </a:xfrm>
          <a:prstGeom prst="rect">
            <a:avLst/>
          </a:prstGeom>
        </p:spPr>
        <p:txBody>
          <a:bodyPr vert="horz" lIns="94375" tIns="47188" rIns="94375" bIns="471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56626"/>
            <a:ext cx="3070860" cy="471488"/>
          </a:xfrm>
          <a:prstGeom prst="rect">
            <a:avLst/>
          </a:prstGeom>
        </p:spPr>
        <p:txBody>
          <a:bodyPr vert="horz" lIns="94375" tIns="47188" rIns="94375" bIns="47188"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56626"/>
            <a:ext cx="3070860" cy="471488"/>
          </a:xfrm>
          <a:prstGeom prst="rect">
            <a:avLst/>
          </a:prstGeom>
        </p:spPr>
        <p:txBody>
          <a:bodyPr vert="horz" lIns="94375" tIns="47188" rIns="94375" bIns="47188" rtlCol="0" anchor="b"/>
          <a:lstStyle>
            <a:lvl1pPr algn="r">
              <a:defRPr sz="1200"/>
            </a:lvl1pPr>
          </a:lstStyle>
          <a:p>
            <a:fld id="{C046B53E-B3FB-4339-8262-52EFD06AF6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Food and Beverages comprises 14.9% of CPI</a:t>
            </a:r>
          </a:p>
          <a:p>
            <a:r>
              <a:rPr lang="en-US" dirty="0" smtClean="0"/>
              <a:t>Energy comprises</a:t>
            </a:r>
            <a:r>
              <a:rPr lang="en-US" baseline="0" dirty="0" smtClean="0"/>
              <a:t> 9.7% of CPI</a:t>
            </a:r>
          </a:p>
          <a:p>
            <a:r>
              <a:rPr lang="en-US" baseline="0" dirty="0" smtClean="0"/>
              <a:t>Source: ftp://ftp.bls.gov/pub/special.requests/cpi/cpiri05-06_2007.txt</a:t>
            </a:r>
          </a:p>
          <a:p>
            <a:endParaRPr lang="en-US" baseline="0" dirty="0" smtClean="0"/>
          </a:p>
          <a:p>
            <a:r>
              <a:rPr lang="en-US" baseline="0" dirty="0" smtClean="0"/>
              <a:t>Note: These values are different than those seen at the USDA site.  There may be two reasons for this.  First, the USDA is using 1996 data;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 of</a:t>
            </a:r>
            <a:r>
              <a:rPr lang="en-US" baseline="0" dirty="0" smtClean="0"/>
              <a:t> corn crop used in ethanol see the Cattle Network:</a:t>
            </a:r>
          </a:p>
          <a:p>
            <a:r>
              <a:rPr lang="en-US" dirty="0" smtClean="0"/>
              <a:t>http://www.cattlenetwork.com/Content.asp?contentid=230813</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U.S. expanded maize area 23 percent in 2007 in response to high maize prices and rapid demand growth for maize for ethanol production. This expansion resulted in a 16 percent decline in soybean area which reduced soybean production and contributed to a 75 percent rise in soybean prices between April 2007 and April 2008.  --</a:t>
            </a:r>
            <a:r>
              <a:rPr lang="en-US" baseline="0" dirty="0" smtClean="0"/>
              <a:t> </a:t>
            </a:r>
            <a:r>
              <a:rPr lang="en-US" dirty="0" smtClean="0"/>
              <a:t> </a:t>
            </a:r>
            <a:r>
              <a:rPr lang="en-US" i="1" dirty="0" smtClean="0"/>
              <a:t>A Note on Rising Food Prices</a:t>
            </a:r>
            <a:r>
              <a:rPr lang="en-US" dirty="0" smtClean="0"/>
              <a:t>, The World Bank Policy Research Working Paper 4682. </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For % of</a:t>
            </a:r>
            <a:r>
              <a:rPr lang="en-US" baseline="0" dirty="0" smtClean="0"/>
              <a:t> corn crop used in ethanol see the Cattle Network:</a:t>
            </a:r>
          </a:p>
          <a:p>
            <a:pPr>
              <a:buFont typeface="Arial" pitchFamily="34" charset="0"/>
              <a:buNone/>
            </a:pPr>
            <a:r>
              <a:rPr lang="en-US" dirty="0" smtClean="0"/>
              <a:t>   http://www.cattlenetwork.com/Content.asp?contentid=230813</a:t>
            </a:r>
          </a:p>
          <a:p>
            <a:pPr>
              <a:buFont typeface="Arial" pitchFamily="34" charset="0"/>
              <a:buChar char="•"/>
            </a:pPr>
            <a:endParaRPr lang="en-US" dirty="0" smtClean="0"/>
          </a:p>
          <a:p>
            <a:pPr>
              <a:buFont typeface="Arial" pitchFamily="34" charset="0"/>
              <a:buChar char="•"/>
            </a:pPr>
            <a:r>
              <a:rPr lang="en-US" dirty="0" smtClean="0">
                <a:solidFill>
                  <a:schemeClr val="bg1"/>
                </a:solidFill>
              </a:rPr>
              <a:t>  35 billion mandate from </a:t>
            </a:r>
            <a:r>
              <a:rPr lang="en-US" dirty="0" err="1" smtClean="0">
                <a:solidFill>
                  <a:schemeClr val="bg1"/>
                </a:solidFill>
              </a:rPr>
              <a:t>Runge</a:t>
            </a:r>
            <a:r>
              <a:rPr lang="en-US" dirty="0" smtClean="0">
                <a:solidFill>
                  <a:schemeClr val="bg1"/>
                </a:solidFill>
              </a:rPr>
              <a:t> and </a:t>
            </a:r>
            <a:r>
              <a:rPr lang="en-US" dirty="0" err="1" smtClean="0">
                <a:solidFill>
                  <a:schemeClr val="bg1"/>
                </a:solidFill>
              </a:rPr>
              <a:t>Senauer</a:t>
            </a:r>
            <a:r>
              <a:rPr lang="en-US" dirty="0" smtClean="0">
                <a:solidFill>
                  <a:schemeClr val="bg1"/>
                </a:solidFill>
              </a:rPr>
              <a:t>, “How Biofuels could Starve the Poor,” Foreign Affairs, May/June, 2007.</a:t>
            </a:r>
          </a:p>
          <a:p>
            <a:pPr>
              <a:buFont typeface="Arial" pitchFamily="34" charset="0"/>
              <a:buNone/>
            </a:pPr>
            <a:endParaRPr lang="en-US" dirty="0" smtClean="0">
              <a:solidFill>
                <a:schemeClr val="bg1"/>
              </a:solidFill>
            </a:endParaRPr>
          </a:p>
          <a:p>
            <a:pPr>
              <a:buFont typeface="Arial" pitchFamily="34" charset="0"/>
              <a:buNone/>
            </a:pPr>
            <a:r>
              <a:rPr lang="en-US" dirty="0" smtClean="0">
                <a:solidFill>
                  <a:schemeClr val="bg1"/>
                </a:solidFill>
              </a:rPr>
              <a:t>The US accounts for about 33% of global corn production, and 67% of global exports</a:t>
            </a: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lvl="2" defTabSz="943752"/>
            <a:r>
              <a:rPr lang="en-US" sz="2900" dirty="0" smtClean="0"/>
              <a:t>US ethanol production will increase from 9 billion gallons in 2008 to 35 billion gallons in 2017.</a:t>
            </a:r>
          </a:p>
          <a:p>
            <a:endParaRPr lang="en-US" dirty="0" smtClean="0"/>
          </a:p>
          <a:p>
            <a:r>
              <a:rPr lang="en-US" dirty="0" smtClean="0"/>
              <a:t>Ethanol production</a:t>
            </a:r>
            <a:r>
              <a:rPr lang="en-US" baseline="0" dirty="0" smtClean="0"/>
              <a:t> data from Renewable Fuels Association:</a:t>
            </a:r>
            <a:endParaRPr lang="en-US" dirty="0" smtClean="0"/>
          </a:p>
          <a:p>
            <a:r>
              <a:rPr lang="en-US" dirty="0" smtClean="0"/>
              <a:t>http://www.ethanolrfa.org/industry/statistics/#A</a:t>
            </a:r>
          </a:p>
          <a:p>
            <a:endParaRPr lang="en-US" dirty="0" smtClean="0"/>
          </a:p>
          <a:p>
            <a:r>
              <a:rPr lang="en-US" dirty="0" smtClean="0"/>
              <a:t>The US and Brazil are by far the largest ethanol producers.</a:t>
            </a:r>
            <a:r>
              <a:rPr lang="en-US" baseline="0" dirty="0" smtClean="0"/>
              <a:t>  </a:t>
            </a:r>
          </a:p>
          <a:p>
            <a:r>
              <a:rPr lang="en-US" baseline="0" dirty="0" smtClean="0"/>
              <a:t>In 2007 </a:t>
            </a:r>
          </a:p>
          <a:p>
            <a:r>
              <a:rPr lang="en-US" baseline="0" dirty="0" smtClean="0"/>
              <a:t>US  	6.5 billion</a:t>
            </a:r>
          </a:p>
          <a:p>
            <a:r>
              <a:rPr lang="en-US" baseline="0" dirty="0" smtClean="0"/>
              <a:t>Brazil	5.0 billion</a:t>
            </a:r>
          </a:p>
          <a:p>
            <a:r>
              <a:rPr lang="en-US" baseline="0" dirty="0" smtClean="0"/>
              <a:t>Euro Union	0.5 billion</a:t>
            </a:r>
            <a:endParaRPr lang="en-US" dirty="0" smtClean="0"/>
          </a:p>
          <a:p>
            <a:endParaRPr lang="en-US" dirty="0" smtClean="0"/>
          </a:p>
          <a:p>
            <a:endParaRPr lang="en-US" dirty="0" smtClean="0"/>
          </a:p>
          <a:p>
            <a:r>
              <a:rPr lang="en-US" dirty="0" smtClean="0"/>
              <a:t>“The growth in corn use in ethanol between 2000 and 2004 could readily be accommodated by a market where annual increases in corn productivity were exceeding the increase in corn used in ethanol.” </a:t>
            </a:r>
            <a:r>
              <a:rPr lang="en-US" b="1" dirty="0" smtClean="0"/>
              <a:t>The Role of Biofuels and Other Factors in Increasing Farm and Food Prices, </a:t>
            </a:r>
            <a:r>
              <a:rPr lang="en-US" dirty="0" smtClean="0"/>
              <a:t>Kraft Food Study, June 2008.</a:t>
            </a:r>
          </a:p>
          <a:p>
            <a:r>
              <a:rPr lang="en-US" dirty="0" smtClean="0"/>
              <a:t> </a:t>
            </a:r>
          </a:p>
          <a:p>
            <a:r>
              <a:rPr lang="en-US" dirty="0" smtClean="0"/>
              <a:t>However, the Energy Policy Act of 2005 initiated unprecedented mandates for ethanol consumption.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3752"/>
            <a:r>
              <a:rPr lang="en-US" dirty="0" smtClean="0"/>
              <a:t>“For example, the International Food Policy Research Institute notes, “. . . China has banned rice and maize exports; India has banned milk powder exports; Bolivia has banned the export of soy oil to Chile, Colombia, Cuba, Ecuador, Peru, and Venezuela; and Ethiopia has banned exports of major cereals. Other countries are reducing restrictions on imports: Morocco, for instance, cut tariffs on wheat imports from 130 percent to 2.5 percent; Nigeria cut its rice import tax from 100 percent to just 2.7 percent” (von Braun, 2008b, p. 2). Generally, these actions include reducing import barriers, subsidizing domestic consumption, and halting or taxing exports. These actions prevent reductions in consumption that would otherwise be caused by higher prices, and they reduce supplies available to world buyers. The effect of the actions is to transmit increased prices and price volatility to countries that are not insulating their markets.”  Kraft Food study </a:t>
            </a:r>
          </a:p>
          <a:p>
            <a:endParaRPr lang="en-US" dirty="0" smtClean="0"/>
          </a:p>
          <a:p>
            <a:endParaRPr lang="en-US" dirty="0" smtClean="0"/>
          </a:p>
          <a:p>
            <a:pPr defTabSz="943752"/>
            <a:r>
              <a:rPr lang="en-US" dirty="0" smtClean="0"/>
              <a:t>While some crop acreage is expected to be released from the long-term Conservation Reserve Program (CRP) through the normal expiration of contracts and the 32 million acre cap put in the CRP by the 2008 Farm Bill, the quantity of acres that may return to crop production is still likely to be limited. In the fall of 2008 only 1.3 million acres under long-term contracts will expire and be available for 2009 production, and in the fall of 2009, 3.9 million acres will expire and be available for 2010 crop production. </a:t>
            </a:r>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2003-2005, 51,871 Wisconsinites received c</a:t>
            </a:r>
            <a:r>
              <a:rPr lang="en-US" dirty="0" smtClean="0">
                <a:solidFill>
                  <a:schemeClr val="bg1"/>
                </a:solidFill>
              </a:rPr>
              <a:t>orn subsidies amounting to  $738 million.</a:t>
            </a:r>
            <a:r>
              <a:rPr lang="en-US" dirty="0" smtClean="0"/>
              <a:t> </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2003-2005, 51,871 Wisconsin beneficiaries received c</a:t>
            </a:r>
            <a:r>
              <a:rPr lang="en-US" dirty="0" smtClean="0">
                <a:solidFill>
                  <a:schemeClr val="bg1"/>
                </a:solidFill>
              </a:rPr>
              <a:t>orn subsidies amounting to  $738 million.</a:t>
            </a:r>
            <a:r>
              <a:rPr lang="en-US" dirty="0" smtClean="0"/>
              <a:t> </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CIA World </a:t>
            </a:r>
            <a:r>
              <a:rPr lang="en-US" dirty="0" err="1" smtClean="0"/>
              <a:t>Factbook</a:t>
            </a:r>
            <a:r>
              <a:rPr lang="en-US" dirty="0" smtClean="0"/>
              <a:t>:</a:t>
            </a:r>
          </a:p>
          <a:p>
            <a:endParaRPr lang="en-US" dirty="0" smtClean="0"/>
          </a:p>
          <a:p>
            <a:r>
              <a:rPr lang="en-US" dirty="0" smtClean="0"/>
              <a:t>Bangladesh GDP per capita, 2007=  $1,400</a:t>
            </a:r>
          </a:p>
          <a:p>
            <a:r>
              <a:rPr lang="en-US" dirty="0" smtClean="0"/>
              <a:t>US GDP per capita,</a:t>
            </a:r>
            <a:r>
              <a:rPr lang="en-US" baseline="0" dirty="0" smtClean="0"/>
              <a:t> 2007= $</a:t>
            </a:r>
            <a:r>
              <a:rPr lang="en-US" dirty="0" smtClean="0"/>
              <a:t>45,800  </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Source:</a:t>
            </a:r>
            <a:r>
              <a:rPr lang="en-US" baseline="0" smtClean="0"/>
              <a:t> UN FAO  http://www.fao.org/es/ESC/en/15/53/index.html</a:t>
            </a:r>
          </a:p>
          <a:p>
            <a:endParaRPr lang="en-US"/>
          </a:p>
        </p:txBody>
      </p:sp>
      <p:sp>
        <p:nvSpPr>
          <p:cNvPr id="4" name="Slide Number Placeholder 3"/>
          <p:cNvSpPr>
            <a:spLocks noGrp="1"/>
          </p:cNvSpPr>
          <p:nvPr>
            <p:ph type="sldNum" sz="quarter" idx="10"/>
          </p:nvPr>
        </p:nvSpPr>
        <p:spPr/>
        <p:txBody>
          <a:bodyPr/>
          <a:lstStyle/>
          <a:p>
            <a:fld id="{C046B53E-B3FB-4339-8262-52EFD06AF6F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USDA  http://www.ers.usda.gov/data/InternationalFoodDemand/</a:t>
            </a:r>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43752">
              <a:defRPr/>
            </a:pPr>
            <a:r>
              <a:rPr lang="en-US" i="1" dirty="0" err="1" smtClean="0"/>
              <a:t>Shaohua</a:t>
            </a:r>
            <a:r>
              <a:rPr lang="en-US" i="1" dirty="0" smtClean="0"/>
              <a:t> Chen and Martin </a:t>
            </a:r>
            <a:r>
              <a:rPr lang="en-US" i="1" dirty="0" err="1" smtClean="0"/>
              <a:t>Ravallion</a:t>
            </a:r>
            <a:r>
              <a:rPr lang="en-US" i="1" dirty="0" smtClean="0"/>
              <a:t>, “</a:t>
            </a:r>
            <a:r>
              <a:rPr lang="en-US" dirty="0" smtClean="0"/>
              <a:t>The Developing World Is Poorer Than We Thought, But No Less Successful in the Fight against Poverty,” World Bank, Policy Research Working Paper 4703, August 2008.</a:t>
            </a:r>
          </a:p>
          <a:p>
            <a:pPr defTabSz="943752">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IMF Country Information (checked 9/08): </a:t>
            </a:r>
            <a:br>
              <a:rPr lang="en-US" dirty="0" smtClean="0"/>
            </a:br>
            <a:r>
              <a:rPr lang="en-US" dirty="0" smtClean="0"/>
              <a:t>India projected real GDP growth 2008 7.9%, 2009 8.0%</a:t>
            </a:r>
          </a:p>
          <a:p>
            <a:r>
              <a:rPr lang="en-US" dirty="0" smtClean="0"/>
              <a:t>China projected real GDP growth 2008 9.3%,</a:t>
            </a:r>
            <a:r>
              <a:rPr lang="en-US" baseline="0" dirty="0" smtClean="0"/>
              <a:t> 2009 9.5%</a:t>
            </a:r>
            <a:endParaRPr lang="en-US" dirty="0" smtClean="0"/>
          </a:p>
          <a:p>
            <a:endParaRPr lang="en-US" dirty="0" smtClean="0"/>
          </a:p>
          <a:p>
            <a:endParaRPr lang="en-US" dirty="0" smtClean="0"/>
          </a:p>
          <a:p>
            <a:r>
              <a:rPr lang="en-US" dirty="0" smtClean="0"/>
              <a:t>Rapid</a:t>
            </a:r>
            <a:r>
              <a:rPr lang="en-US" baseline="0" dirty="0" smtClean="0"/>
              <a:t> income growth was probably </a:t>
            </a:r>
            <a:r>
              <a:rPr lang="en-US" b="1" u="sng" baseline="0" dirty="0" smtClean="0"/>
              <a:t>not</a:t>
            </a:r>
            <a:r>
              <a:rPr lang="en-US" u="none" baseline="0" dirty="0" smtClean="0"/>
              <a:t> </a:t>
            </a:r>
            <a:r>
              <a:rPr lang="en-US" baseline="0" dirty="0" smtClean="0"/>
              <a:t>a major contributor to rising world food prices, as China and India have been net grain exporters since 2000.  However, it has contributed to rising oilseed prices.  Source: World Bank, July 2008, p.14.</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CIA World </a:t>
            </a:r>
            <a:r>
              <a:rPr lang="en-US" dirty="0" err="1" smtClean="0"/>
              <a:t>Factbook</a:t>
            </a:r>
            <a:endParaRPr lang="en-US" dirty="0" smtClean="0"/>
          </a:p>
          <a:p>
            <a:endParaRPr lang="en-US" dirty="0" smtClean="0"/>
          </a:p>
          <a:p>
            <a:r>
              <a:rPr lang="en-US" dirty="0" smtClean="0"/>
              <a:t>IMF Country Information (checked 9/08): </a:t>
            </a:r>
            <a:br>
              <a:rPr lang="en-US" dirty="0" smtClean="0"/>
            </a:br>
            <a:r>
              <a:rPr lang="en-US" dirty="0" smtClean="0"/>
              <a:t>India projected real GDP growth 2008 7.9%, 2009 8.0%</a:t>
            </a:r>
          </a:p>
          <a:p>
            <a:r>
              <a:rPr lang="en-US" dirty="0" smtClean="0"/>
              <a:t>China projected real GDP growth 2008 9.3%,</a:t>
            </a:r>
            <a:r>
              <a:rPr lang="en-US" baseline="0" dirty="0" smtClean="0"/>
              <a:t> 2009 9.5%</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CIA World </a:t>
            </a:r>
            <a:r>
              <a:rPr lang="en-US" dirty="0" err="1" smtClean="0"/>
              <a:t>Factbook</a:t>
            </a:r>
            <a:endParaRPr lang="en-US" dirty="0" smtClean="0"/>
          </a:p>
          <a:p>
            <a:endParaRPr lang="en-US" dirty="0" smtClean="0"/>
          </a:p>
          <a:p>
            <a:r>
              <a:rPr lang="en-US" dirty="0" smtClean="0"/>
              <a:t>IMF Country Information (checked 9/08): </a:t>
            </a:r>
            <a:br>
              <a:rPr lang="en-US" dirty="0" smtClean="0"/>
            </a:br>
            <a:r>
              <a:rPr lang="en-US" dirty="0" smtClean="0"/>
              <a:t>India projected real GDP growth 2008 7.9%, 2009 8.0%</a:t>
            </a:r>
          </a:p>
          <a:p>
            <a:r>
              <a:rPr lang="en-US" dirty="0" smtClean="0"/>
              <a:t>China projected real GDP growth 2008 9.3%,</a:t>
            </a:r>
            <a:r>
              <a:rPr lang="en-US" baseline="0" dirty="0" smtClean="0"/>
              <a:t> 2009 9.5%</a:t>
            </a:r>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46B53E-B3FB-4339-8262-52EFD06AF6F0}"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33F02-597F-4C1F-82B9-09432EFECDA8}" type="datetimeFigureOut">
              <a:rPr lang="en-US" smtClean="0"/>
              <a:pPr/>
              <a:t>10/15/2008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EB3EF-BC36-43F9-97BB-99CC85C581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33F02-597F-4C1F-82B9-09432EFECDA8}" type="datetimeFigureOut">
              <a:rPr lang="en-US" smtClean="0"/>
              <a:pPr/>
              <a:t>10/15/2008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EB3EF-BC36-43F9-97BB-99CC85C5815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uwp.edu/departments/economics/cee/" TargetMode="External"/><Relationship Id="rId2" Type="http://schemas.openxmlformats.org/officeDocument/2006/relationships/hyperlink" Target="mailto:cloutier@uwp.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1"/>
            <a:ext cx="7848600" cy="2762250"/>
          </a:xfrm>
        </p:spPr>
        <p:txBody>
          <a:bodyPr>
            <a:normAutofit/>
          </a:bodyPr>
          <a:lstStyle/>
          <a:p>
            <a:r>
              <a:rPr lang="en-US" sz="5400" b="1" i="1" dirty="0" smtClean="0">
                <a:solidFill>
                  <a:schemeClr val="bg1"/>
                </a:solidFill>
              </a:rPr>
              <a:t>Food Prices, Inflation, and Government Policy:</a:t>
            </a:r>
            <a:endParaRPr lang="en-US" sz="5400" b="1" dirty="0">
              <a:solidFill>
                <a:schemeClr val="bg1"/>
              </a:solidFill>
            </a:endParaRPr>
          </a:p>
        </p:txBody>
      </p:sp>
      <p:sp>
        <p:nvSpPr>
          <p:cNvPr id="3" name="Subtitle 2"/>
          <p:cNvSpPr>
            <a:spLocks noGrp="1"/>
          </p:cNvSpPr>
          <p:nvPr>
            <p:ph type="subTitle" idx="1"/>
          </p:nvPr>
        </p:nvSpPr>
        <p:spPr>
          <a:xfrm>
            <a:off x="1371600" y="2971800"/>
            <a:ext cx="6400800" cy="1752600"/>
          </a:xfrm>
        </p:spPr>
        <p:txBody>
          <a:bodyPr/>
          <a:lstStyle/>
          <a:p>
            <a:r>
              <a:rPr lang="en-US" b="1" i="1" dirty="0" smtClean="0">
                <a:solidFill>
                  <a:srgbClr val="FFFF00"/>
                </a:solidFill>
              </a:rPr>
              <a:t>Understanding Current Events Using Supply and Demand</a:t>
            </a:r>
            <a:endParaRPr lang="en-US" b="1" dirty="0">
              <a:solidFill>
                <a:srgbClr val="FFFF00"/>
              </a:solidFill>
            </a:endParaRPr>
          </a:p>
        </p:txBody>
      </p:sp>
      <p:sp>
        <p:nvSpPr>
          <p:cNvPr id="4" name="TextBox 3"/>
          <p:cNvSpPr txBox="1"/>
          <p:nvPr/>
        </p:nvSpPr>
        <p:spPr>
          <a:xfrm>
            <a:off x="4038600" y="4876800"/>
            <a:ext cx="4953000" cy="2185214"/>
          </a:xfrm>
          <a:prstGeom prst="rect">
            <a:avLst/>
          </a:prstGeom>
          <a:noFill/>
        </p:spPr>
        <p:txBody>
          <a:bodyPr wrap="square" rtlCol="0">
            <a:spAutoFit/>
          </a:bodyPr>
          <a:lstStyle/>
          <a:p>
            <a:r>
              <a:rPr lang="en-US" sz="2000" b="1" dirty="0" smtClean="0">
                <a:solidFill>
                  <a:schemeClr val="bg1"/>
                </a:solidFill>
              </a:rPr>
              <a:t>Professor Norman Cloutier, Director</a:t>
            </a:r>
          </a:p>
          <a:p>
            <a:r>
              <a:rPr lang="en-US" sz="2000" b="1" dirty="0" smtClean="0">
                <a:solidFill>
                  <a:schemeClr val="bg1"/>
                </a:solidFill>
              </a:rPr>
              <a:t>UW-Parkside Center for Economic Education</a:t>
            </a:r>
            <a:br>
              <a:rPr lang="en-US" sz="2000" b="1" dirty="0" smtClean="0">
                <a:solidFill>
                  <a:schemeClr val="bg1"/>
                </a:solidFill>
              </a:rPr>
            </a:br>
            <a:r>
              <a:rPr lang="en-US" sz="2000" b="1" dirty="0" smtClean="0">
                <a:solidFill>
                  <a:schemeClr val="bg1"/>
                </a:solidFill>
              </a:rPr>
              <a:t>Wisconsin Money Smart Week</a:t>
            </a:r>
          </a:p>
          <a:p>
            <a:r>
              <a:rPr lang="en-US" sz="2000" b="1" dirty="0" smtClean="0">
                <a:solidFill>
                  <a:schemeClr val="bg1"/>
                </a:solidFill>
              </a:rPr>
              <a:t>Green Bay, October 16, 2008</a:t>
            </a:r>
          </a:p>
          <a:p>
            <a:r>
              <a:rPr lang="en-US" sz="2000" b="1" dirty="0" smtClean="0">
                <a:solidFill>
                  <a:schemeClr val="bg1"/>
                </a:solidFill>
              </a:rPr>
              <a:t>Madison, October 17, 2008 </a:t>
            </a: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sz="4800" b="1" dirty="0" smtClean="0">
                <a:solidFill>
                  <a:schemeClr val="bg1"/>
                </a:solidFill>
              </a:rPr>
              <a:t>Economic Forces Behind </a:t>
            </a:r>
            <a:br>
              <a:rPr lang="en-US" sz="4800" b="1" dirty="0" smtClean="0">
                <a:solidFill>
                  <a:schemeClr val="bg1"/>
                </a:solidFill>
              </a:rPr>
            </a:br>
            <a:r>
              <a:rPr lang="en-US" sz="4800" b="1" dirty="0" smtClean="0">
                <a:solidFill>
                  <a:schemeClr val="bg1"/>
                </a:solidFill>
              </a:rPr>
              <a:t>Rising Food Prices</a:t>
            </a:r>
            <a:endParaRPr lang="en-US" sz="4800" b="1" dirty="0">
              <a:solidFill>
                <a:schemeClr val="bg1"/>
              </a:solidFill>
            </a:endParaRPr>
          </a:p>
        </p:txBody>
      </p:sp>
      <p:sp>
        <p:nvSpPr>
          <p:cNvPr id="4" name="TextBox 3"/>
          <p:cNvSpPr txBox="1"/>
          <p:nvPr/>
        </p:nvSpPr>
        <p:spPr>
          <a:xfrm>
            <a:off x="1066800" y="2209800"/>
            <a:ext cx="3962400" cy="923330"/>
          </a:xfrm>
          <a:prstGeom prst="rect">
            <a:avLst/>
          </a:prstGeom>
          <a:noFill/>
        </p:spPr>
        <p:txBody>
          <a:bodyPr wrap="square" rtlCol="0">
            <a:spAutoFit/>
          </a:bodyPr>
          <a:lstStyle/>
          <a:p>
            <a:r>
              <a:rPr lang="en-US" sz="5400" b="1" i="1" dirty="0" smtClean="0">
                <a:solidFill>
                  <a:srgbClr val="FFFF00"/>
                </a:solidFill>
              </a:rPr>
              <a:t>The Good. . .</a:t>
            </a:r>
            <a:endParaRPr lang="en-US" sz="5400" b="1" i="1" dirty="0">
              <a:solidFill>
                <a:srgbClr val="FFFF00"/>
              </a:solidFill>
            </a:endParaRPr>
          </a:p>
        </p:txBody>
      </p:sp>
      <p:sp>
        <p:nvSpPr>
          <p:cNvPr id="5" name="TextBox 4"/>
          <p:cNvSpPr txBox="1"/>
          <p:nvPr/>
        </p:nvSpPr>
        <p:spPr>
          <a:xfrm>
            <a:off x="2286000" y="3200400"/>
            <a:ext cx="4114800" cy="923330"/>
          </a:xfrm>
          <a:prstGeom prst="rect">
            <a:avLst/>
          </a:prstGeom>
          <a:noFill/>
        </p:spPr>
        <p:txBody>
          <a:bodyPr wrap="square" rtlCol="0">
            <a:spAutoFit/>
          </a:bodyPr>
          <a:lstStyle/>
          <a:p>
            <a:r>
              <a:rPr lang="en-US" sz="5400" b="1" i="1" dirty="0" smtClean="0">
                <a:solidFill>
                  <a:srgbClr val="FF0000"/>
                </a:solidFill>
              </a:rPr>
              <a:t>The Bad. . .</a:t>
            </a:r>
            <a:endParaRPr lang="en-US" sz="5400" b="1" i="1" dirty="0">
              <a:solidFill>
                <a:srgbClr val="FF0000"/>
              </a:solidFill>
            </a:endParaRPr>
          </a:p>
        </p:txBody>
      </p:sp>
      <p:sp>
        <p:nvSpPr>
          <p:cNvPr id="6" name="TextBox 5"/>
          <p:cNvSpPr txBox="1"/>
          <p:nvPr/>
        </p:nvSpPr>
        <p:spPr>
          <a:xfrm>
            <a:off x="3352800" y="4267200"/>
            <a:ext cx="4876800" cy="923330"/>
          </a:xfrm>
          <a:prstGeom prst="rect">
            <a:avLst/>
          </a:prstGeom>
          <a:noFill/>
        </p:spPr>
        <p:txBody>
          <a:bodyPr wrap="square" rtlCol="0">
            <a:spAutoFit/>
          </a:bodyPr>
          <a:lstStyle/>
          <a:p>
            <a:r>
              <a:rPr lang="en-US" sz="5400" b="1" i="1" dirty="0" smtClean="0">
                <a:solidFill>
                  <a:srgbClr val="14BC24"/>
                </a:solidFill>
                <a:latin typeface="Calibri" pitchFamily="34" charset="0"/>
                <a:cs typeface="Segoe UI" pitchFamily="34" charset="0"/>
              </a:rPr>
              <a:t>and the </a:t>
            </a:r>
            <a:r>
              <a:rPr lang="en-US" sz="5400" b="1" i="1" dirty="0" smtClean="0">
                <a:solidFill>
                  <a:srgbClr val="14BC24"/>
                </a:solidFill>
                <a:latin typeface="Ravie" pitchFamily="82" charset="0"/>
                <a:cs typeface="Segoe UI" pitchFamily="34" charset="0"/>
              </a:rPr>
              <a:t>Ugly</a:t>
            </a:r>
            <a:endParaRPr lang="en-US" sz="3600" b="1" i="1" dirty="0">
              <a:solidFill>
                <a:srgbClr val="14BC24"/>
              </a:solidFill>
              <a:latin typeface="Ravie" pitchFamily="82" charset="0"/>
              <a:cs typeface="Segoe U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chemeClr val="bg1"/>
                </a:solidFill>
              </a:rPr>
              <a:t>Demand and Supply Shifters</a:t>
            </a:r>
            <a:endParaRPr lang="en-US" sz="5400" b="1" dirty="0">
              <a:solidFill>
                <a:schemeClr val="bg1"/>
              </a:solidFill>
            </a:endParaRPr>
          </a:p>
        </p:txBody>
      </p:sp>
      <p:graphicFrame>
        <p:nvGraphicFramePr>
          <p:cNvPr id="4" name="Content Placeholder 3"/>
          <p:cNvGraphicFramePr>
            <a:graphicFrameLocks noGrp="1"/>
          </p:cNvGraphicFramePr>
          <p:nvPr>
            <p:ph idx="1"/>
          </p:nvPr>
        </p:nvGraphicFramePr>
        <p:xfrm>
          <a:off x="457200" y="1600200"/>
          <a:ext cx="8229600" cy="4978400"/>
        </p:xfrm>
        <a:graphic>
          <a:graphicData uri="http://schemas.openxmlformats.org/drawingml/2006/table">
            <a:tbl>
              <a:tblPr firstRow="1" bandRow="1">
                <a:tableStyleId>{5C22544A-7EE6-4342-B048-85BDC9FD1C3A}</a:tableStyleId>
              </a:tblPr>
              <a:tblGrid>
                <a:gridCol w="4114800"/>
                <a:gridCol w="4114800"/>
              </a:tblGrid>
              <a:tr h="711200">
                <a:tc>
                  <a:txBody>
                    <a:bodyPr/>
                    <a:lstStyle/>
                    <a:p>
                      <a:r>
                        <a:rPr lang="en-US" sz="3600" dirty="0" smtClean="0"/>
                        <a:t>Demand</a:t>
                      </a:r>
                      <a:endParaRPr lang="en-US" sz="3600" dirty="0"/>
                    </a:p>
                  </a:txBody>
                  <a:tcPr/>
                </a:tc>
                <a:tc>
                  <a:txBody>
                    <a:bodyPr/>
                    <a:lstStyle/>
                    <a:p>
                      <a:r>
                        <a:rPr lang="en-US" sz="3600" dirty="0" smtClean="0"/>
                        <a:t>Supply</a:t>
                      </a:r>
                      <a:endParaRPr lang="en-US" sz="3600" dirty="0"/>
                    </a:p>
                  </a:txBody>
                  <a:tcPr/>
                </a:tc>
              </a:tr>
              <a:tr h="711200">
                <a:tc>
                  <a:txBody>
                    <a:bodyPr/>
                    <a:lstStyle/>
                    <a:p>
                      <a:r>
                        <a:rPr lang="en-US" sz="2400" b="1" dirty="0" smtClean="0"/>
                        <a:t>Tastes</a:t>
                      </a:r>
                      <a:endParaRPr lang="en-US" sz="2400" b="1" dirty="0"/>
                    </a:p>
                  </a:txBody>
                  <a:tcPr/>
                </a:tc>
                <a:tc>
                  <a:txBody>
                    <a:bodyPr/>
                    <a:lstStyle/>
                    <a:p>
                      <a:r>
                        <a:rPr lang="en-US" sz="2400" b="1" dirty="0" smtClean="0"/>
                        <a:t>Technology</a:t>
                      </a:r>
                      <a:endParaRPr lang="en-US" sz="2400" b="1" dirty="0"/>
                    </a:p>
                  </a:txBody>
                  <a:tcPr/>
                </a:tc>
              </a:tr>
              <a:tr h="711200">
                <a:tc>
                  <a:txBody>
                    <a:bodyPr/>
                    <a:lstStyle/>
                    <a:p>
                      <a:r>
                        <a:rPr lang="en-US" sz="2400" b="1" dirty="0" smtClean="0"/>
                        <a:t>Income</a:t>
                      </a:r>
                      <a:endParaRPr lang="en-US" sz="2400" b="1" dirty="0"/>
                    </a:p>
                  </a:txBody>
                  <a:tcPr/>
                </a:tc>
                <a:tc>
                  <a:txBody>
                    <a:bodyPr/>
                    <a:lstStyle/>
                    <a:p>
                      <a:r>
                        <a:rPr lang="en-US" sz="2400" b="1" dirty="0" smtClean="0"/>
                        <a:t>Input costs</a:t>
                      </a:r>
                      <a:endParaRPr lang="en-US" sz="2400" b="1" dirty="0"/>
                    </a:p>
                  </a:txBody>
                  <a:tcPr/>
                </a:tc>
              </a:tr>
              <a:tr h="711200">
                <a:tc>
                  <a:txBody>
                    <a:bodyPr/>
                    <a:lstStyle/>
                    <a:p>
                      <a:r>
                        <a:rPr lang="en-US" sz="2400" b="1" dirty="0" smtClean="0"/>
                        <a:t>Number of buyers</a:t>
                      </a:r>
                      <a:endParaRPr lang="en-US" sz="2400" b="1" dirty="0"/>
                    </a:p>
                  </a:txBody>
                  <a:tcPr/>
                </a:tc>
                <a:tc>
                  <a:txBody>
                    <a:bodyPr/>
                    <a:lstStyle/>
                    <a:p>
                      <a:r>
                        <a:rPr lang="en-US" sz="2400" b="1" dirty="0" smtClean="0"/>
                        <a:t>Number of</a:t>
                      </a:r>
                      <a:r>
                        <a:rPr lang="en-US" sz="2400" b="1" baseline="0" dirty="0" smtClean="0"/>
                        <a:t> sellers</a:t>
                      </a:r>
                      <a:endParaRPr lang="en-US" sz="2400" b="1" dirty="0"/>
                    </a:p>
                  </a:txBody>
                  <a:tcPr/>
                </a:tc>
              </a:tr>
              <a:tr h="711200">
                <a:tc>
                  <a:txBody>
                    <a:bodyPr/>
                    <a:lstStyle/>
                    <a:p>
                      <a:r>
                        <a:rPr lang="en-US" sz="2400" b="1" dirty="0" smtClean="0"/>
                        <a:t>Price</a:t>
                      </a:r>
                      <a:r>
                        <a:rPr lang="en-US" sz="2400" b="1" baseline="0" dirty="0" smtClean="0"/>
                        <a:t> of related goods</a:t>
                      </a:r>
                      <a:endParaRPr lang="en-US" sz="2400" b="1" dirty="0"/>
                    </a:p>
                  </a:txBody>
                  <a:tcPr/>
                </a:tc>
                <a:tc>
                  <a:txBody>
                    <a:bodyPr/>
                    <a:lstStyle/>
                    <a:p>
                      <a:r>
                        <a:rPr lang="en-US" sz="2400" b="1" dirty="0" smtClean="0"/>
                        <a:t>Price</a:t>
                      </a:r>
                      <a:r>
                        <a:rPr lang="en-US" sz="2400" b="1" baseline="0" dirty="0" smtClean="0"/>
                        <a:t> of related goods</a:t>
                      </a:r>
                      <a:endParaRPr lang="en-US" sz="2400" b="1" dirty="0"/>
                    </a:p>
                  </a:txBody>
                  <a:tcPr/>
                </a:tc>
              </a:tr>
              <a:tr h="711200">
                <a:tc>
                  <a:txBody>
                    <a:bodyPr/>
                    <a:lstStyle/>
                    <a:p>
                      <a:r>
                        <a:rPr lang="en-US" sz="2400" b="1" dirty="0" smtClean="0"/>
                        <a:t>Expectations</a:t>
                      </a:r>
                      <a:endParaRPr lang="en-US" sz="2400" b="1" dirty="0"/>
                    </a:p>
                  </a:txBody>
                  <a:tcPr/>
                </a:tc>
                <a:tc>
                  <a:txBody>
                    <a:bodyPr/>
                    <a:lstStyle/>
                    <a:p>
                      <a:r>
                        <a:rPr lang="en-US" sz="2400" b="1" dirty="0" smtClean="0"/>
                        <a:t>Expectations</a:t>
                      </a:r>
                      <a:endParaRPr lang="en-US" sz="2400" b="1" dirty="0"/>
                    </a:p>
                  </a:txBody>
                  <a:tcPr/>
                </a:tc>
              </a:tr>
              <a:tr h="711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Government policy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smtClean="0"/>
                        <a:t>Government policy</a:t>
                      </a: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2316162"/>
          </a:xfrm>
        </p:spPr>
        <p:txBody>
          <a:bodyPr>
            <a:normAutofit fontScale="90000"/>
          </a:bodyPr>
          <a:lstStyle/>
          <a:p>
            <a:r>
              <a:rPr lang="en-US" sz="6000" b="1" dirty="0" smtClean="0">
                <a:solidFill>
                  <a:srgbClr val="FFFF66"/>
                </a:solidFill>
              </a:rPr>
              <a:t>The Good</a:t>
            </a:r>
            <a:r>
              <a:rPr lang="en-US" dirty="0" smtClean="0"/>
              <a:t/>
            </a:r>
            <a:br>
              <a:rPr lang="en-US" dirty="0" smtClean="0"/>
            </a:br>
            <a:r>
              <a:rPr lang="en-US" b="1" dirty="0" smtClean="0">
                <a:solidFill>
                  <a:schemeClr val="bg1"/>
                </a:solidFill>
              </a:rPr>
              <a:t>Worldwide economic growth has lifted millions of people out of poverty</a:t>
            </a:r>
            <a:endParaRPr lang="en-US" b="1" dirty="0">
              <a:solidFill>
                <a:schemeClr val="bg1"/>
              </a:solidFill>
            </a:endParaRPr>
          </a:p>
        </p:txBody>
      </p:sp>
      <p:graphicFrame>
        <p:nvGraphicFramePr>
          <p:cNvPr id="6" name="Content Placeholder 5"/>
          <p:cNvGraphicFramePr>
            <a:graphicFrameLocks noGrp="1"/>
          </p:cNvGraphicFramePr>
          <p:nvPr>
            <p:ph idx="1"/>
          </p:nvPr>
        </p:nvGraphicFramePr>
        <p:xfrm>
          <a:off x="457200" y="2971800"/>
          <a:ext cx="8229600" cy="3505200"/>
        </p:xfrm>
        <a:graphic>
          <a:graphicData uri="http://schemas.openxmlformats.org/drawingml/2006/table">
            <a:tbl>
              <a:tblPr firstRow="1" bandRow="1">
                <a:tableStyleId>{5C22544A-7EE6-4342-B048-85BDC9FD1C3A}</a:tableStyleId>
              </a:tblPr>
              <a:tblGrid>
                <a:gridCol w="3581400"/>
                <a:gridCol w="2286000"/>
                <a:gridCol w="2362200"/>
              </a:tblGrid>
              <a:tr h="370840">
                <a:tc gridSpan="3">
                  <a:txBody>
                    <a:bodyPr/>
                    <a:lstStyle/>
                    <a:p>
                      <a:pPr algn="ctr"/>
                      <a:r>
                        <a:rPr lang="en-US" sz="4000" b="1" dirty="0" smtClean="0"/>
                        <a:t>Worldwide Poverty</a:t>
                      </a:r>
                      <a:endParaRPr lang="en-US" sz="4000" b="1" dirty="0"/>
                    </a:p>
                  </a:txBody>
                  <a:tcPr/>
                </a:tc>
                <a:tc hMerge="1">
                  <a:txBody>
                    <a:bodyPr/>
                    <a:lstStyle/>
                    <a:p>
                      <a:endParaRPr lang="en-US" dirty="0"/>
                    </a:p>
                  </a:txBody>
                  <a:tcPr/>
                </a:tc>
                <a:tc hMerge="1">
                  <a:txBody>
                    <a:bodyPr/>
                    <a:lstStyle/>
                    <a:p>
                      <a:endParaRPr lang="en-US" dirty="0"/>
                    </a:p>
                  </a:txBody>
                  <a:tcPr/>
                </a:tc>
              </a:tr>
              <a:tr h="370840">
                <a:tc>
                  <a:txBody>
                    <a:bodyPr/>
                    <a:lstStyle/>
                    <a:p>
                      <a:r>
                        <a:rPr lang="en-US" sz="2800" b="1" dirty="0" smtClean="0"/>
                        <a:t>Poverty Measure</a:t>
                      </a:r>
                      <a:endParaRPr lang="en-US" sz="2800" b="1" dirty="0"/>
                    </a:p>
                  </a:txBody>
                  <a:tcPr/>
                </a:tc>
                <a:tc>
                  <a:txBody>
                    <a:bodyPr/>
                    <a:lstStyle/>
                    <a:p>
                      <a:pPr algn="ctr"/>
                      <a:r>
                        <a:rPr lang="en-US" sz="2800" b="1" dirty="0" smtClean="0"/>
                        <a:t>1981</a:t>
                      </a:r>
                      <a:endParaRPr lang="en-US" sz="2800" b="1" dirty="0"/>
                    </a:p>
                  </a:txBody>
                  <a:tcPr/>
                </a:tc>
                <a:tc>
                  <a:txBody>
                    <a:bodyPr/>
                    <a:lstStyle/>
                    <a:p>
                      <a:pPr algn="ctr"/>
                      <a:r>
                        <a:rPr lang="en-US" sz="2800" b="1" dirty="0" smtClean="0"/>
                        <a:t>2005</a:t>
                      </a:r>
                      <a:endParaRPr lang="en-US" sz="2800" b="1" dirty="0"/>
                    </a:p>
                  </a:txBody>
                  <a:tcPr/>
                </a:tc>
              </a:tr>
              <a:tr h="370840">
                <a:tc>
                  <a:txBody>
                    <a:bodyPr/>
                    <a:lstStyle/>
                    <a:p>
                      <a:r>
                        <a:rPr lang="en-US" sz="2400" dirty="0" smtClean="0"/>
                        <a:t>     Number</a:t>
                      </a:r>
                      <a:r>
                        <a:rPr lang="en-US" sz="2400" baseline="0" dirty="0" smtClean="0"/>
                        <a:t> &lt; $1/day (mil)</a:t>
                      </a:r>
                      <a:endParaRPr lang="en-US" sz="2400" dirty="0"/>
                    </a:p>
                  </a:txBody>
                  <a:tcPr/>
                </a:tc>
                <a:tc>
                  <a:txBody>
                    <a:bodyPr/>
                    <a:lstStyle/>
                    <a:p>
                      <a:pPr algn="ctr"/>
                      <a:r>
                        <a:rPr lang="en-US" sz="2400" dirty="0" smtClean="0"/>
                        <a:t>1,528.3</a:t>
                      </a:r>
                      <a:endParaRPr lang="en-US" sz="2400" dirty="0"/>
                    </a:p>
                  </a:txBody>
                  <a:tcPr/>
                </a:tc>
                <a:tc>
                  <a:txBody>
                    <a:bodyPr/>
                    <a:lstStyle/>
                    <a:p>
                      <a:pPr algn="ctr"/>
                      <a:r>
                        <a:rPr lang="en-US" sz="2400" dirty="0" smtClean="0"/>
                        <a:t>869.0</a:t>
                      </a:r>
                      <a:endParaRPr lang="en-US" sz="2400" dirty="0"/>
                    </a:p>
                  </a:txBody>
                  <a:tcPr/>
                </a:tc>
              </a:tr>
              <a:tr h="370840">
                <a:tc>
                  <a:txBody>
                    <a:bodyPr/>
                    <a:lstStyle/>
                    <a:p>
                      <a:r>
                        <a:rPr lang="en-US" sz="2400" dirty="0" smtClean="0"/>
                        <a:t>     Percentage</a:t>
                      </a:r>
                      <a:r>
                        <a:rPr lang="en-US" sz="2400" baseline="0" dirty="0" smtClean="0"/>
                        <a:t> &lt; $1 day</a:t>
                      </a:r>
                      <a:endParaRPr lang="en-US" sz="2400" dirty="0"/>
                    </a:p>
                  </a:txBody>
                  <a:tcPr/>
                </a:tc>
                <a:tc>
                  <a:txBody>
                    <a:bodyPr/>
                    <a:lstStyle/>
                    <a:p>
                      <a:pPr algn="ctr"/>
                      <a:r>
                        <a:rPr lang="en-US" sz="2400" dirty="0" smtClean="0"/>
                        <a:t>41.7%</a:t>
                      </a:r>
                      <a:endParaRPr lang="en-US" sz="2400" dirty="0"/>
                    </a:p>
                  </a:txBody>
                  <a:tcPr/>
                </a:tc>
                <a:tc>
                  <a:txBody>
                    <a:bodyPr/>
                    <a:lstStyle/>
                    <a:p>
                      <a:pPr algn="ctr"/>
                      <a:r>
                        <a:rPr lang="en-US" sz="2400" dirty="0" smtClean="0"/>
                        <a:t>16.1%</a:t>
                      </a:r>
                      <a:endParaRPr lang="en-US" sz="2400" dirty="0"/>
                    </a:p>
                  </a:txBody>
                  <a:tcPr/>
                </a:tc>
              </a:tr>
              <a:tr h="370840">
                <a:tc>
                  <a:txBody>
                    <a:bodyPr/>
                    <a:lstStyle/>
                    <a:p>
                      <a:endParaRPr lang="en-US" sz="2400" dirty="0"/>
                    </a:p>
                  </a:txBody>
                  <a:tcPr/>
                </a:tc>
                <a:tc>
                  <a:txBody>
                    <a:bodyPr/>
                    <a:lstStyle/>
                    <a:p>
                      <a:pPr algn="ctr"/>
                      <a:endParaRPr lang="en-US" sz="2400" dirty="0"/>
                    </a:p>
                  </a:txBody>
                  <a:tcPr/>
                </a:tc>
                <a:tc>
                  <a:txBody>
                    <a:bodyPr/>
                    <a:lstStyle/>
                    <a:p>
                      <a:pPr algn="ctr"/>
                      <a:endParaRPr lang="en-US" sz="2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Number</a:t>
                      </a:r>
                      <a:r>
                        <a:rPr lang="en-US" sz="2400" baseline="0" dirty="0" smtClean="0"/>
                        <a:t> &lt; $2/day (mil)</a:t>
                      </a:r>
                      <a:endParaRPr lang="en-US" sz="2400" dirty="0" smtClean="0"/>
                    </a:p>
                  </a:txBody>
                  <a:tcPr/>
                </a:tc>
                <a:tc>
                  <a:txBody>
                    <a:bodyPr/>
                    <a:lstStyle/>
                    <a:p>
                      <a:pPr algn="ctr"/>
                      <a:r>
                        <a:rPr lang="en-US" sz="2400" dirty="0" smtClean="0"/>
                        <a:t>2,541.5</a:t>
                      </a:r>
                      <a:endParaRPr lang="en-US" sz="2400" dirty="0"/>
                    </a:p>
                  </a:txBody>
                  <a:tcPr/>
                </a:tc>
                <a:tc>
                  <a:txBody>
                    <a:bodyPr/>
                    <a:lstStyle/>
                    <a:p>
                      <a:pPr algn="ctr"/>
                      <a:r>
                        <a:rPr lang="en-US" sz="2400" dirty="0" smtClean="0"/>
                        <a:t>2,597.8</a:t>
                      </a:r>
                      <a:endParaRPr lang="en-US" sz="2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     Percentage</a:t>
                      </a:r>
                      <a:r>
                        <a:rPr lang="en-US" sz="2400" baseline="0" dirty="0" smtClean="0"/>
                        <a:t> &lt; $2 day</a:t>
                      </a:r>
                      <a:endParaRPr lang="en-US" sz="2400" dirty="0" smtClean="0"/>
                    </a:p>
                  </a:txBody>
                  <a:tcPr/>
                </a:tc>
                <a:tc>
                  <a:txBody>
                    <a:bodyPr/>
                    <a:lstStyle/>
                    <a:p>
                      <a:pPr algn="ctr"/>
                      <a:r>
                        <a:rPr lang="en-US" sz="2400" dirty="0" smtClean="0"/>
                        <a:t>69.4%</a:t>
                      </a:r>
                      <a:endParaRPr lang="en-US" sz="2400" dirty="0"/>
                    </a:p>
                  </a:txBody>
                  <a:tcPr/>
                </a:tc>
                <a:tc>
                  <a:txBody>
                    <a:bodyPr/>
                    <a:lstStyle/>
                    <a:p>
                      <a:pPr algn="ctr"/>
                      <a:r>
                        <a:rPr lang="en-US" sz="2400" dirty="0" smtClean="0"/>
                        <a:t>47.6%</a:t>
                      </a:r>
                      <a:endParaRPr lang="en-US"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1143000"/>
          </a:xfrm>
        </p:spPr>
        <p:txBody>
          <a:bodyPr>
            <a:normAutofit fontScale="90000"/>
          </a:bodyPr>
          <a:lstStyle/>
          <a:p>
            <a:r>
              <a:rPr lang="en-US" b="1" dirty="0" smtClean="0">
                <a:solidFill>
                  <a:schemeClr val="bg1"/>
                </a:solidFill>
              </a:rPr>
              <a:t>China and India continue to experience extraordinary economic growth</a:t>
            </a:r>
            <a:endParaRPr lang="en-US" b="1" dirty="0">
              <a:solidFill>
                <a:schemeClr val="bg1"/>
              </a:solidFill>
            </a:endParaRPr>
          </a:p>
        </p:txBody>
      </p:sp>
      <p:pic>
        <p:nvPicPr>
          <p:cNvPr id="4" name="Content Placeholder 3" descr="china manufacturing 1.jpg"/>
          <p:cNvPicPr>
            <a:picLocks noGrp="1" noChangeAspect="1"/>
          </p:cNvPicPr>
          <p:nvPr>
            <p:ph idx="1"/>
          </p:nvPr>
        </p:nvPicPr>
        <p:blipFill>
          <a:blip r:embed="rId3"/>
          <a:stretch>
            <a:fillRect/>
          </a:stretch>
        </p:blipFill>
        <p:spPr>
          <a:xfrm>
            <a:off x="1066800" y="1462881"/>
            <a:ext cx="7239000" cy="5166519"/>
          </a:xfrm>
        </p:spPr>
      </p:pic>
      <p:sp>
        <p:nvSpPr>
          <p:cNvPr id="5" name="TextBox 4"/>
          <p:cNvSpPr txBox="1"/>
          <p:nvPr/>
        </p:nvSpPr>
        <p:spPr>
          <a:xfrm>
            <a:off x="2362200" y="2819400"/>
            <a:ext cx="4876800" cy="2215991"/>
          </a:xfrm>
          <a:prstGeom prst="rect">
            <a:avLst/>
          </a:prstGeom>
          <a:solidFill>
            <a:srgbClr val="FFFF66"/>
          </a:solidFill>
        </p:spPr>
        <p:txBody>
          <a:bodyPr wrap="square" rtlCol="0">
            <a:spAutoFit/>
          </a:bodyPr>
          <a:lstStyle/>
          <a:p>
            <a:pPr algn="ctr"/>
            <a:r>
              <a:rPr lang="en-US" sz="2400" b="1" dirty="0" smtClean="0">
                <a:solidFill>
                  <a:schemeClr val="bg1"/>
                </a:solidFill>
              </a:rPr>
              <a:t>Projected Real GDP Growth Rates</a:t>
            </a:r>
            <a:br>
              <a:rPr lang="en-US" sz="2400" b="1" dirty="0" smtClean="0">
                <a:solidFill>
                  <a:schemeClr val="bg1"/>
                </a:solidFill>
              </a:rPr>
            </a:br>
            <a:endParaRPr lang="en-US" sz="2400" b="1" dirty="0" smtClean="0">
              <a:solidFill>
                <a:schemeClr val="bg1"/>
              </a:solidFill>
            </a:endParaRPr>
          </a:p>
          <a:p>
            <a:r>
              <a:rPr lang="en-US" sz="2400" b="1" dirty="0" smtClean="0">
                <a:solidFill>
                  <a:schemeClr val="bg1"/>
                </a:solidFill>
              </a:rPr>
              <a:t>		 </a:t>
            </a:r>
            <a:r>
              <a:rPr lang="en-US" sz="2400" b="1" u="sng" dirty="0" smtClean="0">
                <a:solidFill>
                  <a:schemeClr val="bg1"/>
                </a:solidFill>
              </a:rPr>
              <a:t>2008</a:t>
            </a:r>
            <a:r>
              <a:rPr lang="en-US" sz="2400" b="1" dirty="0" smtClean="0">
                <a:solidFill>
                  <a:schemeClr val="bg1"/>
                </a:solidFill>
              </a:rPr>
              <a:t>	  </a:t>
            </a:r>
            <a:r>
              <a:rPr lang="en-US" sz="2400" b="1" u="sng" dirty="0" smtClean="0">
                <a:solidFill>
                  <a:schemeClr val="bg1"/>
                </a:solidFill>
              </a:rPr>
              <a:t>2009</a:t>
            </a:r>
          </a:p>
          <a:p>
            <a:r>
              <a:rPr lang="en-US" sz="2400" b="1" dirty="0" smtClean="0">
                <a:solidFill>
                  <a:schemeClr val="bg1"/>
                </a:solidFill>
              </a:rPr>
              <a:t>China		 9.3%	   9.5%</a:t>
            </a:r>
          </a:p>
          <a:p>
            <a:r>
              <a:rPr lang="en-US" sz="2400" b="1" dirty="0" smtClean="0">
                <a:solidFill>
                  <a:schemeClr val="bg1"/>
                </a:solidFill>
              </a:rPr>
              <a:t>India		 7.9%	   8.0%</a:t>
            </a:r>
          </a:p>
          <a:p>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533400" y="152400"/>
            <a:ext cx="8458200" cy="830997"/>
          </a:xfrm>
          <a:prstGeom prst="rect">
            <a:avLst/>
          </a:prstGeom>
          <a:noFill/>
        </p:spPr>
        <p:txBody>
          <a:bodyPr wrap="square" rtlCol="0">
            <a:spAutoFit/>
          </a:bodyPr>
          <a:lstStyle/>
          <a:p>
            <a:pPr algn="ctr"/>
            <a:r>
              <a:rPr lang="en-US" sz="2400" b="1" dirty="0" smtClean="0">
                <a:solidFill>
                  <a:schemeClr val="bg1"/>
                </a:solidFill>
              </a:rPr>
              <a:t>Rising income has increased the demand for food, and changed the diet of people in developing economies.</a:t>
            </a:r>
            <a:endParaRPr lang="en-US" sz="2400" b="1" dirty="0">
              <a:solidFill>
                <a:schemeClr val="bg1"/>
              </a:solidFill>
            </a:endParaRPr>
          </a:p>
        </p:txBody>
      </p:sp>
      <p:cxnSp>
        <p:nvCxnSpPr>
          <p:cNvPr id="4" name="Straight Connector 3"/>
          <p:cNvCxnSpPr/>
          <p:nvPr/>
        </p:nvCxnSpPr>
        <p:spPr>
          <a:xfrm rot="16200000" flipH="1">
            <a:off x="-647700" y="3619500"/>
            <a:ext cx="4419600" cy="762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0" y="5791200"/>
            <a:ext cx="5334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03324" y="1219200"/>
            <a:ext cx="1783275" cy="369332"/>
          </a:xfrm>
          <a:prstGeom prst="rect">
            <a:avLst/>
          </a:prstGeom>
          <a:noFill/>
        </p:spPr>
        <p:txBody>
          <a:bodyPr wrap="square" rtlCol="0">
            <a:spAutoFit/>
          </a:bodyPr>
          <a:lstStyle/>
          <a:p>
            <a:r>
              <a:rPr lang="en-US" dirty="0" smtClean="0">
                <a:solidFill>
                  <a:schemeClr val="bg1"/>
                </a:solidFill>
              </a:rPr>
              <a:t>Supply of Food</a:t>
            </a:r>
            <a:endParaRPr lang="en-US" dirty="0">
              <a:solidFill>
                <a:schemeClr val="bg1"/>
              </a:solidFill>
            </a:endParaRPr>
          </a:p>
        </p:txBody>
      </p:sp>
      <p:sp>
        <p:nvSpPr>
          <p:cNvPr id="8" name="TextBox 7"/>
          <p:cNvSpPr txBox="1"/>
          <p:nvPr/>
        </p:nvSpPr>
        <p:spPr>
          <a:xfrm>
            <a:off x="4876800" y="5181600"/>
            <a:ext cx="2057400" cy="369332"/>
          </a:xfrm>
          <a:prstGeom prst="rect">
            <a:avLst/>
          </a:prstGeom>
          <a:noFill/>
        </p:spPr>
        <p:txBody>
          <a:bodyPr wrap="square" rtlCol="0">
            <a:spAutoFit/>
          </a:bodyPr>
          <a:lstStyle/>
          <a:p>
            <a:r>
              <a:rPr lang="en-US" dirty="0" smtClean="0">
                <a:solidFill>
                  <a:schemeClr val="bg1"/>
                </a:solidFill>
              </a:rPr>
              <a:t>Demand for Food</a:t>
            </a:r>
            <a:endParaRPr lang="en-US" dirty="0">
              <a:solidFill>
                <a:schemeClr val="bg1"/>
              </a:solidFill>
            </a:endParaRPr>
          </a:p>
        </p:txBody>
      </p:sp>
      <p:sp>
        <p:nvSpPr>
          <p:cNvPr id="10" name="TextBox 9"/>
          <p:cNvSpPr txBox="1"/>
          <p:nvPr/>
        </p:nvSpPr>
        <p:spPr>
          <a:xfrm>
            <a:off x="889650" y="1171700"/>
            <a:ext cx="838200" cy="369332"/>
          </a:xfrm>
          <a:prstGeom prst="rect">
            <a:avLst/>
          </a:prstGeom>
          <a:noFill/>
        </p:spPr>
        <p:txBody>
          <a:bodyPr wrap="square" rtlCol="0">
            <a:spAutoFit/>
          </a:bodyPr>
          <a:lstStyle/>
          <a:p>
            <a:r>
              <a:rPr lang="en-US" dirty="0" smtClean="0">
                <a:solidFill>
                  <a:schemeClr val="bg1"/>
                </a:solidFill>
              </a:rPr>
              <a:t>Price</a:t>
            </a:r>
            <a:endParaRPr lang="en-US" dirty="0">
              <a:solidFill>
                <a:schemeClr val="bg1"/>
              </a:solidFill>
            </a:endParaRPr>
          </a:p>
        </p:txBody>
      </p:sp>
      <p:sp>
        <p:nvSpPr>
          <p:cNvPr id="11" name="TextBox 10"/>
          <p:cNvSpPr txBox="1"/>
          <p:nvPr/>
        </p:nvSpPr>
        <p:spPr>
          <a:xfrm>
            <a:off x="6705600" y="5791200"/>
            <a:ext cx="1143000" cy="369332"/>
          </a:xfrm>
          <a:prstGeom prst="rect">
            <a:avLst/>
          </a:prstGeom>
          <a:noFill/>
        </p:spPr>
        <p:txBody>
          <a:bodyPr wrap="square" rtlCol="0">
            <a:spAutoFit/>
          </a:bodyPr>
          <a:lstStyle/>
          <a:p>
            <a:r>
              <a:rPr lang="en-US" dirty="0" smtClean="0">
                <a:solidFill>
                  <a:schemeClr val="bg1"/>
                </a:solidFill>
              </a:rPr>
              <a:t>Quantity</a:t>
            </a:r>
            <a:endParaRPr lang="en-US" dirty="0">
              <a:solidFill>
                <a:schemeClr val="bg1"/>
              </a:solidFill>
            </a:endParaRPr>
          </a:p>
        </p:txBody>
      </p:sp>
      <p:sp>
        <p:nvSpPr>
          <p:cNvPr id="14" name="TextBox 13"/>
          <p:cNvSpPr txBox="1"/>
          <p:nvPr/>
        </p:nvSpPr>
        <p:spPr>
          <a:xfrm>
            <a:off x="5469575" y="4876800"/>
            <a:ext cx="609600" cy="369332"/>
          </a:xfrm>
          <a:prstGeom prst="rect">
            <a:avLst/>
          </a:prstGeom>
          <a:noFill/>
        </p:spPr>
        <p:txBody>
          <a:bodyPr wrap="square" rtlCol="0">
            <a:spAutoFit/>
          </a:bodyPr>
          <a:lstStyle/>
          <a:p>
            <a:r>
              <a:rPr lang="en-US" dirty="0" smtClean="0">
                <a:solidFill>
                  <a:schemeClr val="bg1"/>
                </a:solidFill>
              </a:rPr>
              <a:t>D’</a:t>
            </a:r>
            <a:endParaRPr lang="en-US" dirty="0">
              <a:solidFill>
                <a:schemeClr val="bg1"/>
              </a:solidFill>
            </a:endParaRPr>
          </a:p>
        </p:txBody>
      </p:sp>
      <p:cxnSp>
        <p:nvCxnSpPr>
          <p:cNvPr id="17" name="Straight Connector 16"/>
          <p:cNvCxnSpPr/>
          <p:nvPr/>
        </p:nvCxnSpPr>
        <p:spPr>
          <a:xfrm rot="16200000" flipH="1">
            <a:off x="2769425" y="4826825"/>
            <a:ext cx="1905000" cy="23750"/>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1600200" y="3833750"/>
            <a:ext cx="2133600" cy="1588"/>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1562100" y="1943100"/>
            <a:ext cx="3733800" cy="304800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1600200" y="3276600"/>
            <a:ext cx="24384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855025" y="4495800"/>
            <a:ext cx="2514600" cy="76200"/>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8" name="Right Arrow 27"/>
          <p:cNvSpPr/>
          <p:nvPr/>
        </p:nvSpPr>
        <p:spPr>
          <a:xfrm>
            <a:off x="4612575" y="4495800"/>
            <a:ext cx="53340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2695700" y="2133600"/>
            <a:ext cx="53340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3557650" y="5772400"/>
            <a:ext cx="457200" cy="369332"/>
          </a:xfrm>
          <a:prstGeom prst="rect">
            <a:avLst/>
          </a:prstGeom>
          <a:noFill/>
        </p:spPr>
        <p:txBody>
          <a:bodyPr wrap="square" rtlCol="0">
            <a:spAutoFit/>
          </a:bodyPr>
          <a:lstStyle/>
          <a:p>
            <a:r>
              <a:rPr lang="en-US" dirty="0" smtClean="0">
                <a:solidFill>
                  <a:schemeClr val="bg1"/>
                </a:solidFill>
              </a:rPr>
              <a:t>Q</a:t>
            </a:r>
            <a:r>
              <a:rPr lang="en-US" baseline="-25000" dirty="0" smtClean="0">
                <a:solidFill>
                  <a:schemeClr val="bg1"/>
                </a:solidFill>
              </a:rPr>
              <a:t>1</a:t>
            </a:r>
            <a:endParaRPr lang="en-US" dirty="0">
              <a:solidFill>
                <a:schemeClr val="bg1"/>
              </a:solidFill>
            </a:endParaRPr>
          </a:p>
        </p:txBody>
      </p:sp>
      <p:sp>
        <p:nvSpPr>
          <p:cNvPr id="33" name="TextBox 32"/>
          <p:cNvSpPr txBox="1"/>
          <p:nvPr/>
        </p:nvSpPr>
        <p:spPr>
          <a:xfrm>
            <a:off x="3991100" y="5784275"/>
            <a:ext cx="457200" cy="369332"/>
          </a:xfrm>
          <a:prstGeom prst="rect">
            <a:avLst/>
          </a:prstGeom>
          <a:noFill/>
        </p:spPr>
        <p:txBody>
          <a:bodyPr wrap="square" rtlCol="0">
            <a:spAutoFit/>
          </a:bodyPr>
          <a:lstStyle/>
          <a:p>
            <a:r>
              <a:rPr lang="en-US" dirty="0" smtClean="0">
                <a:solidFill>
                  <a:srgbClr val="FF0000"/>
                </a:solidFill>
              </a:rPr>
              <a:t>Q</a:t>
            </a:r>
            <a:r>
              <a:rPr lang="en-US" baseline="-25000" dirty="0" smtClean="0">
                <a:solidFill>
                  <a:srgbClr val="FF0000"/>
                </a:solidFill>
              </a:rPr>
              <a:t>2</a:t>
            </a:r>
            <a:endParaRPr lang="en-US" dirty="0">
              <a:solidFill>
                <a:srgbClr val="FF0000"/>
              </a:solidFill>
            </a:endParaRPr>
          </a:p>
        </p:txBody>
      </p:sp>
      <p:sp>
        <p:nvSpPr>
          <p:cNvPr id="34" name="TextBox 33"/>
          <p:cNvSpPr txBox="1"/>
          <p:nvPr/>
        </p:nvSpPr>
        <p:spPr>
          <a:xfrm>
            <a:off x="1228100" y="3633850"/>
            <a:ext cx="457200" cy="369332"/>
          </a:xfrm>
          <a:prstGeom prst="rect">
            <a:avLst/>
          </a:prstGeom>
          <a:noFill/>
        </p:spPr>
        <p:txBody>
          <a:bodyPr wrap="square" rtlCol="0">
            <a:spAutoFit/>
          </a:bodyPr>
          <a:lstStyle/>
          <a:p>
            <a:r>
              <a:rPr lang="en-US" dirty="0" smtClean="0">
                <a:solidFill>
                  <a:schemeClr val="bg1"/>
                </a:solidFill>
              </a:rPr>
              <a:t>P</a:t>
            </a:r>
            <a:r>
              <a:rPr lang="en-US" baseline="-25000" dirty="0" smtClean="0">
                <a:solidFill>
                  <a:schemeClr val="bg1"/>
                </a:solidFill>
              </a:rPr>
              <a:t>1</a:t>
            </a:r>
            <a:endParaRPr lang="en-US" dirty="0">
              <a:solidFill>
                <a:schemeClr val="bg1"/>
              </a:solidFill>
            </a:endParaRPr>
          </a:p>
        </p:txBody>
      </p:sp>
      <p:sp>
        <p:nvSpPr>
          <p:cNvPr id="35" name="TextBox 34"/>
          <p:cNvSpPr txBox="1"/>
          <p:nvPr/>
        </p:nvSpPr>
        <p:spPr>
          <a:xfrm>
            <a:off x="1216225" y="3088575"/>
            <a:ext cx="457200" cy="369332"/>
          </a:xfrm>
          <a:prstGeom prst="rect">
            <a:avLst/>
          </a:prstGeom>
          <a:noFill/>
        </p:spPr>
        <p:txBody>
          <a:bodyPr wrap="square" rtlCol="0">
            <a:spAutoFit/>
          </a:bodyPr>
          <a:lstStyle/>
          <a:p>
            <a:r>
              <a:rPr lang="en-US" dirty="0" smtClean="0">
                <a:solidFill>
                  <a:srgbClr val="FF0000"/>
                </a:solidFill>
              </a:rPr>
              <a:t>P</a:t>
            </a:r>
            <a:r>
              <a:rPr lang="en-US" baseline="-25000" dirty="0" smtClean="0">
                <a:solidFill>
                  <a:srgbClr val="FF0000"/>
                </a:solidFill>
              </a:rPr>
              <a:t>2</a:t>
            </a:r>
            <a:endParaRPr lang="en-US" dirty="0">
              <a:solidFill>
                <a:srgbClr val="FF0000"/>
              </a:solidFill>
            </a:endParaRPr>
          </a:p>
        </p:txBody>
      </p:sp>
      <p:cxnSp>
        <p:nvCxnSpPr>
          <p:cNvPr id="15" name="Straight Connector 14"/>
          <p:cNvCxnSpPr/>
          <p:nvPr/>
        </p:nvCxnSpPr>
        <p:spPr>
          <a:xfrm rot="5400000" flipH="1" flipV="1">
            <a:off x="2057400" y="2133600"/>
            <a:ext cx="3886200" cy="2514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71700" y="1714500"/>
            <a:ext cx="3657600" cy="29718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flipH="1" flipV="1">
            <a:off x="1789906" y="3543300"/>
            <a:ext cx="381794" cy="79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810000" y="5486400"/>
            <a:ext cx="3048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wipe(left)">
                                      <p:cBhvr>
                                        <p:cTn id="10" dur="500"/>
                                        <p:tgtEl>
                                          <p:spTgt spid="28"/>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wipe(right)">
                                      <p:cBhvr>
                                        <p:cTn id="21" dur="500"/>
                                        <p:tgtEl>
                                          <p:spTgt spid="22"/>
                                        </p:tgtEl>
                                      </p:cBhvr>
                                    </p:animEffect>
                                  </p:childTnLst>
                                </p:cTn>
                              </p:par>
                              <p:par>
                                <p:cTn id="22" presetID="22" presetClass="entr" presetSubtype="1"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up)">
                                      <p:cBhvr>
                                        <p:cTn id="24" dur="500"/>
                                        <p:tgtEl>
                                          <p:spTgt spid="25"/>
                                        </p:tgtEl>
                                      </p:cBhvr>
                                    </p:animEffect>
                                  </p:childTnLst>
                                </p:cTn>
                              </p:par>
                            </p:childTnLst>
                          </p:cTn>
                        </p:par>
                        <p:par>
                          <p:cTn id="25" fill="hold">
                            <p:stCondLst>
                              <p:cond delay="3000"/>
                            </p:stCondLst>
                            <p:childTnLst>
                              <p:par>
                                <p:cTn id="26" presetID="10" presetClass="entr" presetSubtype="0"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2000"/>
                                        <p:tgtEl>
                                          <p:spTgt spid="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2000"/>
                                        <p:tgtEl>
                                          <p:spTgt spid="33"/>
                                        </p:tgtEl>
                                      </p:cBhvr>
                                    </p:animEffect>
                                  </p:childTnLst>
                                </p:cTn>
                              </p:par>
                            </p:childTnLst>
                          </p:cTn>
                        </p:par>
                        <p:par>
                          <p:cTn id="32" fill="hold">
                            <p:stCondLst>
                              <p:cond delay="5000"/>
                            </p:stCondLst>
                            <p:childTnLst>
                              <p:par>
                                <p:cTn id="33" presetID="22" presetClass="entr" presetSubtype="4"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down)">
                                      <p:cBhvr>
                                        <p:cTn id="35" dur="500"/>
                                        <p:tgtEl>
                                          <p:spTgt spid="38"/>
                                        </p:tgtEl>
                                      </p:cBhvr>
                                    </p:animEffect>
                                  </p:childTnLst>
                                </p:cTn>
                              </p:par>
                              <p:par>
                                <p:cTn id="36" presetID="22" presetClass="entr" presetSubtype="8" fill="hold" nodeType="withEffect">
                                  <p:stCondLst>
                                    <p:cond delay="0"/>
                                  </p:stCondLst>
                                  <p:childTnLst>
                                    <p:set>
                                      <p:cBhvr>
                                        <p:cTn id="37" dur="1" fill="hold">
                                          <p:stCondLst>
                                            <p:cond delay="0"/>
                                          </p:stCondLst>
                                        </p:cTn>
                                        <p:tgtEl>
                                          <p:spTgt spid="41"/>
                                        </p:tgtEl>
                                        <p:attrNameLst>
                                          <p:attrName>style.visibility</p:attrName>
                                        </p:attrNameLst>
                                      </p:cBhvr>
                                      <p:to>
                                        <p:strVal val="visible"/>
                                      </p:to>
                                    </p:set>
                                    <p:animEffect transition="in" filter="wipe(left)">
                                      <p:cBhvr>
                                        <p:cTn id="38"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8" grpId="0" animBg="1"/>
      <p:bldP spid="31" grpId="0" animBg="1"/>
      <p:bldP spid="33" grpId="0"/>
      <p:bldP spid="3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 name="TextBox 25"/>
          <p:cNvSpPr txBox="1"/>
          <p:nvPr/>
        </p:nvSpPr>
        <p:spPr>
          <a:xfrm>
            <a:off x="533400" y="152400"/>
            <a:ext cx="8458200" cy="1200329"/>
          </a:xfrm>
          <a:prstGeom prst="rect">
            <a:avLst/>
          </a:prstGeom>
          <a:noFill/>
        </p:spPr>
        <p:txBody>
          <a:bodyPr wrap="square" rtlCol="0">
            <a:spAutoFit/>
          </a:bodyPr>
          <a:lstStyle/>
          <a:p>
            <a:pPr algn="ctr"/>
            <a:r>
              <a:rPr lang="en-US" sz="2400" b="1" dirty="0" smtClean="0">
                <a:solidFill>
                  <a:schemeClr val="bg1"/>
                </a:solidFill>
              </a:rPr>
              <a:t>The demand for food and the short run supply of food are </a:t>
            </a:r>
            <a:r>
              <a:rPr lang="en-US" sz="2400" b="1" i="1" dirty="0" smtClean="0">
                <a:solidFill>
                  <a:srgbClr val="0070C0"/>
                </a:solidFill>
              </a:rPr>
              <a:t>highly</a:t>
            </a:r>
            <a:r>
              <a:rPr lang="en-US" sz="2400" b="1" dirty="0" smtClean="0">
                <a:solidFill>
                  <a:schemeClr val="bg1"/>
                </a:solidFill>
              </a:rPr>
              <a:t> </a:t>
            </a:r>
            <a:r>
              <a:rPr lang="en-US" sz="2400" b="1" i="1" u="sng" dirty="0" smtClean="0">
                <a:solidFill>
                  <a:srgbClr val="0070C0"/>
                </a:solidFill>
              </a:rPr>
              <a:t>in</a:t>
            </a:r>
            <a:r>
              <a:rPr lang="en-US" sz="2400" b="1" i="1" dirty="0" smtClean="0">
                <a:solidFill>
                  <a:srgbClr val="0070C0"/>
                </a:solidFill>
              </a:rPr>
              <a:t>elastic</a:t>
            </a:r>
            <a:r>
              <a:rPr lang="en-US" sz="2400" b="1" dirty="0" smtClean="0">
                <a:solidFill>
                  <a:schemeClr val="bg1"/>
                </a:solidFill>
              </a:rPr>
              <a:t>.  In the short run, even small increases in demand can cause large increases in price. </a:t>
            </a:r>
            <a:endParaRPr lang="en-US" sz="2400" b="1" dirty="0">
              <a:solidFill>
                <a:schemeClr val="bg1"/>
              </a:solidFill>
            </a:endParaRPr>
          </a:p>
        </p:txBody>
      </p:sp>
      <p:cxnSp>
        <p:nvCxnSpPr>
          <p:cNvPr id="29" name="Straight Connector 28"/>
          <p:cNvCxnSpPr/>
          <p:nvPr/>
        </p:nvCxnSpPr>
        <p:spPr>
          <a:xfrm rot="5400000">
            <a:off x="-571500" y="3467100"/>
            <a:ext cx="2971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914400" y="4953000"/>
            <a:ext cx="3200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3620294" y="3495006"/>
            <a:ext cx="2971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105400" y="4981700"/>
            <a:ext cx="3200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33400" y="1828800"/>
            <a:ext cx="381000" cy="369332"/>
          </a:xfrm>
          <a:prstGeom prst="rect">
            <a:avLst/>
          </a:prstGeom>
          <a:noFill/>
        </p:spPr>
        <p:txBody>
          <a:bodyPr wrap="square" rtlCol="0">
            <a:spAutoFit/>
          </a:bodyPr>
          <a:lstStyle/>
          <a:p>
            <a:r>
              <a:rPr lang="en-US" dirty="0" smtClean="0">
                <a:solidFill>
                  <a:schemeClr val="bg1"/>
                </a:solidFill>
              </a:rPr>
              <a:t>P</a:t>
            </a:r>
            <a:endParaRPr lang="en-US" dirty="0"/>
          </a:p>
        </p:txBody>
      </p:sp>
      <p:sp>
        <p:nvSpPr>
          <p:cNvPr id="42" name="TextBox 41"/>
          <p:cNvSpPr txBox="1"/>
          <p:nvPr/>
        </p:nvSpPr>
        <p:spPr>
          <a:xfrm>
            <a:off x="4724400" y="1828800"/>
            <a:ext cx="381000" cy="369332"/>
          </a:xfrm>
          <a:prstGeom prst="rect">
            <a:avLst/>
          </a:prstGeom>
          <a:noFill/>
        </p:spPr>
        <p:txBody>
          <a:bodyPr wrap="square" rtlCol="0">
            <a:spAutoFit/>
          </a:bodyPr>
          <a:lstStyle/>
          <a:p>
            <a:r>
              <a:rPr lang="en-US" dirty="0" smtClean="0">
                <a:solidFill>
                  <a:schemeClr val="bg1"/>
                </a:solidFill>
              </a:rPr>
              <a:t>P</a:t>
            </a:r>
            <a:endParaRPr lang="en-US" dirty="0"/>
          </a:p>
        </p:txBody>
      </p:sp>
      <p:sp>
        <p:nvSpPr>
          <p:cNvPr id="43" name="TextBox 42"/>
          <p:cNvSpPr txBox="1"/>
          <p:nvPr/>
        </p:nvSpPr>
        <p:spPr>
          <a:xfrm>
            <a:off x="4114800" y="4953000"/>
            <a:ext cx="381000" cy="369332"/>
          </a:xfrm>
          <a:prstGeom prst="rect">
            <a:avLst/>
          </a:prstGeom>
          <a:noFill/>
        </p:spPr>
        <p:txBody>
          <a:bodyPr wrap="square" rtlCol="0">
            <a:spAutoFit/>
          </a:bodyPr>
          <a:lstStyle/>
          <a:p>
            <a:r>
              <a:rPr lang="en-US" dirty="0" smtClean="0">
                <a:solidFill>
                  <a:schemeClr val="bg1"/>
                </a:solidFill>
              </a:rPr>
              <a:t>Q</a:t>
            </a:r>
            <a:endParaRPr lang="en-US" dirty="0"/>
          </a:p>
        </p:txBody>
      </p:sp>
      <p:sp>
        <p:nvSpPr>
          <p:cNvPr id="44" name="TextBox 43"/>
          <p:cNvSpPr txBox="1"/>
          <p:nvPr/>
        </p:nvSpPr>
        <p:spPr>
          <a:xfrm>
            <a:off x="8305800" y="4953000"/>
            <a:ext cx="381000" cy="369332"/>
          </a:xfrm>
          <a:prstGeom prst="rect">
            <a:avLst/>
          </a:prstGeom>
          <a:noFill/>
        </p:spPr>
        <p:txBody>
          <a:bodyPr wrap="square" rtlCol="0">
            <a:spAutoFit/>
          </a:bodyPr>
          <a:lstStyle/>
          <a:p>
            <a:r>
              <a:rPr lang="en-US" dirty="0" smtClean="0">
                <a:solidFill>
                  <a:schemeClr val="bg1"/>
                </a:solidFill>
              </a:rPr>
              <a:t>Q</a:t>
            </a:r>
            <a:endParaRPr lang="en-US" dirty="0"/>
          </a:p>
        </p:txBody>
      </p:sp>
      <p:cxnSp>
        <p:nvCxnSpPr>
          <p:cNvPr id="46" name="Straight Connector 45"/>
          <p:cNvCxnSpPr/>
          <p:nvPr/>
        </p:nvCxnSpPr>
        <p:spPr>
          <a:xfrm flipV="1">
            <a:off x="1295400" y="2895600"/>
            <a:ext cx="2438400" cy="14478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5143500" y="3009900"/>
            <a:ext cx="2438400" cy="99060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934200" y="1981200"/>
            <a:ext cx="381000" cy="369332"/>
          </a:xfrm>
          <a:prstGeom prst="rect">
            <a:avLst/>
          </a:prstGeom>
          <a:noFill/>
        </p:spPr>
        <p:txBody>
          <a:bodyPr wrap="square" rtlCol="0">
            <a:spAutoFit/>
          </a:bodyPr>
          <a:lstStyle/>
          <a:p>
            <a:r>
              <a:rPr lang="en-US" dirty="0" smtClean="0">
                <a:solidFill>
                  <a:schemeClr val="bg1"/>
                </a:solidFill>
              </a:rPr>
              <a:t>S</a:t>
            </a:r>
            <a:endParaRPr lang="en-US" dirty="0"/>
          </a:p>
        </p:txBody>
      </p:sp>
      <p:sp>
        <p:nvSpPr>
          <p:cNvPr id="51" name="TextBox 50"/>
          <p:cNvSpPr txBox="1"/>
          <p:nvPr/>
        </p:nvSpPr>
        <p:spPr>
          <a:xfrm>
            <a:off x="3810000" y="2667000"/>
            <a:ext cx="381000" cy="369332"/>
          </a:xfrm>
          <a:prstGeom prst="rect">
            <a:avLst/>
          </a:prstGeom>
          <a:noFill/>
        </p:spPr>
        <p:txBody>
          <a:bodyPr wrap="square" rtlCol="0">
            <a:spAutoFit/>
          </a:bodyPr>
          <a:lstStyle/>
          <a:p>
            <a:r>
              <a:rPr lang="en-US" dirty="0" smtClean="0">
                <a:solidFill>
                  <a:schemeClr val="bg1"/>
                </a:solidFill>
              </a:rPr>
              <a:t>S</a:t>
            </a:r>
            <a:endParaRPr lang="en-US" dirty="0"/>
          </a:p>
        </p:txBody>
      </p:sp>
      <p:cxnSp>
        <p:nvCxnSpPr>
          <p:cNvPr id="53" name="Straight Connector 52"/>
          <p:cNvCxnSpPr/>
          <p:nvPr/>
        </p:nvCxnSpPr>
        <p:spPr>
          <a:xfrm rot="16200000" flipH="1">
            <a:off x="571500" y="32385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4914900" y="33147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876300" y="31623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181100" y="30861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485900" y="29337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5219700" y="32385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5524500" y="30861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5829300" y="29337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514600" y="4572000"/>
            <a:ext cx="1905000" cy="369332"/>
          </a:xfrm>
          <a:prstGeom prst="rect">
            <a:avLst/>
          </a:prstGeom>
          <a:noFill/>
        </p:spPr>
        <p:txBody>
          <a:bodyPr wrap="square" rtlCol="0">
            <a:spAutoFit/>
          </a:bodyPr>
          <a:lstStyle/>
          <a:p>
            <a:r>
              <a:rPr lang="en-US" dirty="0" smtClean="0">
                <a:solidFill>
                  <a:schemeClr val="bg1"/>
                </a:solidFill>
              </a:rPr>
              <a:t>Demand Increases</a:t>
            </a:r>
            <a:endParaRPr lang="en-US" dirty="0">
              <a:solidFill>
                <a:schemeClr val="bg1"/>
              </a:solidFill>
            </a:endParaRPr>
          </a:p>
        </p:txBody>
      </p:sp>
      <p:sp>
        <p:nvSpPr>
          <p:cNvPr id="64" name="TextBox 63"/>
          <p:cNvSpPr txBox="1"/>
          <p:nvPr/>
        </p:nvSpPr>
        <p:spPr>
          <a:xfrm>
            <a:off x="6858000" y="4572000"/>
            <a:ext cx="1905000" cy="369332"/>
          </a:xfrm>
          <a:prstGeom prst="rect">
            <a:avLst/>
          </a:prstGeom>
          <a:noFill/>
        </p:spPr>
        <p:txBody>
          <a:bodyPr wrap="square" rtlCol="0">
            <a:spAutoFit/>
          </a:bodyPr>
          <a:lstStyle/>
          <a:p>
            <a:r>
              <a:rPr lang="en-US" dirty="0" smtClean="0">
                <a:solidFill>
                  <a:schemeClr val="bg1"/>
                </a:solidFill>
              </a:rPr>
              <a:t>Demand Increases</a:t>
            </a:r>
            <a:endParaRPr lang="en-US" dirty="0">
              <a:solidFill>
                <a:schemeClr val="bg1"/>
              </a:solidFill>
            </a:endParaRPr>
          </a:p>
        </p:txBody>
      </p:sp>
      <p:cxnSp>
        <p:nvCxnSpPr>
          <p:cNvPr id="66" name="Straight Connector 65"/>
          <p:cNvCxnSpPr/>
          <p:nvPr/>
        </p:nvCxnSpPr>
        <p:spPr>
          <a:xfrm rot="10800000">
            <a:off x="914400" y="4079175"/>
            <a:ext cx="8382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0800000">
            <a:off x="914402" y="3909950"/>
            <a:ext cx="1066798"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0800000">
            <a:off x="914400" y="3581400"/>
            <a:ext cx="16002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0800000">
            <a:off x="914401" y="3733800"/>
            <a:ext cx="1349825" cy="2533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0800000">
            <a:off x="5105400" y="4191000"/>
            <a:ext cx="9906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10800000">
            <a:off x="5105400" y="3810000"/>
            <a:ext cx="11430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rot="10800000">
            <a:off x="5105400" y="3376550"/>
            <a:ext cx="12954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10800000">
            <a:off x="5105400" y="2971800"/>
            <a:ext cx="14478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778825" y="39149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6" name="TextBox 105"/>
          <p:cNvSpPr txBox="1"/>
          <p:nvPr/>
        </p:nvSpPr>
        <p:spPr>
          <a:xfrm>
            <a:off x="771900" y="3726875"/>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7" name="TextBox 106"/>
          <p:cNvSpPr txBox="1"/>
          <p:nvPr/>
        </p:nvSpPr>
        <p:spPr>
          <a:xfrm>
            <a:off x="771900" y="3550725"/>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8" name="TextBox 107"/>
          <p:cNvSpPr txBox="1"/>
          <p:nvPr/>
        </p:nvSpPr>
        <p:spPr>
          <a:xfrm>
            <a:off x="778825" y="340525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9" name="TextBox 108"/>
          <p:cNvSpPr txBox="1"/>
          <p:nvPr/>
        </p:nvSpPr>
        <p:spPr>
          <a:xfrm>
            <a:off x="4969825" y="401485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0" name="TextBox 109"/>
          <p:cNvSpPr txBox="1"/>
          <p:nvPr/>
        </p:nvSpPr>
        <p:spPr>
          <a:xfrm>
            <a:off x="4962900" y="36388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1" name="TextBox 110"/>
          <p:cNvSpPr txBox="1"/>
          <p:nvPr/>
        </p:nvSpPr>
        <p:spPr>
          <a:xfrm>
            <a:off x="4969825" y="3193475"/>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2" name="TextBox 111"/>
          <p:cNvSpPr txBox="1"/>
          <p:nvPr/>
        </p:nvSpPr>
        <p:spPr>
          <a:xfrm>
            <a:off x="4962900" y="27907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3" name="TextBox 112"/>
          <p:cNvSpPr txBox="1"/>
          <p:nvPr/>
        </p:nvSpPr>
        <p:spPr>
          <a:xfrm>
            <a:off x="1752600" y="1600200"/>
            <a:ext cx="1524000" cy="369332"/>
          </a:xfrm>
          <a:prstGeom prst="rect">
            <a:avLst/>
          </a:prstGeom>
          <a:noFill/>
        </p:spPr>
        <p:txBody>
          <a:bodyPr wrap="square" rtlCol="0">
            <a:spAutoFit/>
          </a:bodyPr>
          <a:lstStyle/>
          <a:p>
            <a:r>
              <a:rPr lang="en-US" b="1" dirty="0" smtClean="0">
                <a:solidFill>
                  <a:schemeClr val="bg1"/>
                </a:solidFill>
              </a:rPr>
              <a:t>Elastic Supply</a:t>
            </a:r>
            <a:endParaRPr lang="en-US" b="1" dirty="0">
              <a:solidFill>
                <a:schemeClr val="bg1"/>
              </a:solidFill>
            </a:endParaRPr>
          </a:p>
        </p:txBody>
      </p:sp>
      <p:sp>
        <p:nvSpPr>
          <p:cNvPr id="114" name="TextBox 113"/>
          <p:cNvSpPr txBox="1"/>
          <p:nvPr/>
        </p:nvSpPr>
        <p:spPr>
          <a:xfrm>
            <a:off x="6324600" y="1647700"/>
            <a:ext cx="2057400" cy="369332"/>
          </a:xfrm>
          <a:prstGeom prst="rect">
            <a:avLst/>
          </a:prstGeom>
          <a:noFill/>
        </p:spPr>
        <p:txBody>
          <a:bodyPr wrap="square" rtlCol="0">
            <a:spAutoFit/>
          </a:bodyPr>
          <a:lstStyle/>
          <a:p>
            <a:r>
              <a:rPr lang="en-US" b="1" dirty="0" smtClean="0">
                <a:solidFill>
                  <a:schemeClr val="bg1"/>
                </a:solidFill>
              </a:rPr>
              <a:t>Inelastic Supply</a:t>
            </a:r>
            <a:endParaRPr lang="en-US"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500"/>
                                        <p:tgtEl>
                                          <p:spTgt spid="66"/>
                                        </p:tgtEl>
                                      </p:cBhvr>
                                    </p:animEffect>
                                  </p:childTnLst>
                                </p:cTn>
                              </p:par>
                            </p:childTnLst>
                          </p:cTn>
                        </p:par>
                        <p:par>
                          <p:cTn id="8" fill="hold">
                            <p:stCondLst>
                              <p:cond delay="500"/>
                            </p:stCondLst>
                            <p:childTnLst>
                              <p:par>
                                <p:cTn id="9" presetID="9" presetClass="entr" presetSubtype="0" fill="hold" grpId="0" nodeType="afterEffect">
                                  <p:stCondLst>
                                    <p:cond delay="0"/>
                                  </p:stCondLst>
                                  <p:iterate type="lt">
                                    <p:tmPct val="0"/>
                                  </p:iterate>
                                  <p:childTnLst>
                                    <p:set>
                                      <p:cBhvr>
                                        <p:cTn id="10" dur="1" fill="hold">
                                          <p:stCondLst>
                                            <p:cond delay="0"/>
                                          </p:stCondLst>
                                        </p:cTn>
                                        <p:tgtEl>
                                          <p:spTgt spid="105"/>
                                        </p:tgtEl>
                                        <p:attrNameLst>
                                          <p:attrName>style.visibility</p:attrName>
                                        </p:attrNameLst>
                                      </p:cBhvr>
                                      <p:to>
                                        <p:strVal val="visible"/>
                                      </p:to>
                                    </p:set>
                                    <p:animEffect transition="in" filter="dissolve">
                                      <p:cBhvr>
                                        <p:cTn id="11" dur="500"/>
                                        <p:tgtEl>
                                          <p:spTgt spid="105"/>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dissolve">
                                      <p:cBhvr>
                                        <p:cTn id="15" dur="500"/>
                                        <p:tgtEl>
                                          <p:spTgt spid="57"/>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wipe(right)">
                                      <p:cBhvr>
                                        <p:cTn id="19" dur="500"/>
                                        <p:tgtEl>
                                          <p:spTgt spid="67"/>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106"/>
                                        </p:tgtEl>
                                        <p:attrNameLst>
                                          <p:attrName>style.visibility</p:attrName>
                                        </p:attrNameLst>
                                      </p:cBhvr>
                                      <p:to>
                                        <p:strVal val="visible"/>
                                      </p:to>
                                    </p:set>
                                    <p:animEffect transition="in" filter="dissolve">
                                      <p:cBhvr>
                                        <p:cTn id="23" dur="500"/>
                                        <p:tgtEl>
                                          <p:spTgt spid="106"/>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dissolve">
                                      <p:cBhvr>
                                        <p:cTn id="27" dur="500"/>
                                        <p:tgtEl>
                                          <p:spTgt spid="58"/>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107"/>
                                        </p:tgtEl>
                                        <p:attrNameLst>
                                          <p:attrName>style.visibility</p:attrName>
                                        </p:attrNameLst>
                                      </p:cBhvr>
                                      <p:to>
                                        <p:strVal val="visible"/>
                                      </p:to>
                                    </p:set>
                                    <p:animEffect transition="in" filter="dissolve">
                                      <p:cBhvr>
                                        <p:cTn id="35" dur="500"/>
                                        <p:tgtEl>
                                          <p:spTgt spid="107"/>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59"/>
                                        </p:tgtEl>
                                        <p:attrNameLst>
                                          <p:attrName>style.visibility</p:attrName>
                                        </p:attrNameLst>
                                      </p:cBhvr>
                                      <p:to>
                                        <p:strVal val="visible"/>
                                      </p:to>
                                    </p:set>
                                    <p:animEffect transition="in" filter="fade">
                                      <p:cBhvr>
                                        <p:cTn id="39" dur="500"/>
                                        <p:tgtEl>
                                          <p:spTgt spid="59"/>
                                        </p:tgtEl>
                                      </p:cBhvr>
                                    </p:animEffect>
                                  </p:childTnLst>
                                </p:cTn>
                              </p:par>
                            </p:childTnLst>
                          </p:cTn>
                        </p:par>
                        <p:par>
                          <p:cTn id="40" fill="hold">
                            <p:stCondLst>
                              <p:cond delay="4500"/>
                            </p:stCondLst>
                            <p:childTnLst>
                              <p:par>
                                <p:cTn id="41" presetID="22" presetClass="entr" presetSubtype="2" fill="hold" nodeType="afterEffect">
                                  <p:stCondLst>
                                    <p:cond delay="0"/>
                                  </p:stCondLst>
                                  <p:childTnLst>
                                    <p:set>
                                      <p:cBhvr>
                                        <p:cTn id="42" dur="1" fill="hold">
                                          <p:stCondLst>
                                            <p:cond delay="0"/>
                                          </p:stCondLst>
                                        </p:cTn>
                                        <p:tgtEl>
                                          <p:spTgt spid="72"/>
                                        </p:tgtEl>
                                        <p:attrNameLst>
                                          <p:attrName>style.visibility</p:attrName>
                                        </p:attrNameLst>
                                      </p:cBhvr>
                                      <p:to>
                                        <p:strVal val="visible"/>
                                      </p:to>
                                    </p:set>
                                    <p:animEffect transition="in" filter="wipe(right)">
                                      <p:cBhvr>
                                        <p:cTn id="43" dur="500"/>
                                        <p:tgtEl>
                                          <p:spTgt spid="72"/>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108"/>
                                        </p:tgtEl>
                                        <p:attrNameLst>
                                          <p:attrName>style.visibility</p:attrName>
                                        </p:attrNameLst>
                                      </p:cBhvr>
                                      <p:to>
                                        <p:strVal val="visible"/>
                                      </p:to>
                                    </p:set>
                                    <p:animEffect transition="in" filter="dissolve">
                                      <p:cBhvr>
                                        <p:cTn id="47" dur="500"/>
                                        <p:tgtEl>
                                          <p:spTgt spid="10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88"/>
                                        </p:tgtEl>
                                        <p:attrNameLst>
                                          <p:attrName>style.visibility</p:attrName>
                                        </p:attrNameLst>
                                      </p:cBhvr>
                                      <p:to>
                                        <p:strVal val="visible"/>
                                      </p:to>
                                    </p:set>
                                    <p:animEffect transition="in" filter="wipe(right)">
                                      <p:cBhvr>
                                        <p:cTn id="52" dur="500"/>
                                        <p:tgtEl>
                                          <p:spTgt spid="88"/>
                                        </p:tgtEl>
                                      </p:cBhvr>
                                    </p:animEffect>
                                  </p:childTnLst>
                                </p:cTn>
                              </p:par>
                            </p:childTnLst>
                          </p:cTn>
                        </p:par>
                        <p:par>
                          <p:cTn id="53" fill="hold">
                            <p:stCondLst>
                              <p:cond delay="500"/>
                            </p:stCondLst>
                            <p:childTnLst>
                              <p:par>
                                <p:cTn id="54" presetID="9" presetClass="entr" presetSubtype="0" fill="hold" grpId="0" nodeType="afterEffect">
                                  <p:stCondLst>
                                    <p:cond delay="0"/>
                                  </p:stCondLst>
                                  <p:childTnLst>
                                    <p:set>
                                      <p:cBhvr>
                                        <p:cTn id="55" dur="1" fill="hold">
                                          <p:stCondLst>
                                            <p:cond delay="0"/>
                                          </p:stCondLst>
                                        </p:cTn>
                                        <p:tgtEl>
                                          <p:spTgt spid="109"/>
                                        </p:tgtEl>
                                        <p:attrNameLst>
                                          <p:attrName>style.visibility</p:attrName>
                                        </p:attrNameLst>
                                      </p:cBhvr>
                                      <p:to>
                                        <p:strVal val="visible"/>
                                      </p:to>
                                    </p:set>
                                    <p:animEffect transition="in" filter="dissolve">
                                      <p:cBhvr>
                                        <p:cTn id="56" dur="500"/>
                                        <p:tgtEl>
                                          <p:spTgt spid="109"/>
                                        </p:tgtEl>
                                      </p:cBhvr>
                                    </p:animEffect>
                                  </p:childTnLst>
                                </p:cTn>
                              </p:par>
                            </p:childTnLst>
                          </p:cTn>
                        </p:par>
                        <p:par>
                          <p:cTn id="57" fill="hold">
                            <p:stCondLst>
                              <p:cond delay="1000"/>
                            </p:stCondLst>
                            <p:childTnLst>
                              <p:par>
                                <p:cTn id="58" presetID="9" presetClass="entr" presetSubtype="0" fill="hold" nodeType="afterEffect">
                                  <p:stCondLst>
                                    <p:cond delay="0"/>
                                  </p:stCondLst>
                                  <p:childTnLst>
                                    <p:set>
                                      <p:cBhvr>
                                        <p:cTn id="59" dur="1" fill="hold">
                                          <p:stCondLst>
                                            <p:cond delay="0"/>
                                          </p:stCondLst>
                                        </p:cTn>
                                        <p:tgtEl>
                                          <p:spTgt spid="60"/>
                                        </p:tgtEl>
                                        <p:attrNameLst>
                                          <p:attrName>style.visibility</p:attrName>
                                        </p:attrNameLst>
                                      </p:cBhvr>
                                      <p:to>
                                        <p:strVal val="visible"/>
                                      </p:to>
                                    </p:set>
                                    <p:animEffect transition="in" filter="dissolve">
                                      <p:cBhvr>
                                        <p:cTn id="60" dur="500"/>
                                        <p:tgtEl>
                                          <p:spTgt spid="60"/>
                                        </p:tgtEl>
                                      </p:cBhvr>
                                    </p:animEffect>
                                  </p:childTnLst>
                                </p:cTn>
                              </p:par>
                            </p:childTnLst>
                          </p:cTn>
                        </p:par>
                        <p:par>
                          <p:cTn id="61" fill="hold">
                            <p:stCondLst>
                              <p:cond delay="1500"/>
                            </p:stCondLst>
                            <p:childTnLst>
                              <p:par>
                                <p:cTn id="62" presetID="22" presetClass="entr" presetSubtype="2" fill="hold" nodeType="afterEffect">
                                  <p:stCondLst>
                                    <p:cond delay="0"/>
                                  </p:stCondLst>
                                  <p:childTnLst>
                                    <p:set>
                                      <p:cBhvr>
                                        <p:cTn id="63" dur="1" fill="hold">
                                          <p:stCondLst>
                                            <p:cond delay="0"/>
                                          </p:stCondLst>
                                        </p:cTn>
                                        <p:tgtEl>
                                          <p:spTgt spid="91"/>
                                        </p:tgtEl>
                                        <p:attrNameLst>
                                          <p:attrName>style.visibility</p:attrName>
                                        </p:attrNameLst>
                                      </p:cBhvr>
                                      <p:to>
                                        <p:strVal val="visible"/>
                                      </p:to>
                                    </p:set>
                                    <p:animEffect transition="in" filter="wipe(right)">
                                      <p:cBhvr>
                                        <p:cTn id="64" dur="500"/>
                                        <p:tgtEl>
                                          <p:spTgt spid="91"/>
                                        </p:tgtEl>
                                      </p:cBhvr>
                                    </p:animEffect>
                                  </p:childTnLst>
                                </p:cTn>
                              </p:par>
                            </p:childTnLst>
                          </p:cTn>
                        </p:par>
                        <p:par>
                          <p:cTn id="65" fill="hold">
                            <p:stCondLst>
                              <p:cond delay="2000"/>
                            </p:stCondLst>
                            <p:childTnLst>
                              <p:par>
                                <p:cTn id="66" presetID="9" presetClass="entr" presetSubtype="0" fill="hold" grpId="0" nodeType="afterEffect">
                                  <p:stCondLst>
                                    <p:cond delay="0"/>
                                  </p:stCondLst>
                                  <p:childTnLst>
                                    <p:set>
                                      <p:cBhvr>
                                        <p:cTn id="67" dur="1" fill="hold">
                                          <p:stCondLst>
                                            <p:cond delay="0"/>
                                          </p:stCondLst>
                                        </p:cTn>
                                        <p:tgtEl>
                                          <p:spTgt spid="110"/>
                                        </p:tgtEl>
                                        <p:attrNameLst>
                                          <p:attrName>style.visibility</p:attrName>
                                        </p:attrNameLst>
                                      </p:cBhvr>
                                      <p:to>
                                        <p:strVal val="visible"/>
                                      </p:to>
                                    </p:set>
                                    <p:animEffect transition="in" filter="dissolve">
                                      <p:cBhvr>
                                        <p:cTn id="68" dur="500"/>
                                        <p:tgtEl>
                                          <p:spTgt spid="110"/>
                                        </p:tgtEl>
                                      </p:cBhvr>
                                    </p:animEffect>
                                  </p:childTnLst>
                                </p:cTn>
                              </p:par>
                            </p:childTnLst>
                          </p:cTn>
                        </p:par>
                        <p:par>
                          <p:cTn id="69" fill="hold">
                            <p:stCondLst>
                              <p:cond delay="2500"/>
                            </p:stCondLst>
                            <p:childTnLst>
                              <p:par>
                                <p:cTn id="70" presetID="9" presetClass="entr" presetSubtype="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Effect transition="in" filter="dissolve">
                                      <p:cBhvr>
                                        <p:cTn id="72" dur="500"/>
                                        <p:tgtEl>
                                          <p:spTgt spid="61"/>
                                        </p:tgtEl>
                                      </p:cBhvr>
                                    </p:animEffect>
                                  </p:childTnLst>
                                </p:cTn>
                              </p:par>
                            </p:childTnLst>
                          </p:cTn>
                        </p:par>
                        <p:par>
                          <p:cTn id="73" fill="hold">
                            <p:stCondLst>
                              <p:cond delay="3000"/>
                            </p:stCondLst>
                            <p:childTnLst>
                              <p:par>
                                <p:cTn id="74" presetID="22" presetClass="entr" presetSubtype="2" fill="hold" nodeType="afterEffect">
                                  <p:stCondLst>
                                    <p:cond delay="0"/>
                                  </p:stCondLst>
                                  <p:childTnLst>
                                    <p:set>
                                      <p:cBhvr>
                                        <p:cTn id="75" dur="1" fill="hold">
                                          <p:stCondLst>
                                            <p:cond delay="0"/>
                                          </p:stCondLst>
                                        </p:cTn>
                                        <p:tgtEl>
                                          <p:spTgt spid="100"/>
                                        </p:tgtEl>
                                        <p:attrNameLst>
                                          <p:attrName>style.visibility</p:attrName>
                                        </p:attrNameLst>
                                      </p:cBhvr>
                                      <p:to>
                                        <p:strVal val="visible"/>
                                      </p:to>
                                    </p:set>
                                    <p:animEffect transition="in" filter="wipe(right)">
                                      <p:cBhvr>
                                        <p:cTn id="76" dur="500"/>
                                        <p:tgtEl>
                                          <p:spTgt spid="100"/>
                                        </p:tgtEl>
                                      </p:cBhvr>
                                    </p:animEffect>
                                  </p:childTnLst>
                                </p:cTn>
                              </p:par>
                            </p:childTnLst>
                          </p:cTn>
                        </p:par>
                        <p:par>
                          <p:cTn id="77" fill="hold">
                            <p:stCondLst>
                              <p:cond delay="3500"/>
                            </p:stCondLst>
                            <p:childTnLst>
                              <p:par>
                                <p:cTn id="78" presetID="9" presetClass="entr" presetSubtype="0" fill="hold" grpId="0" nodeType="afterEffect">
                                  <p:stCondLst>
                                    <p:cond delay="0"/>
                                  </p:stCondLst>
                                  <p:childTnLst>
                                    <p:set>
                                      <p:cBhvr>
                                        <p:cTn id="79" dur="1" fill="hold">
                                          <p:stCondLst>
                                            <p:cond delay="0"/>
                                          </p:stCondLst>
                                        </p:cTn>
                                        <p:tgtEl>
                                          <p:spTgt spid="111"/>
                                        </p:tgtEl>
                                        <p:attrNameLst>
                                          <p:attrName>style.visibility</p:attrName>
                                        </p:attrNameLst>
                                      </p:cBhvr>
                                      <p:to>
                                        <p:strVal val="visible"/>
                                      </p:to>
                                    </p:set>
                                    <p:animEffect transition="in" filter="dissolve">
                                      <p:cBhvr>
                                        <p:cTn id="80" dur="500"/>
                                        <p:tgtEl>
                                          <p:spTgt spid="111"/>
                                        </p:tgtEl>
                                      </p:cBhvr>
                                    </p:animEffect>
                                  </p:childTnLst>
                                </p:cTn>
                              </p:par>
                            </p:childTnLst>
                          </p:cTn>
                        </p:par>
                        <p:par>
                          <p:cTn id="81" fill="hold">
                            <p:stCondLst>
                              <p:cond delay="4000"/>
                            </p:stCondLst>
                            <p:childTnLst>
                              <p:par>
                                <p:cTn id="82" presetID="9" presetClass="entr" presetSubtype="0" fill="hold" nodeType="afterEffect">
                                  <p:stCondLst>
                                    <p:cond delay="0"/>
                                  </p:stCondLst>
                                  <p:childTnLst>
                                    <p:set>
                                      <p:cBhvr>
                                        <p:cTn id="83" dur="1" fill="hold">
                                          <p:stCondLst>
                                            <p:cond delay="0"/>
                                          </p:stCondLst>
                                        </p:cTn>
                                        <p:tgtEl>
                                          <p:spTgt spid="62"/>
                                        </p:tgtEl>
                                        <p:attrNameLst>
                                          <p:attrName>style.visibility</p:attrName>
                                        </p:attrNameLst>
                                      </p:cBhvr>
                                      <p:to>
                                        <p:strVal val="visible"/>
                                      </p:to>
                                    </p:set>
                                    <p:animEffect transition="in" filter="dissolve">
                                      <p:cBhvr>
                                        <p:cTn id="84" dur="500"/>
                                        <p:tgtEl>
                                          <p:spTgt spid="62"/>
                                        </p:tgtEl>
                                      </p:cBhvr>
                                    </p:animEffect>
                                  </p:childTnLst>
                                </p:cTn>
                              </p:par>
                            </p:childTnLst>
                          </p:cTn>
                        </p:par>
                        <p:par>
                          <p:cTn id="85" fill="hold">
                            <p:stCondLst>
                              <p:cond delay="4500"/>
                            </p:stCondLst>
                            <p:childTnLst>
                              <p:par>
                                <p:cTn id="86" presetID="22" presetClass="entr" presetSubtype="2" fill="hold" nodeType="afterEffect">
                                  <p:stCondLst>
                                    <p:cond delay="0"/>
                                  </p:stCondLst>
                                  <p:childTnLst>
                                    <p:set>
                                      <p:cBhvr>
                                        <p:cTn id="87" dur="1" fill="hold">
                                          <p:stCondLst>
                                            <p:cond delay="0"/>
                                          </p:stCondLst>
                                        </p:cTn>
                                        <p:tgtEl>
                                          <p:spTgt spid="102"/>
                                        </p:tgtEl>
                                        <p:attrNameLst>
                                          <p:attrName>style.visibility</p:attrName>
                                        </p:attrNameLst>
                                      </p:cBhvr>
                                      <p:to>
                                        <p:strVal val="visible"/>
                                      </p:to>
                                    </p:set>
                                    <p:animEffect transition="in" filter="wipe(right)">
                                      <p:cBhvr>
                                        <p:cTn id="88" dur="500"/>
                                        <p:tgtEl>
                                          <p:spTgt spid="102"/>
                                        </p:tgtEl>
                                      </p:cBhvr>
                                    </p:animEffect>
                                  </p:childTnLst>
                                </p:cTn>
                              </p:par>
                            </p:childTnLst>
                          </p:cTn>
                        </p:par>
                        <p:par>
                          <p:cTn id="89" fill="hold">
                            <p:stCondLst>
                              <p:cond delay="5000"/>
                            </p:stCondLst>
                            <p:childTnLst>
                              <p:par>
                                <p:cTn id="90" presetID="9" presetClass="entr" presetSubtype="0" fill="hold" grpId="0" nodeType="afterEffect">
                                  <p:stCondLst>
                                    <p:cond delay="0"/>
                                  </p:stCondLst>
                                  <p:childTnLst>
                                    <p:set>
                                      <p:cBhvr>
                                        <p:cTn id="91" dur="1" fill="hold">
                                          <p:stCondLst>
                                            <p:cond delay="0"/>
                                          </p:stCondLst>
                                        </p:cTn>
                                        <p:tgtEl>
                                          <p:spTgt spid="112"/>
                                        </p:tgtEl>
                                        <p:attrNameLst>
                                          <p:attrName>style.visibility</p:attrName>
                                        </p:attrNameLst>
                                      </p:cBhvr>
                                      <p:to>
                                        <p:strVal val="visible"/>
                                      </p:to>
                                    </p:set>
                                    <p:animEffect transition="in" filter="dissolve">
                                      <p:cBhvr>
                                        <p:cTn id="92"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6" grpId="0"/>
      <p:bldP spid="107" grpId="0"/>
      <p:bldP spid="108" grpId="0"/>
      <p:bldP spid="109" grpId="0"/>
      <p:bldP spid="110" grpId="0"/>
      <p:bldP spid="111" grpId="0"/>
      <p:bldP spid="1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981200"/>
          </a:xfrm>
        </p:spPr>
        <p:txBody>
          <a:bodyPr>
            <a:normAutofit fontScale="90000"/>
          </a:bodyPr>
          <a:lstStyle/>
          <a:p>
            <a:r>
              <a:rPr lang="en-US" dirty="0" smtClean="0"/>
              <a:t/>
            </a:r>
            <a:br>
              <a:rPr lang="en-US" dirty="0" smtClean="0"/>
            </a:br>
            <a:r>
              <a:rPr lang="en-US" dirty="0" smtClean="0"/>
              <a:t/>
            </a:r>
            <a:br>
              <a:rPr lang="en-US" dirty="0" smtClean="0"/>
            </a:br>
            <a:r>
              <a:rPr lang="en-US" sz="6000" b="1" dirty="0" smtClean="0">
                <a:solidFill>
                  <a:srgbClr val="FF0000"/>
                </a:solidFill>
              </a:rPr>
              <a:t>The Bad</a:t>
            </a:r>
            <a:r>
              <a:rPr lang="en-US" dirty="0" smtClean="0"/>
              <a:t/>
            </a:r>
            <a:br>
              <a:rPr lang="en-US" dirty="0" smtClean="0"/>
            </a:br>
            <a:r>
              <a:rPr lang="en-US" b="1" dirty="0" smtClean="0">
                <a:solidFill>
                  <a:schemeClr val="bg1"/>
                </a:solidFill>
              </a:rPr>
              <a:t>Supply shocks have increased the cost of producing cereals</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a:xfrm>
            <a:off x="457200" y="2743200"/>
            <a:ext cx="8229600" cy="3382963"/>
          </a:xfrm>
        </p:spPr>
        <p:txBody>
          <a:bodyPr/>
          <a:lstStyle/>
          <a:p>
            <a:r>
              <a:rPr lang="en-US" dirty="0" smtClean="0"/>
              <a:t>Bad Weather</a:t>
            </a:r>
          </a:p>
          <a:p>
            <a:pPr lvl="1"/>
            <a:r>
              <a:rPr lang="en-US" dirty="0" smtClean="0"/>
              <a:t>Six year drought in Australia</a:t>
            </a:r>
          </a:p>
          <a:p>
            <a:pPr lvl="1"/>
            <a:r>
              <a:rPr lang="en-US" dirty="0" smtClean="0"/>
              <a:t>Flooding in Argentina and the U.S.</a:t>
            </a:r>
          </a:p>
          <a:p>
            <a:r>
              <a:rPr lang="en-US" dirty="0" smtClean="0"/>
              <a:t>Rising Input Prices</a:t>
            </a:r>
          </a:p>
          <a:p>
            <a:pPr lvl="1"/>
            <a:r>
              <a:rPr lang="en-US" dirty="0" smtClean="0"/>
              <a:t>Increase fuel prices</a:t>
            </a:r>
          </a:p>
          <a:p>
            <a:pPr lvl="1"/>
            <a:r>
              <a:rPr lang="en-US" dirty="0" smtClean="0"/>
              <a:t>Increase fertilizer prices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533400" y="152400"/>
            <a:ext cx="8458200" cy="461665"/>
          </a:xfrm>
          <a:prstGeom prst="rect">
            <a:avLst/>
          </a:prstGeom>
          <a:noFill/>
        </p:spPr>
        <p:txBody>
          <a:bodyPr wrap="square" rtlCol="0">
            <a:spAutoFit/>
          </a:bodyPr>
          <a:lstStyle/>
          <a:p>
            <a:pPr algn="ctr"/>
            <a:r>
              <a:rPr lang="en-US" sz="2400" b="1" dirty="0" smtClean="0">
                <a:solidFill>
                  <a:schemeClr val="bg1"/>
                </a:solidFill>
              </a:rPr>
              <a:t>Supply shocks have increased the cost of production.</a:t>
            </a:r>
            <a:endParaRPr lang="en-US" sz="2400" b="1" dirty="0">
              <a:solidFill>
                <a:schemeClr val="bg1"/>
              </a:solidFill>
            </a:endParaRPr>
          </a:p>
        </p:txBody>
      </p:sp>
      <p:cxnSp>
        <p:nvCxnSpPr>
          <p:cNvPr id="4" name="Straight Connector 3"/>
          <p:cNvCxnSpPr/>
          <p:nvPr/>
        </p:nvCxnSpPr>
        <p:spPr>
          <a:xfrm rot="16200000" flipH="1">
            <a:off x="-647700" y="3695700"/>
            <a:ext cx="4419600" cy="762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0" y="5791200"/>
            <a:ext cx="5334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303325" y="1219200"/>
            <a:ext cx="1143000" cy="369332"/>
          </a:xfrm>
          <a:prstGeom prst="rect">
            <a:avLst/>
          </a:prstGeom>
          <a:noFill/>
        </p:spPr>
        <p:txBody>
          <a:bodyPr wrap="square" rtlCol="0">
            <a:spAutoFit/>
          </a:bodyPr>
          <a:lstStyle/>
          <a:p>
            <a:r>
              <a:rPr lang="en-US" dirty="0" smtClean="0">
                <a:solidFill>
                  <a:schemeClr val="bg1"/>
                </a:solidFill>
              </a:rPr>
              <a:t>Supply</a:t>
            </a:r>
            <a:endParaRPr lang="en-US" dirty="0">
              <a:solidFill>
                <a:schemeClr val="bg1"/>
              </a:solidFill>
            </a:endParaRPr>
          </a:p>
        </p:txBody>
      </p:sp>
      <p:sp>
        <p:nvSpPr>
          <p:cNvPr id="8" name="TextBox 7"/>
          <p:cNvSpPr txBox="1"/>
          <p:nvPr/>
        </p:nvSpPr>
        <p:spPr>
          <a:xfrm>
            <a:off x="4172200" y="5257800"/>
            <a:ext cx="1143000" cy="369332"/>
          </a:xfrm>
          <a:prstGeom prst="rect">
            <a:avLst/>
          </a:prstGeom>
          <a:noFill/>
        </p:spPr>
        <p:txBody>
          <a:bodyPr wrap="square" rtlCol="0">
            <a:spAutoFit/>
          </a:bodyPr>
          <a:lstStyle/>
          <a:p>
            <a:r>
              <a:rPr lang="en-US" dirty="0" smtClean="0">
                <a:solidFill>
                  <a:schemeClr val="bg1"/>
                </a:solidFill>
              </a:rPr>
              <a:t>Demand</a:t>
            </a:r>
            <a:endParaRPr lang="en-US" dirty="0">
              <a:solidFill>
                <a:schemeClr val="bg1"/>
              </a:solidFill>
            </a:endParaRPr>
          </a:p>
        </p:txBody>
      </p:sp>
      <p:sp>
        <p:nvSpPr>
          <p:cNvPr id="10" name="TextBox 9"/>
          <p:cNvSpPr txBox="1"/>
          <p:nvPr/>
        </p:nvSpPr>
        <p:spPr>
          <a:xfrm>
            <a:off x="889650" y="1171700"/>
            <a:ext cx="838200" cy="369332"/>
          </a:xfrm>
          <a:prstGeom prst="rect">
            <a:avLst/>
          </a:prstGeom>
          <a:noFill/>
        </p:spPr>
        <p:txBody>
          <a:bodyPr wrap="square" rtlCol="0">
            <a:spAutoFit/>
          </a:bodyPr>
          <a:lstStyle/>
          <a:p>
            <a:r>
              <a:rPr lang="en-US" dirty="0" smtClean="0">
                <a:solidFill>
                  <a:schemeClr val="bg1"/>
                </a:solidFill>
              </a:rPr>
              <a:t>Price</a:t>
            </a:r>
            <a:endParaRPr lang="en-US" dirty="0">
              <a:solidFill>
                <a:schemeClr val="bg1"/>
              </a:solidFill>
            </a:endParaRPr>
          </a:p>
        </p:txBody>
      </p:sp>
      <p:sp>
        <p:nvSpPr>
          <p:cNvPr id="11" name="TextBox 10"/>
          <p:cNvSpPr txBox="1"/>
          <p:nvPr/>
        </p:nvSpPr>
        <p:spPr>
          <a:xfrm>
            <a:off x="6705600" y="5791200"/>
            <a:ext cx="1143000" cy="369332"/>
          </a:xfrm>
          <a:prstGeom prst="rect">
            <a:avLst/>
          </a:prstGeom>
          <a:noFill/>
        </p:spPr>
        <p:txBody>
          <a:bodyPr wrap="square" rtlCol="0">
            <a:spAutoFit/>
          </a:bodyPr>
          <a:lstStyle/>
          <a:p>
            <a:r>
              <a:rPr lang="en-US" dirty="0" smtClean="0">
                <a:solidFill>
                  <a:schemeClr val="bg1"/>
                </a:solidFill>
              </a:rPr>
              <a:t>Quantity</a:t>
            </a:r>
            <a:endParaRPr lang="en-US" dirty="0">
              <a:solidFill>
                <a:schemeClr val="bg1"/>
              </a:solidFill>
            </a:endParaRPr>
          </a:p>
        </p:txBody>
      </p:sp>
      <p:sp>
        <p:nvSpPr>
          <p:cNvPr id="14" name="TextBox 13"/>
          <p:cNvSpPr txBox="1"/>
          <p:nvPr/>
        </p:nvSpPr>
        <p:spPr>
          <a:xfrm>
            <a:off x="4724400" y="4876800"/>
            <a:ext cx="609600" cy="369332"/>
          </a:xfrm>
          <a:prstGeom prst="rect">
            <a:avLst/>
          </a:prstGeom>
          <a:noFill/>
        </p:spPr>
        <p:txBody>
          <a:bodyPr wrap="square" rtlCol="0">
            <a:spAutoFit/>
          </a:bodyPr>
          <a:lstStyle/>
          <a:p>
            <a:r>
              <a:rPr lang="en-US" dirty="0" smtClean="0">
                <a:solidFill>
                  <a:schemeClr val="bg1"/>
                </a:solidFill>
              </a:rPr>
              <a:t>D’</a:t>
            </a:r>
            <a:endParaRPr lang="en-US" dirty="0">
              <a:solidFill>
                <a:schemeClr val="bg1"/>
              </a:solidFill>
            </a:endParaRPr>
          </a:p>
        </p:txBody>
      </p:sp>
      <p:cxnSp>
        <p:nvCxnSpPr>
          <p:cNvPr id="19" name="Straight Connector 18"/>
          <p:cNvCxnSpPr/>
          <p:nvPr/>
        </p:nvCxnSpPr>
        <p:spPr>
          <a:xfrm rot="10800000">
            <a:off x="1600200" y="3774375"/>
            <a:ext cx="2133600" cy="1588"/>
          </a:xfrm>
          <a:prstGeom prst="line">
            <a:avLst/>
          </a:prstGeom>
          <a:ln>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1257300" y="2324100"/>
            <a:ext cx="4495800" cy="1524000"/>
          </a:xfrm>
          <a:prstGeom prst="line">
            <a:avLst/>
          </a:prstGeom>
          <a:ln w="4445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1559625" y="3276600"/>
            <a:ext cx="25146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1" name="Right Arrow 30"/>
          <p:cNvSpPr/>
          <p:nvPr/>
        </p:nvSpPr>
        <p:spPr>
          <a:xfrm rot="10800000">
            <a:off x="4267200" y="1600200"/>
            <a:ext cx="609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216225" y="3088575"/>
            <a:ext cx="457200" cy="369332"/>
          </a:xfrm>
          <a:prstGeom prst="rect">
            <a:avLst/>
          </a:prstGeom>
          <a:noFill/>
        </p:spPr>
        <p:txBody>
          <a:bodyPr wrap="square" rtlCol="0">
            <a:spAutoFit/>
          </a:bodyPr>
          <a:lstStyle/>
          <a:p>
            <a:r>
              <a:rPr lang="en-US" dirty="0" smtClean="0">
                <a:solidFill>
                  <a:srgbClr val="FF0000"/>
                </a:solidFill>
              </a:rPr>
              <a:t>P</a:t>
            </a:r>
            <a:r>
              <a:rPr lang="en-US" baseline="-25000" dirty="0" smtClean="0">
                <a:solidFill>
                  <a:srgbClr val="FF0000"/>
                </a:solidFill>
              </a:rPr>
              <a:t>2</a:t>
            </a:r>
            <a:endParaRPr lang="en-US" dirty="0">
              <a:solidFill>
                <a:srgbClr val="FF0000"/>
              </a:solidFill>
            </a:endParaRPr>
          </a:p>
        </p:txBody>
      </p:sp>
      <p:cxnSp>
        <p:nvCxnSpPr>
          <p:cNvPr id="15" name="Straight Connector 14"/>
          <p:cNvCxnSpPr/>
          <p:nvPr/>
        </p:nvCxnSpPr>
        <p:spPr>
          <a:xfrm rot="5400000" flipH="1" flipV="1">
            <a:off x="2057400" y="2133600"/>
            <a:ext cx="3886200" cy="2514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798125" y="2192977"/>
            <a:ext cx="4343398" cy="1481448"/>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flipH="1" flipV="1">
            <a:off x="1663334" y="2831672"/>
            <a:ext cx="787338" cy="79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flipH="1" flipV="1">
            <a:off x="1866900" y="3543300"/>
            <a:ext cx="3810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flipH="1" flipV="1">
            <a:off x="1370820" y="1935480"/>
            <a:ext cx="3749040" cy="2468880"/>
          </a:xfrm>
          <a:prstGeom prst="line">
            <a:avLst/>
          </a:prstGeom>
          <a:ln w="5397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455225" y="1007425"/>
            <a:ext cx="533400" cy="369332"/>
          </a:xfrm>
          <a:prstGeom prst="rect">
            <a:avLst/>
          </a:prstGeom>
          <a:noFill/>
        </p:spPr>
        <p:txBody>
          <a:bodyPr wrap="square" rtlCol="0">
            <a:spAutoFit/>
          </a:bodyPr>
          <a:lstStyle/>
          <a:p>
            <a:r>
              <a:rPr lang="en-US" dirty="0" smtClean="0">
                <a:solidFill>
                  <a:schemeClr val="bg1"/>
                </a:solidFill>
              </a:rPr>
              <a:t>S’</a:t>
            </a:r>
            <a:endParaRPr lang="en-US" dirty="0">
              <a:solidFill>
                <a:schemeClr val="bg1"/>
              </a:solidFill>
            </a:endParaRPr>
          </a:p>
        </p:txBody>
      </p:sp>
      <p:cxnSp>
        <p:nvCxnSpPr>
          <p:cNvPr id="36" name="Straight Connector 35"/>
          <p:cNvCxnSpPr/>
          <p:nvPr/>
        </p:nvCxnSpPr>
        <p:spPr>
          <a:xfrm rot="10800000">
            <a:off x="1524000" y="2362200"/>
            <a:ext cx="2262250" cy="1743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214250" y="2202875"/>
            <a:ext cx="457200" cy="369332"/>
          </a:xfrm>
          <a:prstGeom prst="rect">
            <a:avLst/>
          </a:prstGeom>
          <a:noFill/>
        </p:spPr>
        <p:txBody>
          <a:bodyPr wrap="square" rtlCol="0">
            <a:spAutoFit/>
          </a:bodyPr>
          <a:lstStyle/>
          <a:p>
            <a:r>
              <a:rPr lang="en-US" dirty="0" smtClean="0">
                <a:solidFill>
                  <a:srgbClr val="FF0000"/>
                </a:solidFill>
              </a:rPr>
              <a:t>P</a:t>
            </a:r>
            <a:r>
              <a:rPr lang="en-US" baseline="-25000" dirty="0" smtClean="0">
                <a:solidFill>
                  <a:srgbClr val="FF0000"/>
                </a:solidFill>
              </a:rPr>
              <a:t>3</a:t>
            </a:r>
            <a:endParaRPr lang="en-US" dirty="0">
              <a:solidFill>
                <a:srgbClr val="FF0000"/>
              </a:solidFill>
            </a:endParaRPr>
          </a:p>
        </p:txBody>
      </p:sp>
      <p:sp>
        <p:nvSpPr>
          <p:cNvPr id="44" name="TextBox 43"/>
          <p:cNvSpPr txBox="1"/>
          <p:nvPr/>
        </p:nvSpPr>
        <p:spPr>
          <a:xfrm>
            <a:off x="1224150" y="3569525"/>
            <a:ext cx="457200" cy="369332"/>
          </a:xfrm>
          <a:prstGeom prst="rect">
            <a:avLst/>
          </a:prstGeom>
          <a:noFill/>
        </p:spPr>
        <p:txBody>
          <a:bodyPr wrap="square" rtlCol="0">
            <a:spAutoFit/>
          </a:bodyPr>
          <a:lstStyle/>
          <a:p>
            <a:r>
              <a:rPr lang="en-US" dirty="0" smtClean="0">
                <a:solidFill>
                  <a:schemeClr val="bg1"/>
                </a:solidFill>
              </a:rPr>
              <a:t>P</a:t>
            </a:r>
            <a:r>
              <a:rPr lang="en-US" baseline="-25000" dirty="0" smtClean="0">
                <a:solidFill>
                  <a:schemeClr val="bg1"/>
                </a:solidFill>
              </a:rPr>
              <a:t>1</a:t>
            </a:r>
            <a:endParaRPr lang="en-US" dirty="0">
              <a:solidFill>
                <a:schemeClr val="bg1"/>
              </a:solidFill>
            </a:endParaRPr>
          </a:p>
        </p:txBody>
      </p:sp>
      <p:sp>
        <p:nvSpPr>
          <p:cNvPr id="47" name="Right Arrow 46"/>
          <p:cNvSpPr/>
          <p:nvPr/>
        </p:nvSpPr>
        <p:spPr>
          <a:xfrm rot="10800000">
            <a:off x="2514600" y="4343400"/>
            <a:ext cx="609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right)">
                                      <p:cBhvr>
                                        <p:cTn id="7" dur="500"/>
                                        <p:tgtEl>
                                          <p:spTgt spid="31"/>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wipe(right)">
                                      <p:cBhvr>
                                        <p:cTn id="10" dur="500"/>
                                        <p:tgtEl>
                                          <p:spTgt spid="47"/>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dissolve">
                                      <p:cBhvr>
                                        <p:cTn id="14" dur="500"/>
                                        <p:tgtEl>
                                          <p:spTgt spid="29"/>
                                        </p:tgtEl>
                                      </p:cBhvr>
                                    </p:animEffect>
                                  </p:childTnLst>
                                </p:cTn>
                              </p:par>
                            </p:childTnLst>
                          </p:cTn>
                        </p:par>
                        <p:par>
                          <p:cTn id="15" fill="hold">
                            <p:stCondLst>
                              <p:cond delay="1000"/>
                            </p:stCondLst>
                            <p:childTnLst>
                              <p:par>
                                <p:cTn id="16" presetID="9" presetClass="entr" presetSubtype="0"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dissolve">
                                      <p:cBhvr>
                                        <p:cTn id="18" dur="500"/>
                                        <p:tgtEl>
                                          <p:spTgt spid="27"/>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right)">
                                      <p:cBhvr>
                                        <p:cTn id="22" dur="500"/>
                                        <p:tgtEl>
                                          <p:spTgt spid="36"/>
                                        </p:tgtEl>
                                      </p:cBhvr>
                                    </p:animEffect>
                                  </p:childTnLst>
                                </p:cTn>
                              </p:par>
                              <p:par>
                                <p:cTn id="23" presetID="22" presetClass="entr" presetSubtype="4"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down)">
                                      <p:cBhvr>
                                        <p:cTn id="25" dur="500"/>
                                        <p:tgtEl>
                                          <p:spTgt spid="38"/>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27" grpId="0"/>
      <p:bldP spid="43" grpId="0"/>
      <p:bldP spid="4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 name="TextBox 25"/>
          <p:cNvSpPr txBox="1"/>
          <p:nvPr/>
        </p:nvSpPr>
        <p:spPr>
          <a:xfrm>
            <a:off x="533400" y="152400"/>
            <a:ext cx="8458200" cy="830997"/>
          </a:xfrm>
          <a:prstGeom prst="rect">
            <a:avLst/>
          </a:prstGeom>
          <a:noFill/>
        </p:spPr>
        <p:txBody>
          <a:bodyPr wrap="square" rtlCol="0">
            <a:spAutoFit/>
          </a:bodyPr>
          <a:lstStyle/>
          <a:p>
            <a:pPr algn="ctr"/>
            <a:r>
              <a:rPr lang="en-US" sz="2400" b="1" dirty="0" smtClean="0">
                <a:solidFill>
                  <a:schemeClr val="bg1"/>
                </a:solidFill>
              </a:rPr>
              <a:t>The demand for food is also </a:t>
            </a:r>
            <a:r>
              <a:rPr lang="en-US" sz="2400" b="1" i="1" dirty="0" smtClean="0">
                <a:solidFill>
                  <a:srgbClr val="0070C0"/>
                </a:solidFill>
              </a:rPr>
              <a:t>highly</a:t>
            </a:r>
            <a:r>
              <a:rPr lang="en-US" sz="2400" b="1" dirty="0" smtClean="0">
                <a:solidFill>
                  <a:schemeClr val="bg1"/>
                </a:solidFill>
              </a:rPr>
              <a:t> </a:t>
            </a:r>
            <a:r>
              <a:rPr lang="en-US" sz="2400" b="1" i="1" u="sng" dirty="0" smtClean="0">
                <a:solidFill>
                  <a:srgbClr val="0070C0"/>
                </a:solidFill>
              </a:rPr>
              <a:t>in</a:t>
            </a:r>
            <a:r>
              <a:rPr lang="en-US" sz="2400" b="1" i="1" dirty="0" smtClean="0">
                <a:solidFill>
                  <a:srgbClr val="0070C0"/>
                </a:solidFill>
              </a:rPr>
              <a:t>elastic</a:t>
            </a:r>
            <a:r>
              <a:rPr lang="en-US" sz="2400" b="1" dirty="0" smtClean="0">
                <a:solidFill>
                  <a:schemeClr val="bg1"/>
                </a:solidFill>
              </a:rPr>
              <a:t>.  In the short run, even small </a:t>
            </a:r>
            <a:r>
              <a:rPr lang="en-US" sz="2400" b="1" dirty="0" smtClean="0">
                <a:solidFill>
                  <a:schemeClr val="bg1"/>
                </a:solidFill>
              </a:rPr>
              <a:t>de</a:t>
            </a:r>
            <a:r>
              <a:rPr lang="en-US" sz="2400" b="1" dirty="0" smtClean="0">
                <a:solidFill>
                  <a:schemeClr val="bg1"/>
                </a:solidFill>
              </a:rPr>
              <a:t>creases </a:t>
            </a:r>
            <a:r>
              <a:rPr lang="en-US" sz="2400" b="1" dirty="0" smtClean="0">
                <a:solidFill>
                  <a:schemeClr val="bg1"/>
                </a:solidFill>
              </a:rPr>
              <a:t>in </a:t>
            </a:r>
            <a:r>
              <a:rPr lang="en-US" sz="2400" b="1" dirty="0" smtClean="0">
                <a:solidFill>
                  <a:schemeClr val="bg1"/>
                </a:solidFill>
              </a:rPr>
              <a:t>supply</a:t>
            </a:r>
            <a:r>
              <a:rPr lang="en-US" sz="2400" b="1" dirty="0" smtClean="0">
                <a:solidFill>
                  <a:schemeClr val="bg1"/>
                </a:solidFill>
              </a:rPr>
              <a:t> </a:t>
            </a:r>
            <a:r>
              <a:rPr lang="en-US" sz="2400" b="1" dirty="0" smtClean="0">
                <a:solidFill>
                  <a:schemeClr val="bg1"/>
                </a:solidFill>
              </a:rPr>
              <a:t>can cause large increases in price. </a:t>
            </a:r>
            <a:endParaRPr lang="en-US" sz="2400" b="1" dirty="0">
              <a:solidFill>
                <a:schemeClr val="bg1"/>
              </a:solidFill>
            </a:endParaRPr>
          </a:p>
        </p:txBody>
      </p:sp>
      <p:cxnSp>
        <p:nvCxnSpPr>
          <p:cNvPr id="29" name="Straight Connector 28"/>
          <p:cNvCxnSpPr/>
          <p:nvPr/>
        </p:nvCxnSpPr>
        <p:spPr>
          <a:xfrm rot="5400000">
            <a:off x="-571500" y="3467100"/>
            <a:ext cx="2971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914400" y="4953000"/>
            <a:ext cx="3200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3620294" y="3495006"/>
            <a:ext cx="2971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105400" y="4981700"/>
            <a:ext cx="3200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33400" y="1828800"/>
            <a:ext cx="381000" cy="369332"/>
          </a:xfrm>
          <a:prstGeom prst="rect">
            <a:avLst/>
          </a:prstGeom>
          <a:noFill/>
        </p:spPr>
        <p:txBody>
          <a:bodyPr wrap="square" rtlCol="0">
            <a:spAutoFit/>
          </a:bodyPr>
          <a:lstStyle/>
          <a:p>
            <a:r>
              <a:rPr lang="en-US" dirty="0" smtClean="0">
                <a:solidFill>
                  <a:schemeClr val="bg1"/>
                </a:solidFill>
              </a:rPr>
              <a:t>P</a:t>
            </a:r>
            <a:endParaRPr lang="en-US" dirty="0"/>
          </a:p>
        </p:txBody>
      </p:sp>
      <p:sp>
        <p:nvSpPr>
          <p:cNvPr id="42" name="TextBox 41"/>
          <p:cNvSpPr txBox="1"/>
          <p:nvPr/>
        </p:nvSpPr>
        <p:spPr>
          <a:xfrm>
            <a:off x="4724400" y="1828800"/>
            <a:ext cx="381000" cy="369332"/>
          </a:xfrm>
          <a:prstGeom prst="rect">
            <a:avLst/>
          </a:prstGeom>
          <a:noFill/>
        </p:spPr>
        <p:txBody>
          <a:bodyPr wrap="square" rtlCol="0">
            <a:spAutoFit/>
          </a:bodyPr>
          <a:lstStyle/>
          <a:p>
            <a:r>
              <a:rPr lang="en-US" dirty="0" smtClean="0">
                <a:solidFill>
                  <a:schemeClr val="bg1"/>
                </a:solidFill>
              </a:rPr>
              <a:t>P</a:t>
            </a:r>
            <a:endParaRPr lang="en-US" dirty="0"/>
          </a:p>
        </p:txBody>
      </p:sp>
      <p:sp>
        <p:nvSpPr>
          <p:cNvPr id="43" name="TextBox 42"/>
          <p:cNvSpPr txBox="1"/>
          <p:nvPr/>
        </p:nvSpPr>
        <p:spPr>
          <a:xfrm>
            <a:off x="4114800" y="4953000"/>
            <a:ext cx="381000" cy="369332"/>
          </a:xfrm>
          <a:prstGeom prst="rect">
            <a:avLst/>
          </a:prstGeom>
          <a:noFill/>
        </p:spPr>
        <p:txBody>
          <a:bodyPr wrap="square" rtlCol="0">
            <a:spAutoFit/>
          </a:bodyPr>
          <a:lstStyle/>
          <a:p>
            <a:r>
              <a:rPr lang="en-US" dirty="0" smtClean="0">
                <a:solidFill>
                  <a:schemeClr val="bg1"/>
                </a:solidFill>
              </a:rPr>
              <a:t>Q</a:t>
            </a:r>
            <a:endParaRPr lang="en-US" dirty="0"/>
          </a:p>
        </p:txBody>
      </p:sp>
      <p:sp>
        <p:nvSpPr>
          <p:cNvPr id="44" name="TextBox 43"/>
          <p:cNvSpPr txBox="1"/>
          <p:nvPr/>
        </p:nvSpPr>
        <p:spPr>
          <a:xfrm>
            <a:off x="8305800" y="4953000"/>
            <a:ext cx="381000" cy="369332"/>
          </a:xfrm>
          <a:prstGeom prst="rect">
            <a:avLst/>
          </a:prstGeom>
          <a:noFill/>
        </p:spPr>
        <p:txBody>
          <a:bodyPr wrap="square" rtlCol="0">
            <a:spAutoFit/>
          </a:bodyPr>
          <a:lstStyle/>
          <a:p>
            <a:r>
              <a:rPr lang="en-US" dirty="0" smtClean="0">
                <a:solidFill>
                  <a:schemeClr val="bg1"/>
                </a:solidFill>
              </a:rPr>
              <a:t>Q</a:t>
            </a:r>
            <a:endParaRPr lang="en-US" dirty="0"/>
          </a:p>
        </p:txBody>
      </p:sp>
      <p:cxnSp>
        <p:nvCxnSpPr>
          <p:cNvPr id="46" name="Straight Connector 45"/>
          <p:cNvCxnSpPr/>
          <p:nvPr/>
        </p:nvCxnSpPr>
        <p:spPr>
          <a:xfrm rot="5400000" flipH="1" flipV="1">
            <a:off x="1447800" y="3048000"/>
            <a:ext cx="2286000" cy="13716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5486400" y="3048000"/>
            <a:ext cx="2286000" cy="121920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827325" y="1998025"/>
            <a:ext cx="1859475" cy="369332"/>
          </a:xfrm>
          <a:prstGeom prst="rect">
            <a:avLst/>
          </a:prstGeom>
          <a:noFill/>
        </p:spPr>
        <p:txBody>
          <a:bodyPr wrap="square" rtlCol="0">
            <a:spAutoFit/>
          </a:bodyPr>
          <a:lstStyle/>
          <a:p>
            <a:r>
              <a:rPr lang="en-US" dirty="0" smtClean="0">
                <a:solidFill>
                  <a:schemeClr val="bg1"/>
                </a:solidFill>
              </a:rPr>
              <a:t>Supply Decreases</a:t>
            </a:r>
            <a:endParaRPr lang="en-US" dirty="0"/>
          </a:p>
        </p:txBody>
      </p:sp>
      <p:sp>
        <p:nvSpPr>
          <p:cNvPr id="51" name="TextBox 50"/>
          <p:cNvSpPr txBox="1"/>
          <p:nvPr/>
        </p:nvSpPr>
        <p:spPr>
          <a:xfrm>
            <a:off x="2590800" y="1981200"/>
            <a:ext cx="1828800" cy="369332"/>
          </a:xfrm>
          <a:prstGeom prst="rect">
            <a:avLst/>
          </a:prstGeom>
          <a:noFill/>
        </p:spPr>
        <p:txBody>
          <a:bodyPr wrap="square" rtlCol="0">
            <a:spAutoFit/>
          </a:bodyPr>
          <a:lstStyle/>
          <a:p>
            <a:r>
              <a:rPr lang="en-US" dirty="0" smtClean="0">
                <a:solidFill>
                  <a:schemeClr val="bg1"/>
                </a:solidFill>
              </a:rPr>
              <a:t>Supply Decreases</a:t>
            </a:r>
            <a:endParaRPr lang="en-US" dirty="0"/>
          </a:p>
        </p:txBody>
      </p:sp>
      <p:cxnSp>
        <p:nvCxnSpPr>
          <p:cNvPr id="53" name="Straight Connector 52"/>
          <p:cNvCxnSpPr/>
          <p:nvPr/>
        </p:nvCxnSpPr>
        <p:spPr>
          <a:xfrm>
            <a:off x="990600" y="2971800"/>
            <a:ext cx="2133600" cy="18288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4876800" y="3124200"/>
            <a:ext cx="2819400" cy="6858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flipH="1">
            <a:off x="3141025" y="4626425"/>
            <a:ext cx="381000" cy="369332"/>
          </a:xfrm>
          <a:prstGeom prst="rect">
            <a:avLst/>
          </a:prstGeom>
          <a:noFill/>
        </p:spPr>
        <p:txBody>
          <a:bodyPr wrap="square" rtlCol="0">
            <a:spAutoFit/>
          </a:bodyPr>
          <a:lstStyle/>
          <a:p>
            <a:r>
              <a:rPr lang="en-US" dirty="0" smtClean="0">
                <a:solidFill>
                  <a:schemeClr val="bg1"/>
                </a:solidFill>
              </a:rPr>
              <a:t>D</a:t>
            </a:r>
            <a:endParaRPr lang="en-US" dirty="0">
              <a:solidFill>
                <a:schemeClr val="bg1"/>
              </a:solidFill>
            </a:endParaRPr>
          </a:p>
        </p:txBody>
      </p:sp>
      <p:sp>
        <p:nvSpPr>
          <p:cNvPr id="64" name="TextBox 63"/>
          <p:cNvSpPr txBox="1"/>
          <p:nvPr/>
        </p:nvSpPr>
        <p:spPr>
          <a:xfrm>
            <a:off x="6705600" y="4648200"/>
            <a:ext cx="381000" cy="369332"/>
          </a:xfrm>
          <a:prstGeom prst="rect">
            <a:avLst/>
          </a:prstGeom>
          <a:noFill/>
        </p:spPr>
        <p:txBody>
          <a:bodyPr wrap="square" rtlCol="0">
            <a:spAutoFit/>
          </a:bodyPr>
          <a:lstStyle/>
          <a:p>
            <a:r>
              <a:rPr lang="en-US" dirty="0" smtClean="0">
                <a:solidFill>
                  <a:schemeClr val="bg1"/>
                </a:solidFill>
              </a:rPr>
              <a:t>D</a:t>
            </a:r>
            <a:endParaRPr lang="en-US" dirty="0">
              <a:solidFill>
                <a:schemeClr val="bg1"/>
              </a:solidFill>
            </a:endParaRPr>
          </a:p>
        </p:txBody>
      </p:sp>
      <p:cxnSp>
        <p:nvCxnSpPr>
          <p:cNvPr id="66" name="Straight Connector 65"/>
          <p:cNvCxnSpPr/>
          <p:nvPr/>
        </p:nvCxnSpPr>
        <p:spPr>
          <a:xfrm rot="10800000">
            <a:off x="914400" y="4114801"/>
            <a:ext cx="1447800" cy="11877"/>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0800000">
            <a:off x="914400" y="3833750"/>
            <a:ext cx="1066798"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0800000">
            <a:off x="914400" y="3986150"/>
            <a:ext cx="12192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10800000">
            <a:off x="5105400" y="2948050"/>
            <a:ext cx="10668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10800000">
            <a:off x="5105400" y="3352800"/>
            <a:ext cx="11430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rot="10800000">
            <a:off x="5105400" y="3698175"/>
            <a:ext cx="12192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10800000">
            <a:off x="5105400" y="4038600"/>
            <a:ext cx="12954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778825" y="3955475"/>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6" name="TextBox 105"/>
          <p:cNvSpPr txBox="1"/>
          <p:nvPr/>
        </p:nvSpPr>
        <p:spPr>
          <a:xfrm>
            <a:off x="778825" y="34765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7" name="TextBox 106"/>
          <p:cNvSpPr txBox="1"/>
          <p:nvPr/>
        </p:nvSpPr>
        <p:spPr>
          <a:xfrm>
            <a:off x="778825" y="36576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8" name="TextBox 107"/>
          <p:cNvSpPr txBox="1"/>
          <p:nvPr/>
        </p:nvSpPr>
        <p:spPr>
          <a:xfrm>
            <a:off x="773875" y="3810000"/>
            <a:ext cx="3048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09" name="TextBox 108"/>
          <p:cNvSpPr txBox="1"/>
          <p:nvPr/>
        </p:nvSpPr>
        <p:spPr>
          <a:xfrm>
            <a:off x="4962900" y="3855525"/>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0" name="TextBox 109"/>
          <p:cNvSpPr txBox="1"/>
          <p:nvPr/>
        </p:nvSpPr>
        <p:spPr>
          <a:xfrm>
            <a:off x="4967850" y="35052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1" name="TextBox 110"/>
          <p:cNvSpPr txBox="1"/>
          <p:nvPr/>
        </p:nvSpPr>
        <p:spPr>
          <a:xfrm>
            <a:off x="4970825" y="3164775"/>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2" name="TextBox 111"/>
          <p:cNvSpPr txBox="1"/>
          <p:nvPr/>
        </p:nvSpPr>
        <p:spPr>
          <a:xfrm>
            <a:off x="4972800" y="2771900"/>
            <a:ext cx="228600" cy="369332"/>
          </a:xfrm>
          <a:prstGeom prst="rect">
            <a:avLst/>
          </a:prstGeom>
          <a:noFill/>
        </p:spPr>
        <p:txBody>
          <a:bodyPr wrap="square" rtlCol="0">
            <a:spAutoFit/>
          </a:bodyPr>
          <a:lstStyle/>
          <a:p>
            <a:r>
              <a:rPr lang="en-US" dirty="0" smtClean="0">
                <a:solidFill>
                  <a:srgbClr val="FF0000"/>
                </a:solidFill>
              </a:rPr>
              <a:t>•</a:t>
            </a:r>
            <a:endParaRPr lang="en-US" dirty="0">
              <a:solidFill>
                <a:srgbClr val="FF0000"/>
              </a:solidFill>
            </a:endParaRPr>
          </a:p>
        </p:txBody>
      </p:sp>
      <p:sp>
        <p:nvSpPr>
          <p:cNvPr id="113" name="TextBox 112"/>
          <p:cNvSpPr txBox="1"/>
          <p:nvPr/>
        </p:nvSpPr>
        <p:spPr>
          <a:xfrm>
            <a:off x="1752600" y="1600200"/>
            <a:ext cx="1828800" cy="369332"/>
          </a:xfrm>
          <a:prstGeom prst="rect">
            <a:avLst/>
          </a:prstGeom>
          <a:noFill/>
        </p:spPr>
        <p:txBody>
          <a:bodyPr wrap="square" rtlCol="0">
            <a:spAutoFit/>
          </a:bodyPr>
          <a:lstStyle/>
          <a:p>
            <a:r>
              <a:rPr lang="en-US" b="1" dirty="0" smtClean="0">
                <a:solidFill>
                  <a:schemeClr val="bg1"/>
                </a:solidFill>
              </a:rPr>
              <a:t>Elastic </a:t>
            </a:r>
            <a:r>
              <a:rPr lang="en-US" b="1" dirty="0" smtClean="0">
                <a:solidFill>
                  <a:schemeClr val="bg1"/>
                </a:solidFill>
              </a:rPr>
              <a:t>Demand</a:t>
            </a:r>
            <a:endParaRPr lang="en-US" b="1" dirty="0">
              <a:solidFill>
                <a:schemeClr val="bg1"/>
              </a:solidFill>
            </a:endParaRPr>
          </a:p>
        </p:txBody>
      </p:sp>
      <p:sp>
        <p:nvSpPr>
          <p:cNvPr id="114" name="TextBox 113"/>
          <p:cNvSpPr txBox="1"/>
          <p:nvPr/>
        </p:nvSpPr>
        <p:spPr>
          <a:xfrm>
            <a:off x="6324600" y="1647700"/>
            <a:ext cx="2057400" cy="369332"/>
          </a:xfrm>
          <a:prstGeom prst="rect">
            <a:avLst/>
          </a:prstGeom>
          <a:noFill/>
        </p:spPr>
        <p:txBody>
          <a:bodyPr wrap="square" rtlCol="0">
            <a:spAutoFit/>
          </a:bodyPr>
          <a:lstStyle/>
          <a:p>
            <a:r>
              <a:rPr lang="en-US" b="1" dirty="0" smtClean="0">
                <a:solidFill>
                  <a:schemeClr val="bg1"/>
                </a:solidFill>
              </a:rPr>
              <a:t>Inelastic </a:t>
            </a:r>
            <a:r>
              <a:rPr lang="en-US" b="1" dirty="0" smtClean="0">
                <a:solidFill>
                  <a:schemeClr val="bg1"/>
                </a:solidFill>
              </a:rPr>
              <a:t>Demand</a:t>
            </a:r>
            <a:endParaRPr lang="en-US" b="1" dirty="0">
              <a:solidFill>
                <a:schemeClr val="bg1"/>
              </a:solidFill>
            </a:endParaRPr>
          </a:p>
        </p:txBody>
      </p:sp>
      <p:cxnSp>
        <p:nvCxnSpPr>
          <p:cNvPr id="69" name="Straight Connector 68"/>
          <p:cNvCxnSpPr/>
          <p:nvPr/>
        </p:nvCxnSpPr>
        <p:spPr>
          <a:xfrm rot="5400000" flipH="1" flipV="1">
            <a:off x="1219200" y="2971800"/>
            <a:ext cx="2286000" cy="13716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flipH="1" flipV="1">
            <a:off x="1066800" y="2895600"/>
            <a:ext cx="2209800" cy="12954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flipH="1" flipV="1">
            <a:off x="800100" y="2857500"/>
            <a:ext cx="2133600" cy="12954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10800000">
            <a:off x="914400" y="3657600"/>
            <a:ext cx="8382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flipH="1" flipV="1">
            <a:off x="5257800" y="2971800"/>
            <a:ext cx="2286000" cy="12192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5400000" flipH="1" flipV="1">
            <a:off x="5029200" y="2895600"/>
            <a:ext cx="2286000" cy="12192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flipH="1" flipV="1">
            <a:off x="4800600" y="2743200"/>
            <a:ext cx="2286000" cy="1219200"/>
          </a:xfrm>
          <a:prstGeom prst="line">
            <a:avLst/>
          </a:prstGeom>
          <a:ln w="412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1000"/>
                                        <p:tgtEl>
                                          <p:spTgt spid="69"/>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wipe(right)">
                                      <p:cBhvr>
                                        <p:cTn id="11" dur="500"/>
                                        <p:tgtEl>
                                          <p:spTgt spid="72"/>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8"/>
                                        </p:tgtEl>
                                        <p:attrNameLst>
                                          <p:attrName>style.visibility</p:attrName>
                                        </p:attrNameLst>
                                      </p:cBhvr>
                                      <p:to>
                                        <p:strVal val="visible"/>
                                      </p:to>
                                    </p:set>
                                    <p:animEffect transition="in" filter="fade">
                                      <p:cBhvr>
                                        <p:cTn id="15" dur="1000"/>
                                        <p:tgtEl>
                                          <p:spTgt spid="108"/>
                                        </p:tgtEl>
                                      </p:cBhvr>
                                    </p:animEffect>
                                  </p:childTnLst>
                                </p:cTn>
                              </p:par>
                            </p:childTnLst>
                          </p:cTn>
                        </p:par>
                        <p:par>
                          <p:cTn id="16" fill="hold">
                            <p:stCondLst>
                              <p:cond delay="2500"/>
                            </p:stCondLst>
                            <p:childTnLst>
                              <p:par>
                                <p:cTn id="17" presetID="10" presetClass="entr" presetSubtype="0" fill="hold" nodeType="after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1000"/>
                                        <p:tgtEl>
                                          <p:spTgt spid="70"/>
                                        </p:tgtEl>
                                      </p:cBhvr>
                                    </p:animEffect>
                                  </p:childTnLst>
                                </p:cTn>
                              </p:par>
                            </p:childTnLst>
                          </p:cTn>
                        </p:par>
                        <p:par>
                          <p:cTn id="20" fill="hold">
                            <p:stCondLst>
                              <p:cond delay="3500"/>
                            </p:stCondLst>
                            <p:childTnLst>
                              <p:par>
                                <p:cTn id="21" presetID="22" presetClass="entr" presetSubtype="2" fill="hold"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right)">
                                      <p:cBhvr>
                                        <p:cTn id="23" dur="500"/>
                                        <p:tgtEl>
                                          <p:spTgt spid="67"/>
                                        </p:tgtEl>
                                      </p:cBhvr>
                                    </p:animEffect>
                                  </p:childTnLst>
                                </p:cTn>
                              </p:par>
                            </p:childTnLst>
                          </p:cTn>
                        </p:par>
                        <p:par>
                          <p:cTn id="24" fill="hold">
                            <p:stCondLst>
                              <p:cond delay="4000"/>
                            </p:stCondLst>
                            <p:childTnLst>
                              <p:par>
                                <p:cTn id="25" presetID="10" presetClass="entr" presetSubtype="0" fill="hold" grpId="0" nodeType="afterEffect">
                                  <p:stCondLst>
                                    <p:cond delay="0"/>
                                  </p:stCondLst>
                                  <p:childTnLst>
                                    <p:set>
                                      <p:cBhvr>
                                        <p:cTn id="26" dur="1" fill="hold">
                                          <p:stCondLst>
                                            <p:cond delay="0"/>
                                          </p:stCondLst>
                                        </p:cTn>
                                        <p:tgtEl>
                                          <p:spTgt spid="107"/>
                                        </p:tgtEl>
                                        <p:attrNameLst>
                                          <p:attrName>style.visibility</p:attrName>
                                        </p:attrNameLst>
                                      </p:cBhvr>
                                      <p:to>
                                        <p:strVal val="visible"/>
                                      </p:to>
                                    </p:set>
                                    <p:animEffect transition="in" filter="fade">
                                      <p:cBhvr>
                                        <p:cTn id="27" dur="1000"/>
                                        <p:tgtEl>
                                          <p:spTgt spid="107"/>
                                        </p:tgtEl>
                                      </p:cBhvr>
                                    </p:animEffect>
                                  </p:childTnLst>
                                </p:cTn>
                              </p:par>
                            </p:childTnLst>
                          </p:cTn>
                        </p:par>
                        <p:par>
                          <p:cTn id="28" fill="hold">
                            <p:stCondLst>
                              <p:cond delay="5000"/>
                            </p:stCondLst>
                            <p:childTnLst>
                              <p:par>
                                <p:cTn id="29" presetID="10"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fade">
                                      <p:cBhvr>
                                        <p:cTn id="31" dur="1000"/>
                                        <p:tgtEl>
                                          <p:spTgt spid="73"/>
                                        </p:tgtEl>
                                      </p:cBhvr>
                                    </p:animEffect>
                                  </p:childTnLst>
                                </p:cTn>
                              </p:par>
                            </p:childTnLst>
                          </p:cTn>
                        </p:par>
                        <p:par>
                          <p:cTn id="32" fill="hold">
                            <p:stCondLst>
                              <p:cond delay="6000"/>
                            </p:stCondLst>
                            <p:childTnLst>
                              <p:par>
                                <p:cTn id="33" presetID="22" presetClass="entr" presetSubtype="2" fill="hold" nodeType="afterEffect">
                                  <p:stCondLst>
                                    <p:cond delay="0"/>
                                  </p:stCondLst>
                                  <p:childTnLst>
                                    <p:set>
                                      <p:cBhvr>
                                        <p:cTn id="34" dur="1" fill="hold">
                                          <p:stCondLst>
                                            <p:cond delay="0"/>
                                          </p:stCondLst>
                                        </p:cTn>
                                        <p:tgtEl>
                                          <p:spTgt spid="79"/>
                                        </p:tgtEl>
                                        <p:attrNameLst>
                                          <p:attrName>style.visibility</p:attrName>
                                        </p:attrNameLst>
                                      </p:cBhvr>
                                      <p:to>
                                        <p:strVal val="visible"/>
                                      </p:to>
                                    </p:set>
                                    <p:animEffect transition="in" filter="wipe(right)">
                                      <p:cBhvr>
                                        <p:cTn id="35" dur="500"/>
                                        <p:tgtEl>
                                          <p:spTgt spid="79"/>
                                        </p:tgtEl>
                                      </p:cBhvr>
                                    </p:animEffect>
                                  </p:childTnLst>
                                </p:cTn>
                              </p:par>
                            </p:childTnLst>
                          </p:cTn>
                        </p:par>
                        <p:par>
                          <p:cTn id="36" fill="hold">
                            <p:stCondLst>
                              <p:cond delay="6500"/>
                            </p:stCondLst>
                            <p:childTnLst>
                              <p:par>
                                <p:cTn id="37" presetID="10" presetClass="entr" presetSubtype="0" fill="hold" grpId="0" nodeType="afterEffect">
                                  <p:stCondLst>
                                    <p:cond delay="0"/>
                                  </p:stCondLst>
                                  <p:childTnLst>
                                    <p:set>
                                      <p:cBhvr>
                                        <p:cTn id="38" dur="1" fill="hold">
                                          <p:stCondLst>
                                            <p:cond delay="0"/>
                                          </p:stCondLst>
                                        </p:cTn>
                                        <p:tgtEl>
                                          <p:spTgt spid="106"/>
                                        </p:tgtEl>
                                        <p:attrNameLst>
                                          <p:attrName>style.visibility</p:attrName>
                                        </p:attrNameLst>
                                      </p:cBhvr>
                                      <p:to>
                                        <p:strVal val="visible"/>
                                      </p:to>
                                    </p:set>
                                    <p:animEffect transition="in" filter="fade">
                                      <p:cBhvr>
                                        <p:cTn id="39" dur="1000"/>
                                        <p:tgtEl>
                                          <p:spTgt spid="10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94"/>
                                        </p:tgtEl>
                                        <p:attrNameLst>
                                          <p:attrName>style.visibility</p:attrName>
                                        </p:attrNameLst>
                                      </p:cBhvr>
                                      <p:to>
                                        <p:strVal val="visible"/>
                                      </p:to>
                                    </p:set>
                                    <p:animEffect transition="in" filter="fade">
                                      <p:cBhvr>
                                        <p:cTn id="44" dur="500"/>
                                        <p:tgtEl>
                                          <p:spTgt spid="94"/>
                                        </p:tgtEl>
                                      </p:cBhvr>
                                    </p:animEffect>
                                  </p:childTnLst>
                                </p:cTn>
                              </p:par>
                            </p:childTnLst>
                          </p:cTn>
                        </p:par>
                        <p:par>
                          <p:cTn id="45" fill="hold">
                            <p:stCondLst>
                              <p:cond delay="500"/>
                            </p:stCondLst>
                            <p:childTnLst>
                              <p:par>
                                <p:cTn id="46" presetID="22" presetClass="entr" presetSubtype="2" fill="hold" nodeType="afterEffect">
                                  <p:stCondLst>
                                    <p:cond delay="0"/>
                                  </p:stCondLst>
                                  <p:childTnLst>
                                    <p:set>
                                      <p:cBhvr>
                                        <p:cTn id="47" dur="1" fill="hold">
                                          <p:stCondLst>
                                            <p:cond delay="0"/>
                                          </p:stCondLst>
                                        </p:cTn>
                                        <p:tgtEl>
                                          <p:spTgt spid="100"/>
                                        </p:tgtEl>
                                        <p:attrNameLst>
                                          <p:attrName>style.visibility</p:attrName>
                                        </p:attrNameLst>
                                      </p:cBhvr>
                                      <p:to>
                                        <p:strVal val="visible"/>
                                      </p:to>
                                    </p:set>
                                    <p:animEffect transition="in" filter="wipe(right)">
                                      <p:cBhvr>
                                        <p:cTn id="48" dur="500"/>
                                        <p:tgtEl>
                                          <p:spTgt spid="100"/>
                                        </p:tgtEl>
                                      </p:cBhvr>
                                    </p:animEffect>
                                  </p:childTnLst>
                                </p:cTn>
                              </p:par>
                            </p:childTnLst>
                          </p:cTn>
                        </p:par>
                        <p:par>
                          <p:cTn id="49" fill="hold">
                            <p:stCondLst>
                              <p:cond delay="1000"/>
                            </p:stCondLst>
                            <p:childTnLst>
                              <p:par>
                                <p:cTn id="50" presetID="10" presetClass="entr" presetSubtype="0"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fade">
                                      <p:cBhvr>
                                        <p:cTn id="52" dur="1000"/>
                                        <p:tgtEl>
                                          <p:spTgt spid="110"/>
                                        </p:tgtEl>
                                      </p:cBhvr>
                                    </p:animEffect>
                                  </p:childTnLst>
                                </p:cTn>
                              </p:par>
                            </p:childTnLst>
                          </p:cTn>
                        </p:par>
                        <p:par>
                          <p:cTn id="53" fill="hold">
                            <p:stCondLst>
                              <p:cond delay="2000"/>
                            </p:stCondLst>
                            <p:childTnLst>
                              <p:par>
                                <p:cTn id="54" presetID="10" presetClass="entr" presetSubtype="0" fill="hold"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childTnLst>
                                </p:cTn>
                              </p:par>
                            </p:childTnLst>
                          </p:cTn>
                        </p:par>
                        <p:par>
                          <p:cTn id="57" fill="hold">
                            <p:stCondLst>
                              <p:cond delay="3000"/>
                            </p:stCondLst>
                            <p:childTnLst>
                              <p:par>
                                <p:cTn id="58" presetID="22" presetClass="entr" presetSubtype="2" fill="hold" nodeType="afterEffect">
                                  <p:stCondLst>
                                    <p:cond delay="0"/>
                                  </p:stCondLst>
                                  <p:childTnLst>
                                    <p:set>
                                      <p:cBhvr>
                                        <p:cTn id="59" dur="1" fill="hold">
                                          <p:stCondLst>
                                            <p:cond delay="0"/>
                                          </p:stCondLst>
                                        </p:cTn>
                                        <p:tgtEl>
                                          <p:spTgt spid="91"/>
                                        </p:tgtEl>
                                        <p:attrNameLst>
                                          <p:attrName>style.visibility</p:attrName>
                                        </p:attrNameLst>
                                      </p:cBhvr>
                                      <p:to>
                                        <p:strVal val="visible"/>
                                      </p:to>
                                    </p:set>
                                    <p:animEffect transition="in" filter="wipe(right)">
                                      <p:cBhvr>
                                        <p:cTn id="60" dur="500"/>
                                        <p:tgtEl>
                                          <p:spTgt spid="91"/>
                                        </p:tgtEl>
                                      </p:cBhvr>
                                    </p:animEffect>
                                  </p:childTnLst>
                                </p:cTn>
                              </p:par>
                            </p:childTnLst>
                          </p:cTn>
                        </p:par>
                        <p:par>
                          <p:cTn id="61" fill="hold">
                            <p:stCondLst>
                              <p:cond delay="3500"/>
                            </p:stCondLst>
                            <p:childTnLst>
                              <p:par>
                                <p:cTn id="62" presetID="10" presetClass="entr" presetSubtype="0" fill="hold" grpId="0" nodeType="afterEffect">
                                  <p:stCondLst>
                                    <p:cond delay="0"/>
                                  </p:stCondLst>
                                  <p:childTnLst>
                                    <p:set>
                                      <p:cBhvr>
                                        <p:cTn id="63" dur="1" fill="hold">
                                          <p:stCondLst>
                                            <p:cond delay="0"/>
                                          </p:stCondLst>
                                        </p:cTn>
                                        <p:tgtEl>
                                          <p:spTgt spid="111"/>
                                        </p:tgtEl>
                                        <p:attrNameLst>
                                          <p:attrName>style.visibility</p:attrName>
                                        </p:attrNameLst>
                                      </p:cBhvr>
                                      <p:to>
                                        <p:strVal val="visible"/>
                                      </p:to>
                                    </p:set>
                                    <p:animEffect transition="in" filter="fade">
                                      <p:cBhvr>
                                        <p:cTn id="64" dur="1000"/>
                                        <p:tgtEl>
                                          <p:spTgt spid="111"/>
                                        </p:tgtEl>
                                      </p:cBhvr>
                                    </p:animEffect>
                                  </p:childTnLst>
                                </p:cTn>
                              </p:par>
                            </p:childTnLst>
                          </p:cTn>
                        </p:par>
                        <p:par>
                          <p:cTn id="65" fill="hold">
                            <p:stCondLst>
                              <p:cond delay="4500"/>
                            </p:stCondLst>
                            <p:childTnLst>
                              <p:par>
                                <p:cTn id="66" presetID="10" presetClass="entr" presetSubtype="0" fill="hold" nodeType="afterEffect">
                                  <p:stCondLst>
                                    <p:cond delay="0"/>
                                  </p:stCondLst>
                                  <p:childTnLst>
                                    <p:set>
                                      <p:cBhvr>
                                        <p:cTn id="67" dur="1" fill="hold">
                                          <p:stCondLst>
                                            <p:cond delay="0"/>
                                          </p:stCondLst>
                                        </p:cTn>
                                        <p:tgtEl>
                                          <p:spTgt spid="96"/>
                                        </p:tgtEl>
                                        <p:attrNameLst>
                                          <p:attrName>style.visibility</p:attrName>
                                        </p:attrNameLst>
                                      </p:cBhvr>
                                      <p:to>
                                        <p:strVal val="visible"/>
                                      </p:to>
                                    </p:set>
                                    <p:animEffect transition="in" filter="fade">
                                      <p:cBhvr>
                                        <p:cTn id="68" dur="1000"/>
                                        <p:tgtEl>
                                          <p:spTgt spid="96"/>
                                        </p:tgtEl>
                                      </p:cBhvr>
                                    </p:animEffect>
                                  </p:childTnLst>
                                </p:cTn>
                              </p:par>
                            </p:childTnLst>
                          </p:cTn>
                        </p:par>
                        <p:par>
                          <p:cTn id="69" fill="hold">
                            <p:stCondLst>
                              <p:cond delay="5500"/>
                            </p:stCondLst>
                            <p:childTnLst>
                              <p:par>
                                <p:cTn id="70" presetID="22" presetClass="entr" presetSubtype="2" fill="hold" nodeType="afterEffect">
                                  <p:stCondLst>
                                    <p:cond delay="0"/>
                                  </p:stCondLst>
                                  <p:childTnLst>
                                    <p:set>
                                      <p:cBhvr>
                                        <p:cTn id="71" dur="1" fill="hold">
                                          <p:stCondLst>
                                            <p:cond delay="0"/>
                                          </p:stCondLst>
                                        </p:cTn>
                                        <p:tgtEl>
                                          <p:spTgt spid="88"/>
                                        </p:tgtEl>
                                        <p:attrNameLst>
                                          <p:attrName>style.visibility</p:attrName>
                                        </p:attrNameLst>
                                      </p:cBhvr>
                                      <p:to>
                                        <p:strVal val="visible"/>
                                      </p:to>
                                    </p:set>
                                    <p:animEffect transition="in" filter="wipe(right)">
                                      <p:cBhvr>
                                        <p:cTn id="72" dur="500"/>
                                        <p:tgtEl>
                                          <p:spTgt spid="88"/>
                                        </p:tgtEl>
                                      </p:cBhvr>
                                    </p:animEffect>
                                  </p:childTnLst>
                                </p:cTn>
                              </p:par>
                            </p:childTnLst>
                          </p:cTn>
                        </p:par>
                        <p:par>
                          <p:cTn id="73" fill="hold">
                            <p:stCondLst>
                              <p:cond delay="6000"/>
                            </p:stCondLst>
                            <p:childTnLst>
                              <p:par>
                                <p:cTn id="74" presetID="10" presetClass="entr" presetSubtype="0" fill="hold" grpId="0" nodeType="afterEffect">
                                  <p:stCondLst>
                                    <p:cond delay="0"/>
                                  </p:stCondLst>
                                  <p:childTnLst>
                                    <p:set>
                                      <p:cBhvr>
                                        <p:cTn id="75" dur="1" fill="hold">
                                          <p:stCondLst>
                                            <p:cond delay="0"/>
                                          </p:stCondLst>
                                        </p:cTn>
                                        <p:tgtEl>
                                          <p:spTgt spid="112"/>
                                        </p:tgtEl>
                                        <p:attrNameLst>
                                          <p:attrName>style.visibility</p:attrName>
                                        </p:attrNameLst>
                                      </p:cBhvr>
                                      <p:to>
                                        <p:strVal val="visible"/>
                                      </p:to>
                                    </p:set>
                                    <p:animEffect transition="in" filter="fade">
                                      <p:cBhvr>
                                        <p:cTn id="76" dur="10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107" grpId="0"/>
      <p:bldP spid="108" grpId="0"/>
      <p:bldP spid="110" grpId="0"/>
      <p:bldP spid="111" grpId="0"/>
      <p:bldP spid="1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sz="6000" b="1" i="1" dirty="0" smtClean="0">
                <a:solidFill>
                  <a:srgbClr val="14BC24"/>
                </a:solidFill>
                <a:cs typeface="Segoe UI" pitchFamily="34" charset="0"/>
              </a:rPr>
              <a:t>The</a:t>
            </a:r>
            <a:r>
              <a:rPr lang="en-US" b="1" i="1" dirty="0" smtClean="0">
                <a:solidFill>
                  <a:srgbClr val="14BC24"/>
                </a:solidFill>
                <a:cs typeface="Segoe UI" pitchFamily="34" charset="0"/>
              </a:rPr>
              <a:t> </a:t>
            </a:r>
            <a:r>
              <a:rPr lang="en-US" sz="6000" b="1" i="1" dirty="0" smtClean="0">
                <a:solidFill>
                  <a:srgbClr val="14BC24"/>
                </a:solidFill>
                <a:latin typeface="Ravie" pitchFamily="82" charset="0"/>
                <a:cs typeface="Segoe UI" pitchFamily="34" charset="0"/>
              </a:rPr>
              <a:t>Ugly</a:t>
            </a:r>
            <a:r>
              <a:rPr lang="en-US" b="1" i="1" dirty="0" smtClean="0">
                <a:solidFill>
                  <a:srgbClr val="14BC24"/>
                </a:solidFill>
                <a:cs typeface="Segoe UI" pitchFamily="34" charset="0"/>
              </a:rPr>
              <a:t/>
            </a:r>
            <a:br>
              <a:rPr lang="en-US" b="1" i="1" dirty="0" smtClean="0">
                <a:solidFill>
                  <a:srgbClr val="14BC24"/>
                </a:solidFill>
                <a:cs typeface="Segoe UI" pitchFamily="34" charset="0"/>
              </a:rPr>
            </a:br>
            <a:r>
              <a:rPr lang="en-US" b="1" dirty="0" smtClean="0">
                <a:solidFill>
                  <a:schemeClr val="bg1"/>
                </a:solidFill>
                <a:cs typeface="Segoe UI" pitchFamily="34" charset="0"/>
              </a:rPr>
              <a:t>Government policy has contributed to the hike in worldwide food prices</a:t>
            </a:r>
            <a:endParaRPr lang="en-US" dirty="0"/>
          </a:p>
        </p:txBody>
      </p:sp>
      <p:sp>
        <p:nvSpPr>
          <p:cNvPr id="3" name="Content Placeholder 2"/>
          <p:cNvSpPr>
            <a:spLocks noGrp="1"/>
          </p:cNvSpPr>
          <p:nvPr>
            <p:ph idx="1"/>
          </p:nvPr>
        </p:nvSpPr>
        <p:spPr>
          <a:xfrm>
            <a:off x="457200" y="2362200"/>
            <a:ext cx="8229600" cy="3763963"/>
          </a:xfrm>
        </p:spPr>
        <p:txBody>
          <a:bodyPr>
            <a:normAutofit/>
          </a:bodyPr>
          <a:lstStyle/>
          <a:p>
            <a:r>
              <a:rPr lang="en-US" dirty="0" smtClean="0"/>
              <a:t>The US government subsidizes the production of ethanol made from maize (corn).</a:t>
            </a:r>
          </a:p>
          <a:p>
            <a:endParaRPr lang="en-US" dirty="0" smtClean="0"/>
          </a:p>
          <a:p>
            <a:r>
              <a:rPr lang="en-US" dirty="0" smtClean="0"/>
              <a:t>US refiners using corn-based ethanol receive a $0.51/gallon subsidy from US taxpayers.</a:t>
            </a:r>
          </a:p>
          <a:p>
            <a:pPr>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40000"/>
                <a:satMod val="350000"/>
                <a:alpha val="0"/>
              </a:schemeClr>
            </a:gs>
            <a:gs pos="40000">
              <a:schemeClr val="bg2">
                <a:tint val="45000"/>
                <a:shade val="99000"/>
                <a:satMod val="350000"/>
              </a:schemeClr>
            </a:gs>
            <a:gs pos="100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chemeClr val="bg1"/>
                </a:solidFill>
              </a:rPr>
              <a:t>What has been happening to consumer prices?</a:t>
            </a:r>
            <a:endParaRPr lang="en-US" sz="4800" b="1" dirty="0">
              <a:solidFill>
                <a:schemeClr val="bg1"/>
              </a:solidFill>
            </a:endParaRPr>
          </a:p>
        </p:txBody>
      </p:sp>
      <p:graphicFrame>
        <p:nvGraphicFramePr>
          <p:cNvPr id="4" name="Content Placeholder 3"/>
          <p:cNvGraphicFramePr>
            <a:graphicFrameLocks noGrp="1"/>
          </p:cNvGraphicFramePr>
          <p:nvPr>
            <p:ph idx="1"/>
          </p:nvPr>
        </p:nvGraphicFramePr>
        <p:xfrm>
          <a:off x="304800" y="1600200"/>
          <a:ext cx="8534400" cy="51054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5"/>
          <p:cNvCxnSpPr/>
          <p:nvPr/>
        </p:nvCxnSpPr>
        <p:spPr>
          <a:xfrm flipV="1">
            <a:off x="2743200" y="3276600"/>
            <a:ext cx="5257800" cy="1219200"/>
          </a:xfrm>
          <a:prstGeom prst="straightConnector1">
            <a:avLst/>
          </a:prstGeom>
          <a:ln w="41275">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7" dur="3000"/>
                                        <p:tgtEl>
                                          <p:spTgt spid="4">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 name="TextBox 25"/>
          <p:cNvSpPr txBox="1"/>
          <p:nvPr/>
        </p:nvSpPr>
        <p:spPr>
          <a:xfrm>
            <a:off x="533400" y="152400"/>
            <a:ext cx="8458200" cy="1200329"/>
          </a:xfrm>
          <a:prstGeom prst="rect">
            <a:avLst/>
          </a:prstGeom>
          <a:noFill/>
        </p:spPr>
        <p:txBody>
          <a:bodyPr wrap="square" rtlCol="0">
            <a:spAutoFit/>
          </a:bodyPr>
          <a:lstStyle/>
          <a:p>
            <a:r>
              <a:rPr lang="en-US" sz="2400" b="1" dirty="0" smtClean="0">
                <a:solidFill>
                  <a:schemeClr val="bg1"/>
                </a:solidFill>
              </a:rPr>
              <a:t>Government subsidy increases the demand for corn, directly raising its price.  As more land is devoted to corn production the supply of production substitutes, like soybeans, shifts to the left.</a:t>
            </a:r>
            <a:endParaRPr lang="en-US" sz="2400" b="1" dirty="0">
              <a:solidFill>
                <a:schemeClr val="bg1"/>
              </a:solidFill>
            </a:endParaRPr>
          </a:p>
        </p:txBody>
      </p:sp>
      <p:cxnSp>
        <p:nvCxnSpPr>
          <p:cNvPr id="29" name="Straight Connector 28"/>
          <p:cNvCxnSpPr/>
          <p:nvPr/>
        </p:nvCxnSpPr>
        <p:spPr>
          <a:xfrm rot="5400000">
            <a:off x="-571500" y="3467100"/>
            <a:ext cx="2971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914400" y="4953000"/>
            <a:ext cx="3200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3620294" y="3495006"/>
            <a:ext cx="29718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105400" y="4981700"/>
            <a:ext cx="32004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33400" y="1828800"/>
            <a:ext cx="381000" cy="369332"/>
          </a:xfrm>
          <a:prstGeom prst="rect">
            <a:avLst/>
          </a:prstGeom>
          <a:noFill/>
        </p:spPr>
        <p:txBody>
          <a:bodyPr wrap="square" rtlCol="0">
            <a:spAutoFit/>
          </a:bodyPr>
          <a:lstStyle/>
          <a:p>
            <a:r>
              <a:rPr lang="en-US" dirty="0" smtClean="0">
                <a:solidFill>
                  <a:schemeClr val="bg1"/>
                </a:solidFill>
              </a:rPr>
              <a:t>P</a:t>
            </a:r>
            <a:endParaRPr lang="en-US" dirty="0"/>
          </a:p>
        </p:txBody>
      </p:sp>
      <p:sp>
        <p:nvSpPr>
          <p:cNvPr id="42" name="TextBox 41"/>
          <p:cNvSpPr txBox="1"/>
          <p:nvPr/>
        </p:nvSpPr>
        <p:spPr>
          <a:xfrm>
            <a:off x="4724400" y="1828800"/>
            <a:ext cx="381000" cy="369332"/>
          </a:xfrm>
          <a:prstGeom prst="rect">
            <a:avLst/>
          </a:prstGeom>
          <a:noFill/>
        </p:spPr>
        <p:txBody>
          <a:bodyPr wrap="square" rtlCol="0">
            <a:spAutoFit/>
          </a:bodyPr>
          <a:lstStyle/>
          <a:p>
            <a:r>
              <a:rPr lang="en-US" dirty="0" smtClean="0">
                <a:solidFill>
                  <a:schemeClr val="bg1"/>
                </a:solidFill>
              </a:rPr>
              <a:t>P</a:t>
            </a:r>
            <a:endParaRPr lang="en-US" dirty="0"/>
          </a:p>
        </p:txBody>
      </p:sp>
      <p:sp>
        <p:nvSpPr>
          <p:cNvPr id="43" name="TextBox 42"/>
          <p:cNvSpPr txBox="1"/>
          <p:nvPr/>
        </p:nvSpPr>
        <p:spPr>
          <a:xfrm>
            <a:off x="4114800" y="4953000"/>
            <a:ext cx="381000" cy="369332"/>
          </a:xfrm>
          <a:prstGeom prst="rect">
            <a:avLst/>
          </a:prstGeom>
          <a:noFill/>
        </p:spPr>
        <p:txBody>
          <a:bodyPr wrap="square" rtlCol="0">
            <a:spAutoFit/>
          </a:bodyPr>
          <a:lstStyle/>
          <a:p>
            <a:r>
              <a:rPr lang="en-US" dirty="0" smtClean="0">
                <a:solidFill>
                  <a:schemeClr val="bg1"/>
                </a:solidFill>
              </a:rPr>
              <a:t>Q</a:t>
            </a:r>
            <a:endParaRPr lang="en-US" dirty="0"/>
          </a:p>
        </p:txBody>
      </p:sp>
      <p:sp>
        <p:nvSpPr>
          <p:cNvPr id="44" name="TextBox 43"/>
          <p:cNvSpPr txBox="1"/>
          <p:nvPr/>
        </p:nvSpPr>
        <p:spPr>
          <a:xfrm>
            <a:off x="8305800" y="4953000"/>
            <a:ext cx="381000" cy="369332"/>
          </a:xfrm>
          <a:prstGeom prst="rect">
            <a:avLst/>
          </a:prstGeom>
          <a:noFill/>
        </p:spPr>
        <p:txBody>
          <a:bodyPr wrap="square" rtlCol="0">
            <a:spAutoFit/>
          </a:bodyPr>
          <a:lstStyle/>
          <a:p>
            <a:r>
              <a:rPr lang="en-US" dirty="0" smtClean="0">
                <a:solidFill>
                  <a:schemeClr val="bg1"/>
                </a:solidFill>
              </a:rPr>
              <a:t>Q</a:t>
            </a:r>
            <a:endParaRPr lang="en-US" dirty="0"/>
          </a:p>
        </p:txBody>
      </p:sp>
      <p:cxnSp>
        <p:nvCxnSpPr>
          <p:cNvPr id="46" name="Straight Connector 45"/>
          <p:cNvCxnSpPr/>
          <p:nvPr/>
        </p:nvCxnSpPr>
        <p:spPr>
          <a:xfrm rot="5400000" flipH="1" flipV="1">
            <a:off x="1028700" y="2628900"/>
            <a:ext cx="2286000" cy="160020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5181600" y="2895600"/>
            <a:ext cx="2209800" cy="129540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932225" y="2238500"/>
            <a:ext cx="381000" cy="369332"/>
          </a:xfrm>
          <a:prstGeom prst="rect">
            <a:avLst/>
          </a:prstGeom>
          <a:noFill/>
        </p:spPr>
        <p:txBody>
          <a:bodyPr wrap="square" rtlCol="0">
            <a:spAutoFit/>
          </a:bodyPr>
          <a:lstStyle/>
          <a:p>
            <a:r>
              <a:rPr lang="en-US" dirty="0" smtClean="0">
                <a:solidFill>
                  <a:schemeClr val="bg1"/>
                </a:solidFill>
              </a:rPr>
              <a:t>S</a:t>
            </a:r>
            <a:r>
              <a:rPr lang="en-US" baseline="-25000" dirty="0" smtClean="0">
                <a:solidFill>
                  <a:schemeClr val="bg1"/>
                </a:solidFill>
              </a:rPr>
              <a:t>1</a:t>
            </a:r>
            <a:endParaRPr lang="en-US" dirty="0"/>
          </a:p>
        </p:txBody>
      </p:sp>
      <p:sp>
        <p:nvSpPr>
          <p:cNvPr id="51" name="TextBox 50"/>
          <p:cNvSpPr txBox="1"/>
          <p:nvPr/>
        </p:nvSpPr>
        <p:spPr>
          <a:xfrm>
            <a:off x="3048000" y="2057400"/>
            <a:ext cx="381000" cy="369332"/>
          </a:xfrm>
          <a:prstGeom prst="rect">
            <a:avLst/>
          </a:prstGeom>
          <a:noFill/>
        </p:spPr>
        <p:txBody>
          <a:bodyPr wrap="square" rtlCol="0">
            <a:spAutoFit/>
          </a:bodyPr>
          <a:lstStyle/>
          <a:p>
            <a:r>
              <a:rPr lang="en-US" dirty="0" smtClean="0">
                <a:solidFill>
                  <a:schemeClr val="bg1"/>
                </a:solidFill>
              </a:rPr>
              <a:t>S</a:t>
            </a:r>
            <a:endParaRPr lang="en-US" dirty="0"/>
          </a:p>
        </p:txBody>
      </p:sp>
      <p:cxnSp>
        <p:nvCxnSpPr>
          <p:cNvPr id="53" name="Straight Connector 52"/>
          <p:cNvCxnSpPr/>
          <p:nvPr/>
        </p:nvCxnSpPr>
        <p:spPr>
          <a:xfrm rot="16200000" flipH="1">
            <a:off x="571500" y="32385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4876800" y="3048000"/>
            <a:ext cx="2438400" cy="12192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1104900" y="3086100"/>
            <a:ext cx="1981200" cy="99060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133600" y="4572000"/>
            <a:ext cx="457200" cy="369332"/>
          </a:xfrm>
          <a:prstGeom prst="rect">
            <a:avLst/>
          </a:prstGeom>
          <a:noFill/>
        </p:spPr>
        <p:txBody>
          <a:bodyPr wrap="square" rtlCol="0">
            <a:spAutoFit/>
          </a:bodyPr>
          <a:lstStyle/>
          <a:p>
            <a:r>
              <a:rPr lang="en-US" dirty="0" smtClean="0">
                <a:solidFill>
                  <a:schemeClr val="bg1"/>
                </a:solidFill>
              </a:rPr>
              <a:t>D</a:t>
            </a:r>
            <a:r>
              <a:rPr lang="en-US" baseline="-25000" dirty="0" smtClean="0">
                <a:solidFill>
                  <a:schemeClr val="bg1"/>
                </a:solidFill>
              </a:rPr>
              <a:t>1</a:t>
            </a:r>
            <a:endParaRPr lang="en-US" dirty="0">
              <a:solidFill>
                <a:schemeClr val="bg1"/>
              </a:solidFill>
            </a:endParaRPr>
          </a:p>
        </p:txBody>
      </p:sp>
      <p:sp>
        <p:nvSpPr>
          <p:cNvPr id="64" name="TextBox 63"/>
          <p:cNvSpPr txBox="1"/>
          <p:nvPr/>
        </p:nvSpPr>
        <p:spPr>
          <a:xfrm>
            <a:off x="6710550" y="4655125"/>
            <a:ext cx="457200" cy="369332"/>
          </a:xfrm>
          <a:prstGeom prst="rect">
            <a:avLst/>
          </a:prstGeom>
          <a:noFill/>
        </p:spPr>
        <p:txBody>
          <a:bodyPr wrap="square" rtlCol="0">
            <a:spAutoFit/>
          </a:bodyPr>
          <a:lstStyle/>
          <a:p>
            <a:r>
              <a:rPr lang="en-US" dirty="0" smtClean="0">
                <a:solidFill>
                  <a:schemeClr val="bg1"/>
                </a:solidFill>
              </a:rPr>
              <a:t>D</a:t>
            </a:r>
            <a:endParaRPr lang="en-US" dirty="0">
              <a:solidFill>
                <a:schemeClr val="bg1"/>
              </a:solidFill>
            </a:endParaRPr>
          </a:p>
        </p:txBody>
      </p:sp>
      <p:cxnSp>
        <p:nvCxnSpPr>
          <p:cNvPr id="66" name="Straight Connector 65"/>
          <p:cNvCxnSpPr/>
          <p:nvPr/>
        </p:nvCxnSpPr>
        <p:spPr>
          <a:xfrm rot="10800000">
            <a:off x="914400" y="4079175"/>
            <a:ext cx="8382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16200000" flipV="1">
            <a:off x="1322419" y="4522819"/>
            <a:ext cx="837406" cy="22956"/>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0800000">
            <a:off x="914400" y="3569525"/>
            <a:ext cx="1143002" cy="2"/>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rot="16200000" flipH="1">
            <a:off x="1424844" y="4244244"/>
            <a:ext cx="1370806" cy="46706"/>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rot="10800000">
            <a:off x="5105400" y="3774375"/>
            <a:ext cx="1066800" cy="1588"/>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a:off x="1752600" y="1600200"/>
            <a:ext cx="1066800" cy="461665"/>
          </a:xfrm>
          <a:prstGeom prst="rect">
            <a:avLst/>
          </a:prstGeom>
          <a:noFill/>
        </p:spPr>
        <p:txBody>
          <a:bodyPr wrap="square" rtlCol="0">
            <a:spAutoFit/>
          </a:bodyPr>
          <a:lstStyle/>
          <a:p>
            <a:r>
              <a:rPr lang="en-US" sz="2400" b="1" dirty="0" smtClean="0">
                <a:solidFill>
                  <a:schemeClr val="bg1"/>
                </a:solidFill>
              </a:rPr>
              <a:t>Corn</a:t>
            </a:r>
            <a:endParaRPr lang="en-US" sz="2400" b="1" dirty="0">
              <a:solidFill>
                <a:schemeClr val="bg1"/>
              </a:solidFill>
            </a:endParaRPr>
          </a:p>
        </p:txBody>
      </p:sp>
      <p:sp>
        <p:nvSpPr>
          <p:cNvPr id="114" name="TextBox 113"/>
          <p:cNvSpPr txBox="1"/>
          <p:nvPr/>
        </p:nvSpPr>
        <p:spPr>
          <a:xfrm>
            <a:off x="5867400" y="1600200"/>
            <a:ext cx="1752600" cy="461665"/>
          </a:xfrm>
          <a:prstGeom prst="rect">
            <a:avLst/>
          </a:prstGeom>
          <a:noFill/>
        </p:spPr>
        <p:txBody>
          <a:bodyPr wrap="square" rtlCol="0">
            <a:spAutoFit/>
          </a:bodyPr>
          <a:lstStyle/>
          <a:p>
            <a:r>
              <a:rPr lang="en-US" sz="2400" b="1" dirty="0" smtClean="0">
                <a:solidFill>
                  <a:schemeClr val="bg1"/>
                </a:solidFill>
              </a:rPr>
              <a:t>Soybeans</a:t>
            </a:r>
            <a:endParaRPr lang="en-US" sz="2400" b="1" dirty="0">
              <a:solidFill>
                <a:schemeClr val="bg1"/>
              </a:solidFill>
            </a:endParaRPr>
          </a:p>
        </p:txBody>
      </p:sp>
      <p:sp>
        <p:nvSpPr>
          <p:cNvPr id="80" name="TextBox 79"/>
          <p:cNvSpPr txBox="1"/>
          <p:nvPr/>
        </p:nvSpPr>
        <p:spPr>
          <a:xfrm>
            <a:off x="1600200" y="4953000"/>
            <a:ext cx="457200" cy="338554"/>
          </a:xfrm>
          <a:prstGeom prst="rect">
            <a:avLst/>
          </a:prstGeom>
          <a:noFill/>
        </p:spPr>
        <p:txBody>
          <a:bodyPr wrap="square" rtlCol="0">
            <a:spAutoFit/>
          </a:bodyPr>
          <a:lstStyle/>
          <a:p>
            <a:r>
              <a:rPr lang="en-US" sz="1600" dirty="0" smtClean="0">
                <a:solidFill>
                  <a:schemeClr val="bg1"/>
                </a:solidFill>
              </a:rPr>
              <a:t>Q</a:t>
            </a:r>
            <a:r>
              <a:rPr lang="en-US" sz="1600" baseline="-25000" dirty="0" smtClean="0">
                <a:solidFill>
                  <a:schemeClr val="bg1"/>
                </a:solidFill>
              </a:rPr>
              <a:t>1</a:t>
            </a:r>
            <a:endParaRPr lang="en-US" sz="1600" dirty="0"/>
          </a:p>
        </p:txBody>
      </p:sp>
      <p:sp>
        <p:nvSpPr>
          <p:cNvPr id="81" name="TextBox 80"/>
          <p:cNvSpPr txBox="1"/>
          <p:nvPr/>
        </p:nvSpPr>
        <p:spPr>
          <a:xfrm>
            <a:off x="1981200" y="4953000"/>
            <a:ext cx="533400" cy="338554"/>
          </a:xfrm>
          <a:prstGeom prst="rect">
            <a:avLst/>
          </a:prstGeom>
          <a:noFill/>
        </p:spPr>
        <p:txBody>
          <a:bodyPr wrap="square" rtlCol="0">
            <a:spAutoFit/>
          </a:bodyPr>
          <a:lstStyle/>
          <a:p>
            <a:r>
              <a:rPr lang="en-US" sz="1600" dirty="0" smtClean="0">
                <a:solidFill>
                  <a:schemeClr val="bg1"/>
                </a:solidFill>
              </a:rPr>
              <a:t>Q</a:t>
            </a:r>
            <a:r>
              <a:rPr lang="en-US" sz="1600" baseline="-25000" dirty="0" smtClean="0">
                <a:solidFill>
                  <a:schemeClr val="bg1"/>
                </a:solidFill>
              </a:rPr>
              <a:t>2</a:t>
            </a:r>
            <a:endParaRPr lang="en-US" sz="1600" dirty="0"/>
          </a:p>
        </p:txBody>
      </p:sp>
      <p:sp>
        <p:nvSpPr>
          <p:cNvPr id="82" name="TextBox 81"/>
          <p:cNvSpPr txBox="1"/>
          <p:nvPr/>
        </p:nvSpPr>
        <p:spPr>
          <a:xfrm>
            <a:off x="533400" y="3405250"/>
            <a:ext cx="381000" cy="338554"/>
          </a:xfrm>
          <a:prstGeom prst="rect">
            <a:avLst/>
          </a:prstGeom>
          <a:noFill/>
        </p:spPr>
        <p:txBody>
          <a:bodyPr wrap="square" rtlCol="0">
            <a:spAutoFit/>
          </a:bodyPr>
          <a:lstStyle/>
          <a:p>
            <a:r>
              <a:rPr lang="en-US" sz="1600" dirty="0" smtClean="0">
                <a:solidFill>
                  <a:schemeClr val="bg1"/>
                </a:solidFill>
              </a:rPr>
              <a:t>P</a:t>
            </a:r>
            <a:r>
              <a:rPr lang="en-US" sz="1600" baseline="-25000" dirty="0" smtClean="0">
                <a:solidFill>
                  <a:schemeClr val="bg1"/>
                </a:solidFill>
              </a:rPr>
              <a:t>2</a:t>
            </a:r>
            <a:endParaRPr lang="en-US" sz="1600" dirty="0"/>
          </a:p>
        </p:txBody>
      </p:sp>
      <p:sp>
        <p:nvSpPr>
          <p:cNvPr id="83" name="TextBox 82"/>
          <p:cNvSpPr txBox="1"/>
          <p:nvPr/>
        </p:nvSpPr>
        <p:spPr>
          <a:xfrm>
            <a:off x="533400" y="3886200"/>
            <a:ext cx="381000" cy="338554"/>
          </a:xfrm>
          <a:prstGeom prst="rect">
            <a:avLst/>
          </a:prstGeom>
          <a:noFill/>
        </p:spPr>
        <p:txBody>
          <a:bodyPr wrap="square" rtlCol="0">
            <a:spAutoFit/>
          </a:bodyPr>
          <a:lstStyle/>
          <a:p>
            <a:r>
              <a:rPr lang="en-US" sz="1600" dirty="0" smtClean="0">
                <a:solidFill>
                  <a:schemeClr val="bg1"/>
                </a:solidFill>
              </a:rPr>
              <a:t>P</a:t>
            </a:r>
            <a:r>
              <a:rPr lang="en-US" sz="1600" baseline="-25000" dirty="0" smtClean="0">
                <a:solidFill>
                  <a:schemeClr val="bg1"/>
                </a:solidFill>
              </a:rPr>
              <a:t>1</a:t>
            </a:r>
            <a:endParaRPr lang="en-US" sz="1600" dirty="0"/>
          </a:p>
        </p:txBody>
      </p:sp>
      <p:sp>
        <p:nvSpPr>
          <p:cNvPr id="84" name="TextBox 83"/>
          <p:cNvSpPr txBox="1"/>
          <p:nvPr/>
        </p:nvSpPr>
        <p:spPr>
          <a:xfrm>
            <a:off x="4707575" y="3095500"/>
            <a:ext cx="381000" cy="338554"/>
          </a:xfrm>
          <a:prstGeom prst="rect">
            <a:avLst/>
          </a:prstGeom>
          <a:noFill/>
        </p:spPr>
        <p:txBody>
          <a:bodyPr wrap="square" rtlCol="0">
            <a:spAutoFit/>
          </a:bodyPr>
          <a:lstStyle/>
          <a:p>
            <a:r>
              <a:rPr lang="en-US" sz="1600" dirty="0" smtClean="0">
                <a:solidFill>
                  <a:schemeClr val="bg1"/>
                </a:solidFill>
              </a:rPr>
              <a:t>P</a:t>
            </a:r>
            <a:r>
              <a:rPr lang="en-US" sz="1600" baseline="-25000" dirty="0" smtClean="0">
                <a:solidFill>
                  <a:schemeClr val="bg1"/>
                </a:solidFill>
              </a:rPr>
              <a:t>2</a:t>
            </a:r>
            <a:endParaRPr lang="en-US" sz="1600" dirty="0"/>
          </a:p>
        </p:txBody>
      </p:sp>
      <p:sp>
        <p:nvSpPr>
          <p:cNvPr id="86" name="TextBox 85"/>
          <p:cNvSpPr txBox="1"/>
          <p:nvPr/>
        </p:nvSpPr>
        <p:spPr>
          <a:xfrm>
            <a:off x="4724400" y="3581400"/>
            <a:ext cx="381000" cy="338554"/>
          </a:xfrm>
          <a:prstGeom prst="rect">
            <a:avLst/>
          </a:prstGeom>
          <a:noFill/>
        </p:spPr>
        <p:txBody>
          <a:bodyPr wrap="square" rtlCol="0">
            <a:spAutoFit/>
          </a:bodyPr>
          <a:lstStyle/>
          <a:p>
            <a:r>
              <a:rPr lang="en-US" sz="1600" dirty="0" smtClean="0">
                <a:solidFill>
                  <a:schemeClr val="bg1"/>
                </a:solidFill>
              </a:rPr>
              <a:t>P</a:t>
            </a:r>
            <a:r>
              <a:rPr lang="en-US" sz="1600" baseline="-25000" dirty="0" smtClean="0">
                <a:solidFill>
                  <a:schemeClr val="bg1"/>
                </a:solidFill>
              </a:rPr>
              <a:t>1</a:t>
            </a:r>
            <a:endParaRPr lang="en-US" sz="1600" dirty="0"/>
          </a:p>
        </p:txBody>
      </p:sp>
      <p:sp>
        <p:nvSpPr>
          <p:cNvPr id="89" name="TextBox 88"/>
          <p:cNvSpPr txBox="1"/>
          <p:nvPr/>
        </p:nvSpPr>
        <p:spPr>
          <a:xfrm>
            <a:off x="5967350" y="4981700"/>
            <a:ext cx="457200" cy="338554"/>
          </a:xfrm>
          <a:prstGeom prst="rect">
            <a:avLst/>
          </a:prstGeom>
          <a:noFill/>
        </p:spPr>
        <p:txBody>
          <a:bodyPr wrap="square" rtlCol="0">
            <a:spAutoFit/>
          </a:bodyPr>
          <a:lstStyle/>
          <a:p>
            <a:r>
              <a:rPr lang="en-US" sz="1600" dirty="0" smtClean="0">
                <a:solidFill>
                  <a:schemeClr val="bg1"/>
                </a:solidFill>
              </a:rPr>
              <a:t>Q</a:t>
            </a:r>
            <a:r>
              <a:rPr lang="en-US" sz="1600" baseline="-25000" dirty="0" smtClean="0">
                <a:solidFill>
                  <a:schemeClr val="bg1"/>
                </a:solidFill>
              </a:rPr>
              <a:t>1</a:t>
            </a:r>
            <a:endParaRPr lang="en-US" sz="1600" dirty="0"/>
          </a:p>
        </p:txBody>
      </p:sp>
      <p:sp>
        <p:nvSpPr>
          <p:cNvPr id="92" name="TextBox 91"/>
          <p:cNvSpPr txBox="1"/>
          <p:nvPr/>
        </p:nvSpPr>
        <p:spPr>
          <a:xfrm>
            <a:off x="2667000" y="4419600"/>
            <a:ext cx="457200" cy="369332"/>
          </a:xfrm>
          <a:prstGeom prst="rect">
            <a:avLst/>
          </a:prstGeom>
          <a:noFill/>
        </p:spPr>
        <p:txBody>
          <a:bodyPr wrap="square" rtlCol="0">
            <a:spAutoFit/>
          </a:bodyPr>
          <a:lstStyle/>
          <a:p>
            <a:r>
              <a:rPr lang="en-US" dirty="0" smtClean="0">
                <a:solidFill>
                  <a:schemeClr val="bg1"/>
                </a:solidFill>
              </a:rPr>
              <a:t>D</a:t>
            </a:r>
            <a:r>
              <a:rPr lang="en-US" baseline="-25000" dirty="0" smtClean="0">
                <a:solidFill>
                  <a:schemeClr val="bg1"/>
                </a:solidFill>
              </a:rPr>
              <a:t>2</a:t>
            </a:r>
            <a:endParaRPr lang="en-US" dirty="0">
              <a:solidFill>
                <a:schemeClr val="bg1"/>
              </a:solidFill>
            </a:endParaRPr>
          </a:p>
        </p:txBody>
      </p:sp>
      <p:cxnSp>
        <p:nvCxnSpPr>
          <p:cNvPr id="116" name="Straight Connector 115"/>
          <p:cNvCxnSpPr/>
          <p:nvPr/>
        </p:nvCxnSpPr>
        <p:spPr>
          <a:xfrm rot="5400000">
            <a:off x="5577744" y="4381500"/>
            <a:ext cx="1142206" cy="794"/>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flipH="1" flipV="1">
            <a:off x="4838700" y="2705100"/>
            <a:ext cx="2057400" cy="1219200"/>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123" name="Right Arrow 122"/>
          <p:cNvSpPr/>
          <p:nvPr/>
        </p:nvSpPr>
        <p:spPr>
          <a:xfrm rot="10800000">
            <a:off x="6172200" y="2667000"/>
            <a:ext cx="38100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p:cNvSpPr txBox="1"/>
          <p:nvPr/>
        </p:nvSpPr>
        <p:spPr>
          <a:xfrm>
            <a:off x="6458200" y="2033650"/>
            <a:ext cx="381000" cy="369332"/>
          </a:xfrm>
          <a:prstGeom prst="rect">
            <a:avLst/>
          </a:prstGeom>
          <a:noFill/>
        </p:spPr>
        <p:txBody>
          <a:bodyPr wrap="square" rtlCol="0">
            <a:spAutoFit/>
          </a:bodyPr>
          <a:lstStyle/>
          <a:p>
            <a:r>
              <a:rPr lang="en-US" dirty="0" smtClean="0">
                <a:solidFill>
                  <a:schemeClr val="bg1"/>
                </a:solidFill>
              </a:rPr>
              <a:t>S</a:t>
            </a:r>
            <a:r>
              <a:rPr lang="en-US" baseline="-25000" dirty="0" smtClean="0">
                <a:solidFill>
                  <a:schemeClr val="bg1"/>
                </a:solidFill>
              </a:rPr>
              <a:t>1</a:t>
            </a:r>
            <a:endParaRPr lang="en-US" dirty="0"/>
          </a:p>
        </p:txBody>
      </p:sp>
      <p:cxnSp>
        <p:nvCxnSpPr>
          <p:cNvPr id="125" name="Straight Connector 124"/>
          <p:cNvCxnSpPr/>
          <p:nvPr/>
        </p:nvCxnSpPr>
        <p:spPr>
          <a:xfrm rot="10800000" flipV="1">
            <a:off x="5105400" y="3276600"/>
            <a:ext cx="838200" cy="4950"/>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16200000" flipH="1">
            <a:off x="5045037" y="4134587"/>
            <a:ext cx="1733800" cy="17825"/>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5710050" y="4981700"/>
            <a:ext cx="457200" cy="338554"/>
          </a:xfrm>
          <a:prstGeom prst="rect">
            <a:avLst/>
          </a:prstGeom>
          <a:noFill/>
        </p:spPr>
        <p:txBody>
          <a:bodyPr wrap="square" rtlCol="0">
            <a:spAutoFit/>
          </a:bodyPr>
          <a:lstStyle/>
          <a:p>
            <a:r>
              <a:rPr lang="en-US" sz="1600" dirty="0" smtClean="0">
                <a:solidFill>
                  <a:schemeClr val="bg1"/>
                </a:solidFill>
              </a:rPr>
              <a:t>Q</a:t>
            </a:r>
            <a:r>
              <a:rPr lang="en-US" sz="1600" baseline="-25000" dirty="0" smtClean="0">
                <a:solidFill>
                  <a:schemeClr val="bg1"/>
                </a:solidFill>
              </a:rPr>
              <a:t>2</a:t>
            </a:r>
            <a:endParaRPr lang="en-US" sz="1600" dirty="0"/>
          </a:p>
        </p:txBody>
      </p:sp>
      <p:sp>
        <p:nvSpPr>
          <p:cNvPr id="140" name="Right Arrow 139"/>
          <p:cNvSpPr/>
          <p:nvPr/>
        </p:nvSpPr>
        <p:spPr>
          <a:xfrm>
            <a:off x="1371600" y="2895600"/>
            <a:ext cx="45720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p:cNvSpPr txBox="1"/>
          <p:nvPr/>
        </p:nvSpPr>
        <p:spPr>
          <a:xfrm>
            <a:off x="304800" y="5562600"/>
            <a:ext cx="8610600" cy="954107"/>
          </a:xfrm>
          <a:prstGeom prst="rect">
            <a:avLst/>
          </a:prstGeom>
          <a:noFill/>
        </p:spPr>
        <p:txBody>
          <a:bodyPr wrap="square" rtlCol="0">
            <a:spAutoFit/>
          </a:bodyPr>
          <a:lstStyle/>
          <a:p>
            <a:r>
              <a:rPr lang="en-US" sz="2000" b="1" i="1" dirty="0" smtClean="0">
                <a:solidFill>
                  <a:srgbClr val="0070C0"/>
                </a:solidFill>
              </a:rPr>
              <a:t>Between April 2007 and April 2008, the US expanded corn acreage 23%, resulting in a 16% decline in soybean acreage, and a 75% rise in soybean prices.                         </a:t>
            </a:r>
            <a:r>
              <a:rPr lang="en-US" sz="2000" b="1" dirty="0" smtClean="0">
                <a:solidFill>
                  <a:srgbClr val="0070C0"/>
                </a:solidFill>
              </a:rPr>
              <a:t>                  </a:t>
            </a:r>
            <a:r>
              <a:rPr lang="en-US" sz="1600" b="1" dirty="0" smtClean="0">
                <a:solidFill>
                  <a:srgbClr val="0070C0"/>
                </a:solidFill>
              </a:rPr>
              <a:t>- World Bank, July 2008</a:t>
            </a:r>
            <a:endParaRPr lang="en-US" sz="2000" b="1" dirty="0" smtClean="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dissolve">
                                      <p:cBhvr>
                                        <p:cTn id="11" dur="500"/>
                                        <p:tgtEl>
                                          <p:spTgt spid="57"/>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92"/>
                                        </p:tgtEl>
                                        <p:attrNameLst>
                                          <p:attrName>style.visibility</p:attrName>
                                        </p:attrNameLst>
                                      </p:cBhvr>
                                      <p:to>
                                        <p:strVal val="visible"/>
                                      </p:to>
                                    </p:set>
                                    <p:animEffect transition="in" filter="dissolve">
                                      <p:cBhvr>
                                        <p:cTn id="14" dur="500"/>
                                        <p:tgtEl>
                                          <p:spTgt spid="92"/>
                                        </p:tgtEl>
                                      </p:cBhvr>
                                    </p:animEffect>
                                  </p:childTnLst>
                                </p:cTn>
                              </p:par>
                            </p:childTnLst>
                          </p:cTn>
                        </p:par>
                        <p:par>
                          <p:cTn id="15" fill="hold">
                            <p:stCondLst>
                              <p:cond delay="1000"/>
                            </p:stCondLst>
                            <p:childTnLst>
                              <p:par>
                                <p:cTn id="16" presetID="22" presetClass="entr" presetSubtype="1" fill="hold" nodeType="afterEffect">
                                  <p:stCondLst>
                                    <p:cond delay="0"/>
                                  </p:stCondLst>
                                  <p:childTnLst>
                                    <p:set>
                                      <p:cBhvr>
                                        <p:cTn id="17" dur="1" fill="hold">
                                          <p:stCondLst>
                                            <p:cond delay="0"/>
                                          </p:stCondLst>
                                        </p:cTn>
                                        <p:tgtEl>
                                          <p:spTgt spid="91"/>
                                        </p:tgtEl>
                                        <p:attrNameLst>
                                          <p:attrName>style.visibility</p:attrName>
                                        </p:attrNameLst>
                                      </p:cBhvr>
                                      <p:to>
                                        <p:strVal val="visible"/>
                                      </p:to>
                                    </p:set>
                                    <p:animEffect transition="in" filter="wipe(up)">
                                      <p:cBhvr>
                                        <p:cTn id="18" dur="500"/>
                                        <p:tgtEl>
                                          <p:spTgt spid="91"/>
                                        </p:tgtEl>
                                      </p:cBhvr>
                                    </p:animEffect>
                                  </p:childTnLst>
                                </p:cTn>
                              </p:par>
                              <p:par>
                                <p:cTn id="19" presetID="22" presetClass="entr" presetSubtype="2" fill="hold" nodeType="withEffect">
                                  <p:stCondLst>
                                    <p:cond delay="0"/>
                                  </p:stCondLst>
                                  <p:childTnLst>
                                    <p:set>
                                      <p:cBhvr>
                                        <p:cTn id="20" dur="1" fill="hold">
                                          <p:stCondLst>
                                            <p:cond delay="0"/>
                                          </p:stCondLst>
                                        </p:cTn>
                                        <p:tgtEl>
                                          <p:spTgt spid="85"/>
                                        </p:tgtEl>
                                        <p:attrNameLst>
                                          <p:attrName>style.visibility</p:attrName>
                                        </p:attrNameLst>
                                      </p:cBhvr>
                                      <p:to>
                                        <p:strVal val="visible"/>
                                      </p:to>
                                    </p:set>
                                    <p:animEffect transition="in" filter="wipe(right)">
                                      <p:cBhvr>
                                        <p:cTn id="21" dur="500"/>
                                        <p:tgtEl>
                                          <p:spTgt spid="85"/>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fade">
                                      <p:cBhvr>
                                        <p:cTn id="25" dur="1000"/>
                                        <p:tgtEl>
                                          <p:spTgt spid="8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fade">
                                      <p:cBhvr>
                                        <p:cTn id="28" dur="1000"/>
                                        <p:tgtEl>
                                          <p:spTgt spid="8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right)">
                                      <p:cBhvr>
                                        <p:cTn id="33" dur="500"/>
                                        <p:tgtEl>
                                          <p:spTgt spid="123"/>
                                        </p:tgtEl>
                                      </p:cBhvr>
                                    </p:animEffect>
                                  </p:childTnLst>
                                </p:cTn>
                              </p:par>
                            </p:childTnLst>
                          </p:cTn>
                        </p:par>
                        <p:par>
                          <p:cTn id="34" fill="hold">
                            <p:stCondLst>
                              <p:cond delay="500"/>
                            </p:stCondLst>
                            <p:childTnLst>
                              <p:par>
                                <p:cTn id="35" presetID="9" presetClass="entr" presetSubtype="0" fill="hold" nodeType="afterEffect">
                                  <p:stCondLst>
                                    <p:cond delay="0"/>
                                  </p:stCondLst>
                                  <p:childTnLst>
                                    <p:set>
                                      <p:cBhvr>
                                        <p:cTn id="36" dur="1" fill="hold">
                                          <p:stCondLst>
                                            <p:cond delay="0"/>
                                          </p:stCondLst>
                                        </p:cTn>
                                        <p:tgtEl>
                                          <p:spTgt spid="121"/>
                                        </p:tgtEl>
                                        <p:attrNameLst>
                                          <p:attrName>style.visibility</p:attrName>
                                        </p:attrNameLst>
                                      </p:cBhvr>
                                      <p:to>
                                        <p:strVal val="visible"/>
                                      </p:to>
                                    </p:set>
                                    <p:animEffect transition="in" filter="dissolve">
                                      <p:cBhvr>
                                        <p:cTn id="37" dur="500"/>
                                        <p:tgtEl>
                                          <p:spTgt spid="121"/>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dissolve">
                                      <p:cBhvr>
                                        <p:cTn id="40" dur="500"/>
                                        <p:tgtEl>
                                          <p:spTgt spid="124"/>
                                        </p:tgtEl>
                                      </p:cBhvr>
                                    </p:animEffect>
                                  </p:childTnLst>
                                </p:cTn>
                              </p:par>
                            </p:childTnLst>
                          </p:cTn>
                        </p:par>
                        <p:par>
                          <p:cTn id="41" fill="hold">
                            <p:stCondLst>
                              <p:cond delay="1000"/>
                            </p:stCondLst>
                            <p:childTnLst>
                              <p:par>
                                <p:cTn id="42" presetID="22" presetClass="entr" presetSubtype="1" fill="hold" nodeType="afterEffect">
                                  <p:stCondLst>
                                    <p:cond delay="0"/>
                                  </p:stCondLst>
                                  <p:childTnLst>
                                    <p:set>
                                      <p:cBhvr>
                                        <p:cTn id="43" dur="1" fill="hold">
                                          <p:stCondLst>
                                            <p:cond delay="0"/>
                                          </p:stCondLst>
                                        </p:cTn>
                                        <p:tgtEl>
                                          <p:spTgt spid="137"/>
                                        </p:tgtEl>
                                        <p:attrNameLst>
                                          <p:attrName>style.visibility</p:attrName>
                                        </p:attrNameLst>
                                      </p:cBhvr>
                                      <p:to>
                                        <p:strVal val="visible"/>
                                      </p:to>
                                    </p:set>
                                    <p:animEffect transition="in" filter="wipe(up)">
                                      <p:cBhvr>
                                        <p:cTn id="44" dur="500"/>
                                        <p:tgtEl>
                                          <p:spTgt spid="137"/>
                                        </p:tgtEl>
                                      </p:cBhvr>
                                    </p:animEffect>
                                  </p:childTnLst>
                                </p:cTn>
                              </p:par>
                              <p:par>
                                <p:cTn id="45" presetID="22" presetClass="entr" presetSubtype="2" fill="hold" nodeType="withEffect">
                                  <p:stCondLst>
                                    <p:cond delay="0"/>
                                  </p:stCondLst>
                                  <p:childTnLst>
                                    <p:set>
                                      <p:cBhvr>
                                        <p:cTn id="46" dur="1" fill="hold">
                                          <p:stCondLst>
                                            <p:cond delay="0"/>
                                          </p:stCondLst>
                                        </p:cTn>
                                        <p:tgtEl>
                                          <p:spTgt spid="125"/>
                                        </p:tgtEl>
                                        <p:attrNameLst>
                                          <p:attrName>style.visibility</p:attrName>
                                        </p:attrNameLst>
                                      </p:cBhvr>
                                      <p:to>
                                        <p:strVal val="visible"/>
                                      </p:to>
                                    </p:set>
                                    <p:animEffect transition="in" filter="wipe(right)">
                                      <p:cBhvr>
                                        <p:cTn id="47" dur="500"/>
                                        <p:tgtEl>
                                          <p:spTgt spid="125"/>
                                        </p:tgtEl>
                                      </p:cBhvr>
                                    </p:animEffect>
                                  </p:childTnLst>
                                </p:cTn>
                              </p:par>
                            </p:childTnLst>
                          </p:cTn>
                        </p:par>
                        <p:par>
                          <p:cTn id="48" fill="hold">
                            <p:stCondLst>
                              <p:cond delay="1500"/>
                            </p:stCondLst>
                            <p:childTnLst>
                              <p:par>
                                <p:cTn id="49" presetID="10" presetClass="entr" presetSubtype="0" fill="hold" grpId="0" nodeType="afterEffect">
                                  <p:stCondLst>
                                    <p:cond delay="0"/>
                                  </p:stCondLst>
                                  <p:childTnLst>
                                    <p:set>
                                      <p:cBhvr>
                                        <p:cTn id="50" dur="1" fill="hold">
                                          <p:stCondLst>
                                            <p:cond delay="0"/>
                                          </p:stCondLst>
                                        </p:cTn>
                                        <p:tgtEl>
                                          <p:spTgt spid="139"/>
                                        </p:tgtEl>
                                        <p:attrNameLst>
                                          <p:attrName>style.visibility</p:attrName>
                                        </p:attrNameLst>
                                      </p:cBhvr>
                                      <p:to>
                                        <p:strVal val="visible"/>
                                      </p:to>
                                    </p:set>
                                    <p:animEffect transition="in" filter="fade">
                                      <p:cBhvr>
                                        <p:cTn id="51" dur="1000"/>
                                        <p:tgtEl>
                                          <p:spTgt spid="13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84"/>
                                        </p:tgtEl>
                                        <p:attrNameLst>
                                          <p:attrName>style.visibility</p:attrName>
                                        </p:attrNameLst>
                                      </p:cBhvr>
                                      <p:to>
                                        <p:strVal val="visible"/>
                                      </p:to>
                                    </p:set>
                                    <p:animEffect transition="in" filter="fade">
                                      <p:cBhvr>
                                        <p:cTn id="54" dur="1000"/>
                                        <p:tgtEl>
                                          <p:spTgt spid="8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41"/>
                                        </p:tgtEl>
                                        <p:attrNameLst>
                                          <p:attrName>style.visibility</p:attrName>
                                        </p:attrNameLst>
                                      </p:cBhvr>
                                      <p:to>
                                        <p:strVal val="visible"/>
                                      </p:to>
                                    </p:set>
                                    <p:animEffect transition="in" filter="fade">
                                      <p:cBhvr>
                                        <p:cTn id="59" dur="2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82" grpId="0"/>
      <p:bldP spid="84" grpId="0"/>
      <p:bldP spid="92" grpId="0"/>
      <p:bldP spid="123" grpId="0" animBg="1"/>
      <p:bldP spid="124" grpId="0"/>
      <p:bldP spid="139" grpId="0"/>
      <p:bldP spid="140" grpId="1" animBg="1"/>
      <p:bldP spid="1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b="1" dirty="0" smtClean="0">
                <a:solidFill>
                  <a:schemeClr val="bg1"/>
                </a:solidFill>
                <a:cs typeface="Segoe UI" pitchFamily="34" charset="0"/>
              </a:rPr>
              <a:t>Corn Ethanol Subsidy Facts</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sz="2800" dirty="0" smtClean="0"/>
              <a:t>Maize used for ethanol accounted for 70% of worldwide increase in maize production 2004-2007.</a:t>
            </a:r>
          </a:p>
          <a:p>
            <a:endParaRPr lang="en-US" sz="2800" dirty="0" smtClean="0"/>
          </a:p>
          <a:p>
            <a:pPr marL="342900" lvl="2" indent="-342900"/>
            <a:r>
              <a:rPr lang="en-US" sz="2800" dirty="0" smtClean="0"/>
              <a:t>Today about 33% of </a:t>
            </a:r>
            <a:r>
              <a:rPr lang="en-US" sz="2800" dirty="0" smtClean="0"/>
              <a:t>the US </a:t>
            </a:r>
            <a:r>
              <a:rPr lang="en-US" sz="2800" dirty="0" smtClean="0"/>
              <a:t>corn </a:t>
            </a:r>
            <a:r>
              <a:rPr lang="en-US" sz="2800" dirty="0" smtClean="0"/>
              <a:t>crop</a:t>
            </a:r>
            <a:r>
              <a:rPr lang="en-US" sz="2800" dirty="0" smtClean="0"/>
              <a:t> </a:t>
            </a:r>
            <a:r>
              <a:rPr lang="en-US" sz="2800" dirty="0" smtClean="0"/>
              <a:t>is used in ethanol production. </a:t>
            </a:r>
          </a:p>
          <a:p>
            <a:pPr marL="342900" lvl="2" indent="-342900"/>
            <a:endParaRPr lang="en-US" sz="2200" i="1" dirty="0" smtClean="0">
              <a:solidFill>
                <a:schemeClr val="bg1"/>
              </a:solidFill>
            </a:endParaRPr>
          </a:p>
          <a:p>
            <a:pPr marL="800100" lvl="3" indent="-342900"/>
            <a:r>
              <a:rPr lang="en-US" sz="2400" b="1" i="1" dirty="0" smtClean="0">
                <a:solidFill>
                  <a:srgbClr val="FFFF00"/>
                </a:solidFill>
              </a:rPr>
              <a:t>“Filling the 25-gallon tank of an SUV with pure ethanol requires 450 pounds of corn – which contains enough calories to feed on person for a year.”  </a:t>
            </a:r>
            <a:r>
              <a:rPr lang="en-US" i="1" dirty="0" smtClean="0">
                <a:solidFill>
                  <a:srgbClr val="FFFF00"/>
                </a:solidFill>
              </a:rPr>
              <a:t>How Biofuels Could Starve the Poor</a:t>
            </a:r>
            <a:r>
              <a:rPr lang="en-US" dirty="0" smtClean="0">
                <a:solidFill>
                  <a:srgbClr val="FFFF00"/>
                </a:solidFill>
              </a:rPr>
              <a:t>, Foreign Affairs, May/June, 2007.</a:t>
            </a:r>
            <a:endParaRPr lang="en-US" sz="2300" b="1" i="1" dirty="0" smtClean="0">
              <a:solidFill>
                <a:srgbClr val="FFFF00"/>
              </a:solidFill>
            </a:endParaRPr>
          </a:p>
          <a:p>
            <a:pPr marL="342900" lvl="2" indent="-342900"/>
            <a:endParaRPr lang="en-US" sz="3000"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US Ethanol Production Plans</a:t>
            </a:r>
            <a:br>
              <a:rPr lang="en-US" b="1" dirty="0" smtClean="0">
                <a:solidFill>
                  <a:schemeClr val="bg1"/>
                </a:solidFill>
              </a:rPr>
            </a:br>
            <a:r>
              <a:rPr lang="en-US" sz="3100" b="1" dirty="0" smtClean="0">
                <a:solidFill>
                  <a:schemeClr val="bg1"/>
                </a:solidFill>
              </a:rPr>
              <a:t>Energy Policy Act of 2005 </a:t>
            </a:r>
            <a:endParaRPr lang="en-US" b="1" dirty="0">
              <a:solidFill>
                <a:schemeClr val="bg1"/>
              </a:solidFill>
            </a:endParaRPr>
          </a:p>
        </p:txBody>
      </p:sp>
      <p:graphicFrame>
        <p:nvGraphicFramePr>
          <p:cNvPr id="4" name="Content Placeholder 3"/>
          <p:cNvGraphicFramePr>
            <a:graphicFrameLocks noGrp="1"/>
          </p:cNvGraphicFramePr>
          <p:nvPr>
            <p:ph idx="1"/>
          </p:nvPr>
        </p:nvGraphicFramePr>
        <p:xfrm>
          <a:off x="457200" y="16764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1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3000"/>
                                        <p:tgtEl>
                                          <p:spTgt spid="4">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solidFill>
              </a:rPr>
              <a:t>Other Government Policies Contributing to Higher Food Prices</a:t>
            </a:r>
            <a:endParaRPr lang="en-US" b="1" dirty="0">
              <a:solidFill>
                <a:schemeClr val="bg1"/>
              </a:solidFill>
            </a:endParaRPr>
          </a:p>
        </p:txBody>
      </p:sp>
      <p:sp>
        <p:nvSpPr>
          <p:cNvPr id="3" name="Content Placeholder 2"/>
          <p:cNvSpPr>
            <a:spLocks noGrp="1"/>
          </p:cNvSpPr>
          <p:nvPr>
            <p:ph idx="1"/>
          </p:nvPr>
        </p:nvSpPr>
        <p:spPr>
          <a:xfrm>
            <a:off x="457200" y="1676400"/>
            <a:ext cx="8229600" cy="4449763"/>
          </a:xfrm>
        </p:spPr>
        <p:txBody>
          <a:bodyPr/>
          <a:lstStyle/>
          <a:p>
            <a:r>
              <a:rPr lang="en-US" dirty="0" smtClean="0"/>
              <a:t>US $0.54/gallon tariffs on imported ethanol</a:t>
            </a:r>
          </a:p>
          <a:p>
            <a:endParaRPr lang="en-US" dirty="0" smtClean="0"/>
          </a:p>
          <a:p>
            <a:r>
              <a:rPr lang="en-US" dirty="0" smtClean="0"/>
              <a:t>Conservation Reserve Program </a:t>
            </a:r>
          </a:p>
          <a:p>
            <a:endParaRPr lang="en-US" dirty="0" smtClean="0"/>
          </a:p>
          <a:p>
            <a:r>
              <a:rPr lang="en-US" dirty="0" smtClean="0"/>
              <a:t>Weak US dollar</a:t>
            </a:r>
          </a:p>
          <a:p>
            <a:endParaRPr lang="en-US" dirty="0" smtClean="0"/>
          </a:p>
          <a:p>
            <a:r>
              <a:rPr lang="en-US" dirty="0" smtClean="0"/>
              <a:t>Changing world trade policy on food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Student Exercise 1</a:t>
            </a:r>
            <a:endParaRPr lang="en-US" b="1" dirty="0">
              <a:solidFill>
                <a:schemeClr val="bg1"/>
              </a:solidFill>
            </a:endParaRPr>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sz="2800" dirty="0" smtClean="0"/>
              <a:t>Why are there are significant differences across countries in price and income elasticities of food demand? </a:t>
            </a:r>
          </a:p>
          <a:p>
            <a:endParaRPr lang="en-US" sz="2800" dirty="0" smtClean="0"/>
          </a:p>
          <a:p>
            <a:r>
              <a:rPr lang="en-US" sz="2800" dirty="0" smtClean="0"/>
              <a:t>Given these differences, what impact will future price and income changes have on people’s lives?</a:t>
            </a:r>
          </a:p>
          <a:p>
            <a:endParaRPr lang="en-US" sz="2800" dirty="0" smtClean="0"/>
          </a:p>
          <a:p>
            <a:r>
              <a:rPr lang="en-US" sz="2800" dirty="0" smtClean="0"/>
              <a:t>Go to USDA Economic Research Service and find food budget information for 114 countries:</a:t>
            </a:r>
          </a:p>
          <a:p>
            <a:pPr>
              <a:buNone/>
            </a:pPr>
            <a:endParaRPr lang="en-US" sz="2800" dirty="0" smtClean="0"/>
          </a:p>
          <a:p>
            <a:pPr>
              <a:buNone/>
            </a:pPr>
            <a:r>
              <a:rPr lang="en-US" sz="1800" dirty="0" smtClean="0"/>
              <a:t>http://www.ers.usda.gov/Data/InternationalFoodDemand/Index.asp?view=PEB#IFD</a:t>
            </a:r>
          </a:p>
          <a:p>
            <a:pPr>
              <a:buNone/>
            </a:pPr>
            <a:endParaRPr lang="en-US" sz="1800" dirty="0" smtClean="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Example:</a:t>
            </a:r>
            <a:endParaRPr lang="en-US"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r>
              <a:rPr lang="en-US" sz="2800" b="1" i="1" u="sng" dirty="0" smtClean="0"/>
              <a:t>Food price elasticity </a:t>
            </a:r>
            <a:r>
              <a:rPr lang="en-US" sz="2800" dirty="0" smtClean="0"/>
              <a:t>→ How sensitive are consumers to rising food prices? </a:t>
            </a:r>
          </a:p>
          <a:p>
            <a:pPr algn="ctr">
              <a:buNone/>
            </a:pPr>
            <a:r>
              <a:rPr lang="el-GR" sz="2800" b="1" dirty="0" smtClean="0">
                <a:solidFill>
                  <a:schemeClr val="bg1"/>
                </a:solidFill>
              </a:rPr>
              <a:t>ε</a:t>
            </a:r>
            <a:r>
              <a:rPr lang="en-US" sz="2800" b="1" baseline="-25000" dirty="0" smtClean="0">
                <a:solidFill>
                  <a:schemeClr val="bg1"/>
                </a:solidFill>
              </a:rPr>
              <a:t>p</a:t>
            </a:r>
            <a:r>
              <a:rPr lang="en-US" sz="2800" b="1" dirty="0" smtClean="0">
                <a:solidFill>
                  <a:schemeClr val="bg1"/>
                </a:solidFill>
              </a:rPr>
              <a:t>= </a:t>
            </a:r>
            <a:r>
              <a:rPr lang="en-US" sz="2800" b="1" u="sng" dirty="0" smtClean="0">
                <a:solidFill>
                  <a:schemeClr val="bg1"/>
                </a:solidFill>
              </a:rPr>
              <a:t>% ∆ quantity demanded</a:t>
            </a:r>
            <a:r>
              <a:rPr lang="en-US" sz="2800" b="1" dirty="0" smtClean="0">
                <a:solidFill>
                  <a:schemeClr val="bg1"/>
                </a:solidFill>
              </a:rPr>
              <a:t/>
            </a:r>
            <a:br>
              <a:rPr lang="en-US" sz="2800" b="1" dirty="0" smtClean="0">
                <a:solidFill>
                  <a:schemeClr val="bg1"/>
                </a:solidFill>
              </a:rPr>
            </a:br>
            <a:r>
              <a:rPr lang="en-US" sz="2800" b="1" dirty="0" smtClean="0">
                <a:solidFill>
                  <a:schemeClr val="bg1"/>
                </a:solidFill>
              </a:rPr>
              <a:t>  % ∆ price</a:t>
            </a:r>
          </a:p>
          <a:p>
            <a:pPr>
              <a:buNone/>
            </a:pPr>
            <a:r>
              <a:rPr lang="en-US" sz="2800" dirty="0" smtClean="0"/>
              <a:t>           Example:   US= - 0.082      Bangladesh= - 0. 372      </a:t>
            </a:r>
          </a:p>
          <a:p>
            <a:endParaRPr lang="en-US" dirty="0" smtClean="0"/>
          </a:p>
          <a:p>
            <a:r>
              <a:rPr lang="en-US" sz="2800" b="1" i="1" u="sng" dirty="0" smtClean="0"/>
              <a:t>Food income elasticity </a:t>
            </a:r>
            <a:r>
              <a:rPr lang="en-US" sz="2800" dirty="0" smtClean="0"/>
              <a:t>→ How sensitive is consumer demand  to rising income?</a:t>
            </a:r>
          </a:p>
          <a:p>
            <a:pPr algn="ctr">
              <a:buNone/>
            </a:pPr>
            <a:r>
              <a:rPr lang="en-US" sz="2800" b="1" dirty="0" smtClean="0">
                <a:solidFill>
                  <a:schemeClr val="bg1"/>
                </a:solidFill>
              </a:rPr>
              <a:t>η= </a:t>
            </a:r>
            <a:r>
              <a:rPr lang="en-US" sz="2800" b="1" u="sng" dirty="0" smtClean="0">
                <a:solidFill>
                  <a:schemeClr val="bg1"/>
                </a:solidFill>
              </a:rPr>
              <a:t>% ∆ quantity demanded</a:t>
            </a:r>
            <a:r>
              <a:rPr lang="en-US" sz="2800" b="1" dirty="0" smtClean="0">
                <a:solidFill>
                  <a:schemeClr val="bg1"/>
                </a:solidFill>
              </a:rPr>
              <a:t/>
            </a:r>
            <a:br>
              <a:rPr lang="en-US" sz="2800" b="1" dirty="0" smtClean="0">
                <a:solidFill>
                  <a:schemeClr val="bg1"/>
                </a:solidFill>
              </a:rPr>
            </a:br>
            <a:r>
              <a:rPr lang="en-US" sz="2800" b="1" dirty="0" smtClean="0">
                <a:solidFill>
                  <a:schemeClr val="bg1"/>
                </a:solidFill>
              </a:rPr>
              <a:t>      % ∆ income</a:t>
            </a:r>
          </a:p>
          <a:p>
            <a:pPr>
              <a:buNone/>
            </a:pPr>
            <a:r>
              <a:rPr lang="en-US" sz="2800" dirty="0" smtClean="0"/>
              <a:t>           Example:   US=  .103          Bangladesh= 0.733</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Student Exercise 2</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t>Who exactly gets US farm subsidies?</a:t>
            </a:r>
          </a:p>
          <a:p>
            <a:r>
              <a:rPr lang="en-US" dirty="0" smtClean="0"/>
              <a:t>Go to the Environmental Working Group:</a:t>
            </a:r>
            <a:endParaRPr lang="en-US" sz="2400" dirty="0" smtClean="0"/>
          </a:p>
          <a:p>
            <a:pPr algn="ctr">
              <a:buNone/>
            </a:pPr>
            <a:r>
              <a:rPr lang="en-US" sz="2400" dirty="0" smtClean="0"/>
              <a:t>http://farm.ewg.org/sites/farmbill2007/</a:t>
            </a:r>
          </a:p>
          <a:p>
            <a:r>
              <a:rPr lang="en-US" dirty="0" smtClean="0"/>
              <a:t>Find the largest recipients of farm subsidies in your area.</a:t>
            </a:r>
          </a:p>
          <a:p>
            <a:r>
              <a:rPr lang="en-US" dirty="0" smtClean="0"/>
              <a:t>Using demand and supply, model the Conservation Reserve Program.</a:t>
            </a:r>
          </a:p>
          <a:p>
            <a:pPr>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Example</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dirty="0" smtClean="0"/>
              <a:t>Largest crop subsidy recipients 2003-2005, by area:</a:t>
            </a:r>
          </a:p>
          <a:p>
            <a:pPr lvl="1"/>
            <a:r>
              <a:rPr lang="en-US" dirty="0" smtClean="0"/>
              <a:t>Wisconsin </a:t>
            </a:r>
          </a:p>
          <a:p>
            <a:pPr lvl="2"/>
            <a:r>
              <a:rPr lang="en-US" dirty="0" smtClean="0"/>
              <a:t>Mitchell </a:t>
            </a:r>
            <a:r>
              <a:rPr lang="en-US" dirty="0" err="1" smtClean="0"/>
              <a:t>Melms</a:t>
            </a:r>
            <a:r>
              <a:rPr lang="en-US" dirty="0" smtClean="0"/>
              <a:t>, </a:t>
            </a:r>
            <a:r>
              <a:rPr lang="en-US" dirty="0" err="1" smtClean="0"/>
              <a:t>Orfordville</a:t>
            </a:r>
            <a:r>
              <a:rPr lang="en-US" dirty="0" smtClean="0"/>
              <a:t> ,WI		$477,976</a:t>
            </a:r>
          </a:p>
          <a:p>
            <a:pPr lvl="2"/>
            <a:endParaRPr lang="en-US" dirty="0" smtClean="0"/>
          </a:p>
          <a:p>
            <a:pPr lvl="1"/>
            <a:r>
              <a:rPr lang="en-US" dirty="0" smtClean="0"/>
              <a:t>Brown County</a:t>
            </a:r>
          </a:p>
          <a:p>
            <a:pPr lvl="2"/>
            <a:r>
              <a:rPr lang="en-US" dirty="0" smtClean="0"/>
              <a:t>David Stencil, Denmark, WI			$190,911</a:t>
            </a:r>
          </a:p>
          <a:p>
            <a:pPr lvl="2"/>
            <a:endParaRPr lang="en-US" sz="1600" dirty="0" smtClean="0"/>
          </a:p>
          <a:p>
            <a:pPr lvl="1"/>
            <a:r>
              <a:rPr lang="en-US" dirty="0" smtClean="0"/>
              <a:t>Dane County</a:t>
            </a:r>
          </a:p>
          <a:p>
            <a:pPr lvl="2"/>
            <a:r>
              <a:rPr lang="en-US" dirty="0" smtClean="0"/>
              <a:t>Kurt </a:t>
            </a:r>
            <a:r>
              <a:rPr lang="en-US" dirty="0" err="1" smtClean="0"/>
              <a:t>Wileman</a:t>
            </a:r>
            <a:r>
              <a:rPr lang="en-US" dirty="0" smtClean="0"/>
              <a:t>, Edgerton, WI		$396,172</a:t>
            </a:r>
          </a:p>
          <a:p>
            <a:pPr>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Student Exercise 3</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t>What effect do rising food prices have on the standard of living in different countries?</a:t>
            </a:r>
          </a:p>
          <a:p>
            <a:endParaRPr lang="en-US" dirty="0" smtClean="0"/>
          </a:p>
          <a:p>
            <a:r>
              <a:rPr lang="en-US" dirty="0" smtClean="0"/>
              <a:t>Go to USDA Economic Research Service and find food budget information by country and calculate a simple Consumer Price Index.</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chemeClr val="bg1"/>
                </a:solidFill>
              </a:rPr>
              <a:t>Example</a:t>
            </a:r>
            <a:endParaRPr lang="en-US" b="1" dirty="0">
              <a:solidFill>
                <a:schemeClr val="bg1"/>
              </a:solidFill>
            </a:endParaRPr>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r>
              <a:rPr lang="en-US" b="1" dirty="0" smtClean="0"/>
              <a:t>% of total budget devoted to food:</a:t>
            </a:r>
          </a:p>
          <a:p>
            <a:pPr lvl="2"/>
            <a:r>
              <a:rPr lang="en-US" b="1" dirty="0" smtClean="0">
                <a:solidFill>
                  <a:schemeClr val="bg1"/>
                </a:solidFill>
              </a:rPr>
              <a:t>US		  9.7%</a:t>
            </a:r>
          </a:p>
          <a:p>
            <a:pPr lvl="2"/>
            <a:r>
              <a:rPr lang="en-US" b="1" dirty="0" smtClean="0">
                <a:solidFill>
                  <a:schemeClr val="bg1"/>
                </a:solidFill>
              </a:rPr>
              <a:t>Bangladesh	56.0%</a:t>
            </a:r>
          </a:p>
          <a:p>
            <a:r>
              <a:rPr lang="en-US" b="1" dirty="0" smtClean="0"/>
              <a:t>Current CPI 	100= (</a:t>
            </a:r>
            <a:r>
              <a:rPr lang="en-US" b="1" dirty="0" err="1" smtClean="0"/>
              <a:t>W</a:t>
            </a:r>
            <a:r>
              <a:rPr lang="en-US" b="1" baseline="-25000" dirty="0" err="1" smtClean="0"/>
              <a:t>f</a:t>
            </a:r>
            <a:r>
              <a:rPr lang="en-US" b="1" dirty="0" smtClean="0"/>
              <a:t>)x(P</a:t>
            </a:r>
            <a:r>
              <a:rPr lang="en-US" b="1" baseline="-25000" dirty="0" smtClean="0"/>
              <a:t>f</a:t>
            </a:r>
            <a:r>
              <a:rPr lang="en-US" b="1" dirty="0" smtClean="0"/>
              <a:t>) + (</a:t>
            </a:r>
            <a:r>
              <a:rPr lang="en-US" b="1" dirty="0" err="1" smtClean="0"/>
              <a:t>W</a:t>
            </a:r>
            <a:r>
              <a:rPr lang="en-US" b="1" baseline="-25000" dirty="0" err="1" smtClean="0"/>
              <a:t>o</a:t>
            </a:r>
            <a:r>
              <a:rPr lang="en-US" b="1" dirty="0" smtClean="0"/>
              <a:t>)x(P</a:t>
            </a:r>
            <a:r>
              <a:rPr lang="en-US" b="1" baseline="-25000" dirty="0" smtClean="0"/>
              <a:t>o</a:t>
            </a:r>
            <a:r>
              <a:rPr lang="en-US" b="1" dirty="0" smtClean="0"/>
              <a:t>)</a:t>
            </a:r>
          </a:p>
          <a:p>
            <a:pPr lvl="2"/>
            <a:r>
              <a:rPr lang="en-US" b="1" dirty="0" smtClean="0">
                <a:solidFill>
                  <a:schemeClr val="bg1"/>
                </a:solidFill>
              </a:rPr>
              <a:t>US		100=  (.097)x(100) + (.903)x(100)</a:t>
            </a:r>
          </a:p>
          <a:p>
            <a:pPr lvl="2"/>
            <a:r>
              <a:rPr lang="en-US" b="1" dirty="0" smtClean="0">
                <a:solidFill>
                  <a:schemeClr val="bg1"/>
                </a:solidFill>
              </a:rPr>
              <a:t>Bangladesh	100=  (.560)x(100) + (.440)x(100)</a:t>
            </a:r>
          </a:p>
          <a:p>
            <a:r>
              <a:rPr lang="en-US" b="1" dirty="0" smtClean="0"/>
              <a:t>Impact of 100% increase in food price and 5% increase in other prices</a:t>
            </a:r>
          </a:p>
          <a:p>
            <a:pPr lvl="2"/>
            <a:r>
              <a:rPr lang="en-US" b="1" dirty="0" smtClean="0">
                <a:solidFill>
                  <a:schemeClr val="bg1"/>
                </a:solidFill>
              </a:rPr>
              <a:t>US		114.2= (.097)x(200) + (.903)x(105)</a:t>
            </a:r>
          </a:p>
          <a:p>
            <a:pPr lvl="2"/>
            <a:r>
              <a:rPr lang="en-US" b="1" dirty="0" smtClean="0">
                <a:solidFill>
                  <a:schemeClr val="bg1"/>
                </a:solidFill>
              </a:rPr>
              <a:t>Bangladesh	158.2= (.560)x(200) + (.440)x(105)</a:t>
            </a:r>
          </a:p>
          <a:p>
            <a:r>
              <a:rPr lang="en-US" b="1" dirty="0" smtClean="0"/>
              <a:t>US standard of living would decline 14.2% while the Bangladesh standard of living would decline 58.2%</a:t>
            </a:r>
          </a:p>
          <a:p>
            <a:pPr lvl="1"/>
            <a:r>
              <a:rPr lang="en-US" b="1" dirty="0" smtClean="0"/>
              <a:t>2007 GDP per capita:</a:t>
            </a:r>
          </a:p>
          <a:p>
            <a:pPr lvl="2"/>
            <a:r>
              <a:rPr lang="en-US" b="1" dirty="0" smtClean="0">
                <a:solidFill>
                  <a:schemeClr val="bg1"/>
                </a:solidFill>
              </a:rPr>
              <a:t>US  		$45,800		price adjusted= $40,105</a:t>
            </a:r>
          </a:p>
          <a:p>
            <a:pPr lvl="2"/>
            <a:r>
              <a:rPr lang="en-US" b="1" dirty="0" smtClean="0">
                <a:solidFill>
                  <a:schemeClr val="bg1"/>
                </a:solidFill>
              </a:rPr>
              <a:t>Bangladesh 	$1,400		price adjusted=       $885</a:t>
            </a:r>
          </a:p>
          <a:p>
            <a:pPr lvl="2"/>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1000"/>
                                        <p:tgtEl>
                                          <p:spTgt spid="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1000"/>
                                        <p:tgtEl>
                                          <p:spTgt spid="3">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1000"/>
                                        <p:tgtEl>
                                          <p:spTgt spid="3">
                                            <p:txEl>
                                              <p:pRg st="11" end="11"/>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fade">
                                      <p:cBhvr>
                                        <p:cTn id="49"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chemeClr val="bg1"/>
                </a:solidFill>
              </a:rPr>
              <a:t>Overall vs. Core CPI</a:t>
            </a:r>
            <a:endParaRPr lang="en-US" sz="6000" b="1" dirty="0">
              <a:solidFill>
                <a:schemeClr val="bg1"/>
              </a:solidFill>
            </a:endParaRPr>
          </a:p>
        </p:txBody>
      </p:sp>
      <p:graphicFrame>
        <p:nvGraphicFramePr>
          <p:cNvPr id="4" name="Content Placeholder 3"/>
          <p:cNvGraphicFramePr>
            <a:graphicFrameLocks noGrp="1"/>
          </p:cNvGraphicFramePr>
          <p:nvPr>
            <p:ph idx="1"/>
          </p:nvPr>
        </p:nvGraphicFramePr>
        <p:xfrm>
          <a:off x="152400" y="1447800"/>
          <a:ext cx="88392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1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3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30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Questions?</a:t>
            </a:r>
            <a:endParaRPr lang="en-US" b="1" dirty="0">
              <a:solidFill>
                <a:schemeClr val="bg1"/>
              </a:solidFill>
            </a:endParaRPr>
          </a:p>
        </p:txBody>
      </p:sp>
      <p:sp>
        <p:nvSpPr>
          <p:cNvPr id="5" name="TextBox 4"/>
          <p:cNvSpPr txBox="1"/>
          <p:nvPr/>
        </p:nvSpPr>
        <p:spPr>
          <a:xfrm>
            <a:off x="1600200" y="1676400"/>
            <a:ext cx="6019800" cy="4339650"/>
          </a:xfrm>
          <a:prstGeom prst="rect">
            <a:avLst/>
          </a:prstGeom>
          <a:noFill/>
        </p:spPr>
        <p:txBody>
          <a:bodyPr wrap="square" rtlCol="0">
            <a:spAutoFit/>
          </a:bodyPr>
          <a:lstStyle/>
          <a:p>
            <a:r>
              <a:rPr lang="en-US" sz="2000" b="1" dirty="0" smtClean="0">
                <a:solidFill>
                  <a:schemeClr val="bg1"/>
                </a:solidFill>
              </a:rPr>
              <a:t>Contact Info:</a:t>
            </a:r>
          </a:p>
          <a:p>
            <a:r>
              <a:rPr lang="en-US" sz="2000" b="1" dirty="0" smtClean="0">
                <a:solidFill>
                  <a:schemeClr val="bg1"/>
                </a:solidFill>
              </a:rPr>
              <a:t>   Professor Norman Cloutier, Director</a:t>
            </a:r>
          </a:p>
          <a:p>
            <a:r>
              <a:rPr lang="en-US" sz="2000" b="1" dirty="0" smtClean="0">
                <a:solidFill>
                  <a:schemeClr val="bg1"/>
                </a:solidFill>
              </a:rPr>
              <a:t>   Center for Economic Education</a:t>
            </a:r>
          </a:p>
          <a:p>
            <a:r>
              <a:rPr lang="en-US" sz="2000" b="1" dirty="0" smtClean="0">
                <a:solidFill>
                  <a:schemeClr val="bg1"/>
                </a:solidFill>
              </a:rPr>
              <a:t>   University of Wisconsin-Parkside</a:t>
            </a:r>
          </a:p>
          <a:p>
            <a:r>
              <a:rPr lang="en-US" sz="2000" b="1" dirty="0" smtClean="0">
                <a:solidFill>
                  <a:schemeClr val="bg1"/>
                </a:solidFill>
              </a:rPr>
              <a:t>   900 Wood Road</a:t>
            </a:r>
          </a:p>
          <a:p>
            <a:r>
              <a:rPr lang="en-US" sz="2000" b="1" dirty="0" smtClean="0">
                <a:solidFill>
                  <a:schemeClr val="bg1"/>
                </a:solidFill>
              </a:rPr>
              <a:t>   Kenosha, WI 53406</a:t>
            </a:r>
          </a:p>
          <a:p>
            <a:endParaRPr lang="en-US" sz="2000" b="1" dirty="0" smtClean="0">
              <a:solidFill>
                <a:schemeClr val="bg1"/>
              </a:solidFill>
            </a:endParaRPr>
          </a:p>
          <a:p>
            <a:r>
              <a:rPr lang="en-US" sz="2000" b="1" dirty="0" smtClean="0">
                <a:solidFill>
                  <a:schemeClr val="bg1"/>
                </a:solidFill>
              </a:rPr>
              <a:t>Phone: 262.595.2572</a:t>
            </a:r>
          </a:p>
          <a:p>
            <a:r>
              <a:rPr lang="en-US" sz="2000" b="1" dirty="0" smtClean="0">
                <a:solidFill>
                  <a:schemeClr val="bg1"/>
                </a:solidFill>
              </a:rPr>
              <a:t>Email: </a:t>
            </a:r>
            <a:r>
              <a:rPr lang="en-US" sz="2000" b="1" dirty="0" smtClean="0">
                <a:solidFill>
                  <a:schemeClr val="bg1"/>
                </a:solidFill>
                <a:hlinkClick r:id="rId2"/>
              </a:rPr>
              <a:t>cloutier@uwp.edu</a:t>
            </a:r>
            <a:endParaRPr lang="en-US" sz="2000" b="1" dirty="0" smtClean="0">
              <a:solidFill>
                <a:schemeClr val="bg1"/>
              </a:solidFill>
            </a:endParaRPr>
          </a:p>
          <a:p>
            <a:endParaRPr lang="en-US" sz="2000" b="1" dirty="0" smtClean="0">
              <a:solidFill>
                <a:schemeClr val="bg1"/>
              </a:solidFill>
            </a:endParaRPr>
          </a:p>
          <a:p>
            <a:r>
              <a:rPr lang="en-US" sz="2000" b="1" dirty="0" smtClean="0">
                <a:solidFill>
                  <a:schemeClr val="bg1"/>
                </a:solidFill>
              </a:rPr>
              <a:t>UW-Parkside Center for Economic Education Web site:</a:t>
            </a:r>
          </a:p>
          <a:p>
            <a:r>
              <a:rPr lang="en-US" sz="2000" b="1" dirty="0" smtClean="0">
                <a:solidFill>
                  <a:schemeClr val="bg1"/>
                </a:solidFill>
                <a:hlinkClick r:id="rId3"/>
              </a:rPr>
              <a:t>http://www.uwp.edu/departments/economics/cee/</a:t>
            </a:r>
            <a:endParaRPr lang="en-US" sz="2000" b="1" dirty="0" smtClean="0">
              <a:solidFill>
                <a:schemeClr val="bg1"/>
              </a:solidFill>
            </a:endParaRPr>
          </a:p>
          <a:p>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chemeClr val="bg1"/>
                </a:solidFill>
              </a:rPr>
              <a:t>World Wheat and Maize Price</a:t>
            </a:r>
            <a:endParaRPr lang="en-US" sz="4800" b="1" dirty="0">
              <a:solidFill>
                <a:schemeClr val="bg1"/>
              </a:solidFill>
            </a:endParaRPr>
          </a:p>
        </p:txBody>
      </p:sp>
      <p:graphicFrame>
        <p:nvGraphicFramePr>
          <p:cNvPr id="4" name="Content Placeholder 3"/>
          <p:cNvGraphicFramePr>
            <a:graphicFrameLocks noGrp="1"/>
          </p:cNvGraphicFramePr>
          <p:nvPr>
            <p:ph idx="1"/>
          </p:nvPr>
        </p:nvGraphicFramePr>
        <p:xfrm>
          <a:off x="152400" y="1295400"/>
          <a:ext cx="883920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7" dur="3000"/>
                                        <p:tgtEl>
                                          <p:spTgt spid="4">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2" dur="30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chemeClr val="bg1"/>
                </a:solidFill>
              </a:rPr>
              <a:t>Percentage of Household Budget Devoted to Food</a:t>
            </a:r>
            <a:endParaRPr lang="en-US" b="1" dirty="0">
              <a:solidFill>
                <a:schemeClr val="bg1"/>
              </a:solidFill>
            </a:endParaRPr>
          </a:p>
        </p:txBody>
      </p:sp>
      <p:graphicFrame>
        <p:nvGraphicFramePr>
          <p:cNvPr id="4" name="Content Placeholder 3"/>
          <p:cNvGraphicFramePr>
            <a:graphicFrameLocks noGrp="1"/>
          </p:cNvGraphicFramePr>
          <p:nvPr>
            <p:ph idx="1"/>
          </p:nvPr>
        </p:nvGraphicFramePr>
        <p:xfrm>
          <a:off x="914400" y="1752600"/>
          <a:ext cx="7315200" cy="4724400"/>
        </p:xfrm>
        <a:graphic>
          <a:graphicData uri="http://schemas.openxmlformats.org/drawingml/2006/table">
            <a:tbl>
              <a:tblPr firstRow="1" bandRow="1">
                <a:tableStyleId>{5C22544A-7EE6-4342-B048-85BDC9FD1C3A}</a:tableStyleId>
              </a:tblPr>
              <a:tblGrid>
                <a:gridCol w="3657600"/>
                <a:gridCol w="3657600"/>
              </a:tblGrid>
              <a:tr h="787400">
                <a:tc>
                  <a:txBody>
                    <a:bodyPr/>
                    <a:lstStyle/>
                    <a:p>
                      <a:r>
                        <a:rPr lang="en-US" sz="3600" dirty="0" smtClean="0"/>
                        <a:t>Country</a:t>
                      </a:r>
                      <a:endParaRPr lang="en-US" sz="3600" dirty="0"/>
                    </a:p>
                  </a:txBody>
                  <a:tcPr/>
                </a:tc>
                <a:tc>
                  <a:txBody>
                    <a:bodyPr/>
                    <a:lstStyle/>
                    <a:p>
                      <a:pPr algn="ctr"/>
                      <a:r>
                        <a:rPr lang="en-US" sz="3600" dirty="0" smtClean="0"/>
                        <a:t>Food Share</a:t>
                      </a:r>
                      <a:endParaRPr lang="en-US" sz="3600" dirty="0"/>
                    </a:p>
                  </a:txBody>
                  <a:tcPr/>
                </a:tc>
              </a:tr>
              <a:tr h="787400">
                <a:tc>
                  <a:txBody>
                    <a:bodyPr/>
                    <a:lstStyle/>
                    <a:p>
                      <a:r>
                        <a:rPr lang="en-US" sz="3200" dirty="0" smtClean="0"/>
                        <a:t>Tanzania</a:t>
                      </a:r>
                      <a:endParaRPr lang="en-US" sz="3200" dirty="0"/>
                    </a:p>
                  </a:txBody>
                  <a:tcPr/>
                </a:tc>
                <a:tc>
                  <a:txBody>
                    <a:bodyPr/>
                    <a:lstStyle/>
                    <a:p>
                      <a:pPr algn="ctr"/>
                      <a:r>
                        <a:rPr lang="en-US" sz="3200" dirty="0" smtClean="0"/>
                        <a:t>73.2 %</a:t>
                      </a:r>
                      <a:endParaRPr lang="en-US" sz="3200" dirty="0"/>
                    </a:p>
                  </a:txBody>
                  <a:tcPr/>
                </a:tc>
              </a:tr>
              <a:tr h="787400">
                <a:tc>
                  <a:txBody>
                    <a:bodyPr/>
                    <a:lstStyle/>
                    <a:p>
                      <a:r>
                        <a:rPr lang="en-US" sz="3200" dirty="0" smtClean="0"/>
                        <a:t>Vietnam</a:t>
                      </a:r>
                      <a:endParaRPr lang="en-US" sz="3200" dirty="0"/>
                    </a:p>
                  </a:txBody>
                  <a:tcPr/>
                </a:tc>
                <a:tc>
                  <a:txBody>
                    <a:bodyPr/>
                    <a:lstStyle/>
                    <a:p>
                      <a:pPr algn="ctr"/>
                      <a:r>
                        <a:rPr lang="en-US" sz="3200" dirty="0" smtClean="0"/>
                        <a:t>64.7 %</a:t>
                      </a:r>
                      <a:endParaRPr lang="en-US" sz="3200" dirty="0"/>
                    </a:p>
                  </a:txBody>
                  <a:tcPr/>
                </a:tc>
              </a:tr>
              <a:tr h="787400">
                <a:tc>
                  <a:txBody>
                    <a:bodyPr/>
                    <a:lstStyle/>
                    <a:p>
                      <a:r>
                        <a:rPr lang="en-US" sz="3200" dirty="0" smtClean="0"/>
                        <a:t>Bangladesh</a:t>
                      </a:r>
                      <a:endParaRPr lang="en-US" sz="3200" dirty="0"/>
                    </a:p>
                  </a:txBody>
                  <a:tcPr/>
                </a:tc>
                <a:tc>
                  <a:txBody>
                    <a:bodyPr/>
                    <a:lstStyle/>
                    <a:p>
                      <a:pPr algn="ctr"/>
                      <a:r>
                        <a:rPr lang="en-US" sz="3200" dirty="0" smtClean="0"/>
                        <a:t>56.0 %</a:t>
                      </a:r>
                      <a:endParaRPr lang="en-US" sz="3200" dirty="0"/>
                    </a:p>
                  </a:txBody>
                  <a:tcPr/>
                </a:tc>
              </a:tr>
              <a:tr h="787400">
                <a:tc>
                  <a:txBody>
                    <a:bodyPr/>
                    <a:lstStyle/>
                    <a:p>
                      <a:r>
                        <a:rPr lang="en-US" sz="3200" dirty="0" smtClean="0"/>
                        <a:t>Japan</a:t>
                      </a:r>
                      <a:endParaRPr lang="en-US" sz="3200" dirty="0"/>
                    </a:p>
                  </a:txBody>
                  <a:tcPr/>
                </a:tc>
                <a:tc>
                  <a:txBody>
                    <a:bodyPr/>
                    <a:lstStyle/>
                    <a:p>
                      <a:pPr algn="ctr"/>
                      <a:r>
                        <a:rPr lang="en-US" sz="3200" dirty="0" smtClean="0"/>
                        <a:t>14.9 %</a:t>
                      </a:r>
                      <a:endParaRPr lang="en-US" sz="3200" dirty="0"/>
                    </a:p>
                  </a:txBody>
                  <a:tcPr/>
                </a:tc>
              </a:tr>
              <a:tr h="787400">
                <a:tc>
                  <a:txBody>
                    <a:bodyPr/>
                    <a:lstStyle/>
                    <a:p>
                      <a:r>
                        <a:rPr lang="en-US" sz="3200" dirty="0" smtClean="0"/>
                        <a:t>United States</a:t>
                      </a:r>
                      <a:endParaRPr lang="en-US" sz="3200" dirty="0"/>
                    </a:p>
                  </a:txBody>
                  <a:tcPr/>
                </a:tc>
                <a:tc>
                  <a:txBody>
                    <a:bodyPr/>
                    <a:lstStyle/>
                    <a:p>
                      <a:pPr algn="ctr"/>
                      <a:r>
                        <a:rPr lang="en-US" sz="3200" dirty="0" smtClean="0"/>
                        <a:t> 9.7 %</a:t>
                      </a:r>
                      <a:endParaRPr lang="en-US" sz="3200" dirty="0"/>
                    </a:p>
                  </a:txBody>
                  <a:tcPr/>
                </a:tc>
              </a:tr>
            </a:tbl>
          </a:graphicData>
        </a:graphic>
      </p:graphicFrame>
      <p:sp>
        <p:nvSpPr>
          <p:cNvPr id="5" name="Rectangle 4"/>
          <p:cNvSpPr/>
          <p:nvPr/>
        </p:nvSpPr>
        <p:spPr>
          <a:xfrm>
            <a:off x="5791200" y="57912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26670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791200" y="34290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791200" y="42672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791200" y="5029200"/>
            <a:ext cx="1295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1000"/>
                                        <p:tgtEl>
                                          <p:spTgt spid="6"/>
                                        </p:tgtEl>
                                      </p:cBhvr>
                                    </p:animEffect>
                                    <p:set>
                                      <p:cBhvr>
                                        <p:cTn id="7" dur="1" fill="hold">
                                          <p:stCondLst>
                                            <p:cond delay="999"/>
                                          </p:stCondLst>
                                        </p:cTn>
                                        <p:tgtEl>
                                          <p:spTgt spid="6"/>
                                        </p:tgtEl>
                                        <p:attrNameLst>
                                          <p:attrName>style.visibility</p:attrName>
                                        </p:attrNameLst>
                                      </p:cBhvr>
                                      <p:to>
                                        <p:strVal val="hidden"/>
                                      </p:to>
                                    </p:set>
                                  </p:childTnLst>
                                </p:cTn>
                              </p:par>
                            </p:childTnLst>
                          </p:cTn>
                        </p:par>
                        <p:par>
                          <p:cTn id="8" fill="hold">
                            <p:stCondLst>
                              <p:cond delay="1000"/>
                            </p:stCondLst>
                            <p:childTnLst>
                              <p:par>
                                <p:cTn id="9" presetID="9" presetClass="exit" presetSubtype="0" fill="hold" grpId="0" nodeType="afterEffect">
                                  <p:stCondLst>
                                    <p:cond delay="0"/>
                                  </p:stCondLst>
                                  <p:childTnLst>
                                    <p:animEffect transition="out" filter="dissolve">
                                      <p:cBhvr>
                                        <p:cTn id="10" dur="1000"/>
                                        <p:tgtEl>
                                          <p:spTgt spid="7"/>
                                        </p:tgtEl>
                                      </p:cBhvr>
                                    </p:animEffect>
                                    <p:set>
                                      <p:cBhvr>
                                        <p:cTn id="11" dur="1" fill="hold">
                                          <p:stCondLst>
                                            <p:cond delay="999"/>
                                          </p:stCondLst>
                                        </p:cTn>
                                        <p:tgtEl>
                                          <p:spTgt spid="7"/>
                                        </p:tgtEl>
                                        <p:attrNameLst>
                                          <p:attrName>style.visibility</p:attrName>
                                        </p:attrNameLst>
                                      </p:cBhvr>
                                      <p:to>
                                        <p:strVal val="hidden"/>
                                      </p:to>
                                    </p:set>
                                  </p:childTnLst>
                                </p:cTn>
                              </p:par>
                            </p:childTnLst>
                          </p:cTn>
                        </p:par>
                        <p:par>
                          <p:cTn id="12" fill="hold">
                            <p:stCondLst>
                              <p:cond delay="2000"/>
                            </p:stCondLst>
                            <p:childTnLst>
                              <p:par>
                                <p:cTn id="13" presetID="9" presetClass="exit" presetSubtype="0" fill="hold" grpId="0" nodeType="afterEffect">
                                  <p:stCondLst>
                                    <p:cond delay="0"/>
                                  </p:stCondLst>
                                  <p:childTnLst>
                                    <p:animEffect transition="out" filter="dissolve">
                                      <p:cBhvr>
                                        <p:cTn id="14" dur="1000"/>
                                        <p:tgtEl>
                                          <p:spTgt spid="8"/>
                                        </p:tgtEl>
                                      </p:cBhvr>
                                    </p:animEffect>
                                    <p:set>
                                      <p:cBhvr>
                                        <p:cTn id="15" dur="1" fill="hold">
                                          <p:stCondLst>
                                            <p:cond delay="999"/>
                                          </p:stCondLst>
                                        </p:cTn>
                                        <p:tgtEl>
                                          <p:spTgt spid="8"/>
                                        </p:tgtEl>
                                        <p:attrNameLst>
                                          <p:attrName>style.visibility</p:attrName>
                                        </p:attrNameLst>
                                      </p:cBhvr>
                                      <p:to>
                                        <p:strVal val="hidden"/>
                                      </p:to>
                                    </p:set>
                                  </p:childTnLst>
                                </p:cTn>
                              </p:par>
                            </p:childTnLst>
                          </p:cTn>
                        </p:par>
                        <p:par>
                          <p:cTn id="16" fill="hold">
                            <p:stCondLst>
                              <p:cond delay="3000"/>
                            </p:stCondLst>
                            <p:childTnLst>
                              <p:par>
                                <p:cTn id="17" presetID="9" presetClass="exit" presetSubtype="0" fill="hold" grpId="0" nodeType="afterEffect">
                                  <p:stCondLst>
                                    <p:cond delay="0"/>
                                  </p:stCondLst>
                                  <p:childTnLst>
                                    <p:animEffect transition="out" filter="dissolve">
                                      <p:cBhvr>
                                        <p:cTn id="18" dur="1000"/>
                                        <p:tgtEl>
                                          <p:spTgt spid="9"/>
                                        </p:tgtEl>
                                      </p:cBhvr>
                                    </p:animEffect>
                                    <p:set>
                                      <p:cBhvr>
                                        <p:cTn id="19" dur="1" fill="hold">
                                          <p:stCondLst>
                                            <p:cond delay="999"/>
                                          </p:stCondLst>
                                        </p:cTn>
                                        <p:tgtEl>
                                          <p:spTgt spid="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grpId="0" nodeType="clickEffect">
                                  <p:stCondLst>
                                    <p:cond delay="0"/>
                                  </p:stCondLst>
                                  <p:childTnLst>
                                    <p:animEffect transition="out" filter="dissolve">
                                      <p:cBhvr>
                                        <p:cTn id="23" dur="1000"/>
                                        <p:tgtEl>
                                          <p:spTgt spid="5"/>
                                        </p:tgtEl>
                                      </p:cBhvr>
                                    </p:animEffect>
                                    <p:set>
                                      <p:cBhvr>
                                        <p:cTn id="24"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chemeClr val="bg1"/>
                </a:solidFill>
              </a:rPr>
              <a:t>Haiti </a:t>
            </a:r>
            <a:endParaRPr lang="en-US" sz="6600" b="1" dirty="0">
              <a:solidFill>
                <a:schemeClr val="bg1"/>
              </a:solidFill>
            </a:endParaRPr>
          </a:p>
        </p:txBody>
      </p:sp>
      <p:pic>
        <p:nvPicPr>
          <p:cNvPr id="6" name="Content Placeholder 5" descr="haiti 2.jpg"/>
          <p:cNvPicPr>
            <a:picLocks noGrp="1" noChangeAspect="1"/>
          </p:cNvPicPr>
          <p:nvPr>
            <p:ph idx="1"/>
          </p:nvPr>
        </p:nvPicPr>
        <p:blipFill>
          <a:blip r:embed="rId2"/>
          <a:stretch>
            <a:fillRect/>
          </a:stretch>
        </p:blipFill>
        <p:spPr>
          <a:xfrm>
            <a:off x="1422314" y="1676400"/>
            <a:ext cx="6350085" cy="4408774"/>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chemeClr val="bg1"/>
                </a:solidFill>
              </a:rPr>
              <a:t>Philippines</a:t>
            </a:r>
            <a:endParaRPr lang="en-US" sz="6600" b="1" dirty="0">
              <a:solidFill>
                <a:schemeClr val="bg1"/>
              </a:solidFill>
            </a:endParaRPr>
          </a:p>
        </p:txBody>
      </p:sp>
      <p:pic>
        <p:nvPicPr>
          <p:cNvPr id="4" name="Content Placeholder 3" descr="philippines 2.jpg"/>
          <p:cNvPicPr>
            <a:picLocks noGrp="1" noChangeAspect="1"/>
          </p:cNvPicPr>
          <p:nvPr>
            <p:ph idx="1"/>
          </p:nvPr>
        </p:nvPicPr>
        <p:blipFill>
          <a:blip r:embed="rId2"/>
          <a:stretch>
            <a:fillRect/>
          </a:stretch>
        </p:blipFill>
        <p:spPr>
          <a:xfrm>
            <a:off x="1143000" y="1411447"/>
            <a:ext cx="6705600" cy="4794504"/>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chemeClr val="bg1"/>
                </a:solidFill>
              </a:rPr>
              <a:t>Somalia</a:t>
            </a:r>
            <a:endParaRPr lang="en-US" sz="6600" b="1" dirty="0">
              <a:solidFill>
                <a:schemeClr val="bg1"/>
              </a:solidFill>
            </a:endParaRPr>
          </a:p>
        </p:txBody>
      </p:sp>
      <p:pic>
        <p:nvPicPr>
          <p:cNvPr id="4" name="Content Placeholder 3" descr="somalia 1.jpg"/>
          <p:cNvPicPr>
            <a:picLocks noGrp="1" noChangeAspect="1"/>
          </p:cNvPicPr>
          <p:nvPr>
            <p:ph idx="1"/>
          </p:nvPr>
        </p:nvPicPr>
        <p:blipFill>
          <a:blip r:embed="rId2"/>
          <a:stretch>
            <a:fillRect/>
          </a:stretch>
        </p:blipFill>
        <p:spPr>
          <a:xfrm>
            <a:off x="860930" y="1676400"/>
            <a:ext cx="7140070" cy="4343399"/>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dirty="0" smtClean="0">
                <a:solidFill>
                  <a:schemeClr val="bg1"/>
                </a:solidFill>
              </a:rPr>
              <a:t>Mexico</a:t>
            </a:r>
            <a:endParaRPr lang="en-US" sz="6600" b="1" dirty="0">
              <a:solidFill>
                <a:schemeClr val="bg1"/>
              </a:solidFill>
            </a:endParaRPr>
          </a:p>
        </p:txBody>
      </p:sp>
      <p:pic>
        <p:nvPicPr>
          <p:cNvPr id="4" name="Content Placeholder 3" descr="mexico 1.jpg"/>
          <p:cNvPicPr>
            <a:picLocks noGrp="1" noChangeAspect="1"/>
          </p:cNvPicPr>
          <p:nvPr>
            <p:ph idx="1"/>
          </p:nvPr>
        </p:nvPicPr>
        <p:blipFill>
          <a:blip r:embed="rId2"/>
          <a:stretch>
            <a:fillRect/>
          </a:stretch>
        </p:blipFill>
        <p:spPr>
          <a:xfrm>
            <a:off x="1048432" y="1600200"/>
            <a:ext cx="6952567" cy="4465225"/>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6397</TotalTime>
  <Words>1528</Words>
  <Application>Microsoft Office PowerPoint</Application>
  <PresentationFormat>On-screen Show (4:3)</PresentationFormat>
  <Paragraphs>324</Paragraphs>
  <Slides>30</Slides>
  <Notes>17</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Food Prices, Inflation, and Government Policy:</vt:lpstr>
      <vt:lpstr>What has been happening to consumer prices?</vt:lpstr>
      <vt:lpstr>Overall vs. Core CPI</vt:lpstr>
      <vt:lpstr>World Wheat and Maize Price</vt:lpstr>
      <vt:lpstr>Percentage of Household Budget Devoted to Food</vt:lpstr>
      <vt:lpstr>Haiti </vt:lpstr>
      <vt:lpstr>Philippines</vt:lpstr>
      <vt:lpstr>Somalia</vt:lpstr>
      <vt:lpstr>Mexico</vt:lpstr>
      <vt:lpstr>Economic Forces Behind  Rising Food Prices</vt:lpstr>
      <vt:lpstr>Demand and Supply Shifters</vt:lpstr>
      <vt:lpstr>The Good Worldwide economic growth has lifted millions of people out of poverty</vt:lpstr>
      <vt:lpstr>China and India continue to experience extraordinary economic growth</vt:lpstr>
      <vt:lpstr>Slide 14</vt:lpstr>
      <vt:lpstr>Slide 15</vt:lpstr>
      <vt:lpstr>  The Bad Supply shocks have increased the cost of producing cereals   </vt:lpstr>
      <vt:lpstr>Slide 17</vt:lpstr>
      <vt:lpstr>Slide 18</vt:lpstr>
      <vt:lpstr>The Ugly Government policy has contributed to the hike in worldwide food prices</vt:lpstr>
      <vt:lpstr>Slide 20</vt:lpstr>
      <vt:lpstr>Corn Ethanol Subsidy Facts</vt:lpstr>
      <vt:lpstr>US Ethanol Production Plans Energy Policy Act of 2005 </vt:lpstr>
      <vt:lpstr>Other Government Policies Contributing to Higher Food Prices</vt:lpstr>
      <vt:lpstr>Student Exercise 1</vt:lpstr>
      <vt:lpstr>Example:</vt:lpstr>
      <vt:lpstr>Student Exercise 2</vt:lpstr>
      <vt:lpstr>Example</vt:lpstr>
      <vt:lpstr>Student Exercise 3</vt:lpstr>
      <vt:lpstr>Example</vt:lpstr>
      <vt:lpstr>Questions?</vt:lpstr>
    </vt:vector>
  </TitlesOfParts>
  <Company>University of Wisconsin - Parkside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Norman R. Cloutier</dc:creator>
  <cp:lastModifiedBy>Norman R. Cloutier</cp:lastModifiedBy>
  <cp:revision>407</cp:revision>
  <dcterms:created xsi:type="dcterms:W3CDTF">2008-08-25T13:05:06Z</dcterms:created>
  <dcterms:modified xsi:type="dcterms:W3CDTF">2008-10-15T15:49:53Z</dcterms:modified>
</cp:coreProperties>
</file>