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7" r:id="rId4"/>
    <p:sldId id="278" r:id="rId5"/>
    <p:sldId id="279" r:id="rId6"/>
    <p:sldId id="291" r:id="rId7"/>
    <p:sldId id="292" r:id="rId8"/>
    <p:sldId id="290" r:id="rId9"/>
    <p:sldId id="282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senauer, Teri" initials="RT" lastIdx="0" clrIdx="0">
    <p:extLst>
      <p:ext uri="{19B8F6BF-5375-455C-9EA6-DF929625EA0E}">
        <p15:presenceInfo xmlns:p15="http://schemas.microsoft.com/office/powerpoint/2012/main" userId="S-1-5-21-1210800916-2533573825-2224329607-2042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C75C5B-18C5-4929-8F7E-8A252F8F1B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123A45-F114-443C-890C-1F712BA7FE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93A6A-3999-4A79-88CA-94D4E3567BF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65243-C832-4B5F-8EB9-FEDF404000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5154F-B1DC-4601-9E0A-9ED88F9529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73C9-D72C-42F4-AAD1-18541A8D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275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F22D0-2384-4DC0-823F-1BA0F4795DD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0B07E-5535-4B56-8402-A123E80D8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15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2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0B53D-7672-4A44-BD11-63A7F3E17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B3CBB-DC6D-4F30-8B2E-A94A27E5B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F30B6-262A-4B80-8D41-B91E2A63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B058-925E-4857-B31E-4AD35B99FB22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1B05-F2F0-4635-B7D7-EFA4C8EE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44BEE-379E-4C78-836C-44F04C3A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0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3EA9-3E9E-426E-955B-94B1BF45F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0271-F23D-4732-8A93-C2598EFC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46F46-9D03-4490-8960-4A1B3A0B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294B-C5E9-464A-8845-44555DE08DEA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CC05F-DE4F-4FE6-B5B6-E2701D66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D212D-5307-49AD-B343-6AAD52A4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2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FE0FF7-3325-427C-92D2-00A5141D8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52222-82BD-42BD-B2BC-65C5CDCE3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7845D-6261-4862-A399-1C2CDC44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854E-705C-43F6-8EF9-6203439B58B8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9EEA4-AEC8-43A5-A533-416EE5C66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24752-04F8-4235-82BE-D3CFD903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9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3ABA-442E-4CAF-9165-F07994CD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20042-A7E2-4E36-9B3C-09C340B8C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7A0F9-FAAE-4E76-8F38-5958F78B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989A-3CC9-4AAB-A655-4CE4F7E5F3E3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BE104-5920-49F9-B78D-E58E6FFC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599B8-B6E3-4EDA-B085-E727BE6B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2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93068-C476-4144-9876-620E912E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9FA77-8BDA-49A8-9267-D4D5811D1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AAD50-FE4D-4833-AD9A-E03DA110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068E-10F7-4734-8419-7508D4FF8833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A0DB-EC51-41D7-98D2-67BB36FD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9D4BF-8D14-4115-B2F7-0C5A5C41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0E3D1-F521-4578-AC13-C519CB8C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F5981-C931-4E0A-893F-DCA064283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E183F3-6E1B-4E43-97FD-FDE22121F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A8162-83AD-4D97-8C43-42643037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8AE3-2B04-4A57-8071-DEC128CA31A8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3E4F-F9B1-449D-9F55-951E19C8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4F54B-1AA4-4741-BE56-8705DD07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2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C2C7-493D-4A12-8DC6-39F00A4A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B739E-22BE-43AA-B598-F75BE5CD0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6C211-E122-4B8D-973A-40339EE7E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E9CEE-1AE5-4BFF-BEA4-FA0E329FB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4B730-8A3E-4546-B2ED-7148CFC6C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CFB15D-9B45-43F2-9600-6FDAD2BB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F3E-3E97-414E-A561-7F027727064A}" type="datetime1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DE798A-54BC-4CFD-A2B8-4146B558F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E7622F-181E-4126-B0D1-8DBFB12E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6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C748-6847-4E25-B9FA-5ACD32C8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B7E97-87B7-4C68-A150-4F114859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ADC-DDDC-4770-8F69-D1BA6443E69C}" type="datetime1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F4265-026D-4E59-B3BA-D95944978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B5913-C03D-4BBB-A670-EDFF8C80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7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AF81BB-856A-4A0B-8155-F6EC2C4E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323E-0301-4E38-B42D-9429F299876B}" type="datetime1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91D62-9FAE-401E-B2DA-833B875A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0B642-977F-4F02-91BE-4992E4D6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7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52E9-68BF-4DB3-B847-9C1E70616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D04CA-982D-4A73-A482-B4B50D27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5ED02-9453-48B9-959F-BAF230CA8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6491B-B677-4262-AEC8-1BA1B04E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A664-9BF8-484F-B470-77C2833A1E3D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F0B58-0904-450E-B37A-D1AF61429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DB1F4-7413-46A1-A9AF-12B9D043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7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089DF-BF63-4CB1-A7B4-BBFBB516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412A3-A5F5-4375-9B40-8860CC404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854B5-653A-41E9-8216-D3A852566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14FE3-FA70-462F-8841-2297AA34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28BE-3F8B-497B-A3A4-844BFBCB36EB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A71D1-D56F-4682-9C7D-AA3FE14D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SAS – On-line Exam Room Booking 9/2021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0B26E-908B-4D91-B6B4-523DA87F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EC4023-D38E-42FC-8870-904B11A46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9471E-0D0B-4A22-AE71-8561AD7BD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DF14-0C2C-4181-A8F9-051CEA182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C8ACB-741C-496E-801A-BD7EB8B5935F}" type="datetime1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66813-4B0B-4415-88A5-F11E8F35E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SAS – On-line Exam Room Booking 9/2021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1290C-C4DA-43F0-90E2-58604EBF2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C48F-C5AE-4FC0-B233-ECB4EEDB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wp.edu/explore/offices/campustechnologyservices/passwords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8F6B-8169-4413-AC17-239227032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761999"/>
            <a:ext cx="10424160" cy="3735355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Student Accessibility Services</a:t>
            </a:r>
            <a:b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(SAS)</a:t>
            </a:r>
            <a:b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66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81B0B-4893-4B3F-89CE-0DECE6546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3429000"/>
            <a:ext cx="11409680" cy="2667000"/>
          </a:xfrm>
        </p:spPr>
        <p:txBody>
          <a:bodyPr>
            <a:normAutofit/>
          </a:bodyPr>
          <a:lstStyle/>
          <a:p>
            <a:endParaRPr 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How to schedule Exams in Accommodate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A934F-2D6F-4D25-97A2-0BC9C3E46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68240" y="6427471"/>
            <a:ext cx="3022600" cy="349250"/>
          </a:xfrm>
        </p:spPr>
        <p:txBody>
          <a:bodyPr/>
          <a:lstStyle/>
          <a:p>
            <a:r>
              <a:rPr lang="en-US" dirty="0"/>
              <a:t>SAS – On-line Exam Room Booking 092022</a:t>
            </a:r>
          </a:p>
        </p:txBody>
      </p:sp>
    </p:spTree>
    <p:extLst>
      <p:ext uri="{BB962C8B-B14F-4D97-AF65-F5344CB8AC3E}">
        <p14:creationId xmlns:p14="http://schemas.microsoft.com/office/powerpoint/2010/main" val="301549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    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2" y="989013"/>
            <a:ext cx="4843153" cy="5542415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19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. Continue to review window. </a:t>
            </a:r>
          </a:p>
          <a:p>
            <a:endParaRPr lang="en-US" sz="5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20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. The module is defaulted to automatically calculate your extended time. It makes the calculation assuming the exam is the length of the class.</a:t>
            </a:r>
          </a:p>
          <a:p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The instructor will update SAS with the actual length of time the class is being given when they provide the exam.</a:t>
            </a:r>
          </a:p>
          <a:p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If it differs from what’s been calculated, SAS will adjust time.</a:t>
            </a:r>
          </a:p>
          <a:p>
            <a:endParaRPr lang="en-US" sz="5600" b="1" dirty="0">
              <a:highlight>
                <a:srgbClr val="FFFF0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21. 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It’s the student’s responsibility to obtain prior approval from their instructor if they are scheduling exam at an alternate time.</a:t>
            </a:r>
          </a:p>
          <a:p>
            <a:br>
              <a:rPr lang="en-US" sz="5600" b="1" dirty="0"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22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. ALL of your applicable approved accommodations will be listed under “Accommodations Needed”</a:t>
            </a:r>
          </a:p>
          <a:p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This example shows 3 accommodations</a:t>
            </a:r>
            <a:r>
              <a:rPr lang="en-US" sz="43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endParaRPr lang="en-US" sz="4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23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. Please </a:t>
            </a:r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UNCHECK 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the  accommodations you </a:t>
            </a:r>
            <a:r>
              <a:rPr lang="en-US" sz="5600" b="1" dirty="0">
                <a:latin typeface="Segoe UI" panose="020B0502040204020203" pitchFamily="34" charset="0"/>
                <a:cs typeface="Segoe UI" panose="020B0502040204020203" pitchFamily="34" charset="0"/>
              </a:rPr>
              <a:t>DON’T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 want to use for this exam or can’t use.</a:t>
            </a:r>
          </a:p>
          <a:p>
            <a:endParaRPr lang="en-US" sz="5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sz="5400" i="1" dirty="0">
                <a:latin typeface="Segoe UI" panose="020B0502040204020203" pitchFamily="34" charset="0"/>
                <a:cs typeface="Segoe UI" panose="020B0502040204020203" pitchFamily="34" charset="0"/>
              </a:rPr>
              <a:t>Ex #1: Kurzweil screen-reader can’t read Spanish or Math equations, so uncheck Kurzweil. </a:t>
            </a:r>
          </a:p>
          <a:p>
            <a:pPr lvl="1"/>
            <a:endParaRPr lang="en-US" sz="5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sz="5400" i="1" dirty="0">
                <a:latin typeface="Segoe UI" panose="020B0502040204020203" pitchFamily="34" charset="0"/>
                <a:cs typeface="Segoe UI" panose="020B0502040204020203" pitchFamily="34" charset="0"/>
              </a:rPr>
              <a:t>Ex #2: You’re approved for Kurzweil but don’t want to use it for this exam, so uncheck it.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E653617-9FC8-4C11-9DF8-B36C81F7EE71}"/>
              </a:ext>
            </a:extLst>
          </p:cNvPr>
          <p:cNvSpPr txBox="1"/>
          <p:nvPr/>
        </p:nvSpPr>
        <p:spPr>
          <a:xfrm flipH="1">
            <a:off x="5655542" y="2715400"/>
            <a:ext cx="576642" cy="461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F76072-71A4-4F8D-821E-D2E5C53B080A}"/>
              </a:ext>
            </a:extLst>
          </p:cNvPr>
          <p:cNvSpPr txBox="1"/>
          <p:nvPr/>
        </p:nvSpPr>
        <p:spPr>
          <a:xfrm>
            <a:off x="5614086" y="5221575"/>
            <a:ext cx="59601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1F0390-F2F0-44B1-A525-44DEC064FB77}"/>
              </a:ext>
            </a:extLst>
          </p:cNvPr>
          <p:cNvSpPr txBox="1"/>
          <p:nvPr/>
        </p:nvSpPr>
        <p:spPr>
          <a:xfrm>
            <a:off x="5614086" y="3856485"/>
            <a:ext cx="58916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21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3AD4EBA-8D57-41A0-8DEA-F5527B8DC7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8138" y="803838"/>
            <a:ext cx="5153869" cy="50674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E838EC5-9CF8-44EA-B996-4C91C5BBCA17}"/>
              </a:ext>
            </a:extLst>
          </p:cNvPr>
          <p:cNvSpPr txBox="1"/>
          <p:nvPr/>
        </p:nvSpPr>
        <p:spPr>
          <a:xfrm flipH="1">
            <a:off x="5626613" y="901430"/>
            <a:ext cx="576642" cy="461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622F20-AD34-4D3F-B4C7-036CBF1AD587}"/>
              </a:ext>
            </a:extLst>
          </p:cNvPr>
          <p:cNvSpPr txBox="1"/>
          <p:nvPr/>
        </p:nvSpPr>
        <p:spPr>
          <a:xfrm>
            <a:off x="5620934" y="4572386"/>
            <a:ext cx="58916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22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0FE094F-9AE9-426F-A292-7B9C58FDD89D}"/>
              </a:ext>
            </a:extLst>
          </p:cNvPr>
          <p:cNvCxnSpPr>
            <a:cxnSpLocks/>
          </p:cNvCxnSpPr>
          <p:nvPr/>
        </p:nvCxnSpPr>
        <p:spPr>
          <a:xfrm>
            <a:off x="3868175" y="4529369"/>
            <a:ext cx="2652839" cy="1444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87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245870"/>
            <a:ext cx="4310619" cy="4623117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br>
              <a:rPr lang="en-US" sz="3000" u="sng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100" b="1" dirty="0">
                <a:latin typeface="Segoe UI" panose="020B0502040204020203" pitchFamily="34" charset="0"/>
                <a:cs typeface="Segoe UI" panose="020B0502040204020203" pitchFamily="34" charset="0"/>
              </a:rPr>
              <a:t>24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. You can free type in the Additional Info Box, whatever you want SAS to know about this exam.</a:t>
            </a:r>
          </a:p>
          <a:p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Do not 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type in what your instructor is allowing for the class </a:t>
            </a:r>
            <a:r>
              <a:rPr lang="en-US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22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ie</a:t>
            </a:r>
            <a:r>
              <a:rPr lang="en-US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: calculator, note card, </a:t>
            </a:r>
            <a:r>
              <a:rPr lang="en-US" sz="22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etc</a:t>
            </a:r>
            <a:r>
              <a:rPr lang="en-US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). </a:t>
            </a:r>
          </a:p>
          <a:p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Your instructor will provide that information to SAS.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5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en-US" sz="5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5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55AAB9C-3E23-4C9E-A729-D2237D72B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4938" y="970936"/>
            <a:ext cx="6096974" cy="48980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32CB390-D088-416C-89CE-90B6B38E704E}"/>
              </a:ext>
            </a:extLst>
          </p:cNvPr>
          <p:cNvSpPr txBox="1"/>
          <p:nvPr/>
        </p:nvSpPr>
        <p:spPr>
          <a:xfrm>
            <a:off x="5405120" y="3429000"/>
            <a:ext cx="63106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7BBCA1-8311-4821-AB98-2607F12BDCDC}"/>
              </a:ext>
            </a:extLst>
          </p:cNvPr>
          <p:cNvSpPr txBox="1"/>
          <p:nvPr/>
        </p:nvSpPr>
        <p:spPr>
          <a:xfrm>
            <a:off x="6228048" y="2897918"/>
            <a:ext cx="4747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Need to take exam at 8:15.</a:t>
            </a:r>
            <a:endParaRPr lang="en-US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CF231F-61D6-49A6-BECE-9E29B51A9873}"/>
              </a:ext>
            </a:extLst>
          </p:cNvPr>
          <p:cNvSpPr txBox="1"/>
          <p:nvPr/>
        </p:nvSpPr>
        <p:spPr>
          <a:xfrm>
            <a:off x="6228048" y="3822303"/>
            <a:ext cx="434401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Retest. Need to take exam on ___________ </a:t>
            </a:r>
            <a:r>
              <a:rPr lang="en-US" sz="1100" dirty="0"/>
              <a:t>                                                                                                			insert date and time</a:t>
            </a:r>
          </a:p>
        </p:txBody>
      </p:sp>
    </p:spTree>
    <p:extLst>
      <p:ext uri="{BB962C8B-B14F-4D97-AF65-F5344CB8AC3E}">
        <p14:creationId xmlns:p14="http://schemas.microsoft.com/office/powerpoint/2010/main" val="399918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cap="small" dirty="0"/>
              <a:t>         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1910"/>
            <a:ext cx="4310619" cy="4623117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b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25.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Read The Honor Statement carefully, as you are agreeing to abide by our Academic Code of Conduct whenever you use our proctoring services.</a:t>
            </a:r>
          </a:p>
          <a:p>
            <a:b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26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. Submit request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2CB390-D088-416C-89CE-90B6B38E704E}"/>
              </a:ext>
            </a:extLst>
          </p:cNvPr>
          <p:cNvSpPr txBox="1"/>
          <p:nvPr/>
        </p:nvSpPr>
        <p:spPr>
          <a:xfrm>
            <a:off x="5211561" y="1749921"/>
            <a:ext cx="58413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25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890B98E-A76F-4BA3-8311-B85DC3D8D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3121" y="1031794"/>
            <a:ext cx="5453073" cy="50512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88D1B40-5653-4013-8DC3-71FAE83B256E}"/>
              </a:ext>
            </a:extLst>
          </p:cNvPr>
          <p:cNvSpPr/>
          <p:nvPr/>
        </p:nvSpPr>
        <p:spPr>
          <a:xfrm>
            <a:off x="6663690" y="5430609"/>
            <a:ext cx="3279792" cy="64008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6A9BB8-11FC-441A-9E31-7867DB0DAFAD}"/>
              </a:ext>
            </a:extLst>
          </p:cNvPr>
          <p:cNvSpPr txBox="1"/>
          <p:nvPr/>
        </p:nvSpPr>
        <p:spPr>
          <a:xfrm>
            <a:off x="5185695" y="5430609"/>
            <a:ext cx="58413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56690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76180"/>
            <a:ext cx="3476845" cy="531495"/>
          </a:xfrm>
        </p:spPr>
        <p:txBody>
          <a:bodyPr/>
          <a:lstStyle/>
          <a:p>
            <a:r>
              <a:rPr lang="en-US" b="1" dirty="0"/>
              <a:t>  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1910"/>
            <a:ext cx="3646967" cy="4623117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b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27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After submitting, your request will fall into your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2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Pending Booking Requests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” on your Testing Room Home page.</a:t>
            </a:r>
          </a:p>
          <a:p>
            <a:b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28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Once SAS approves the request, it will move over to the “</a:t>
            </a:r>
            <a:r>
              <a:rPr lang="en-US" sz="2000" b="1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Approved” section on the right.</a:t>
            </a:r>
          </a:p>
          <a:p>
            <a:br>
              <a:rPr lang="en-US" sz="2000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29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Click New Booking Request to schedule additional testing dates.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25E92554-9B80-4388-BAB8-705B5690E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44329" y="852631"/>
            <a:ext cx="6537308" cy="47960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36A9BB8-11FC-441A-9E31-7867DB0DAFAD}"/>
              </a:ext>
            </a:extLst>
          </p:cNvPr>
          <p:cNvSpPr txBox="1"/>
          <p:nvPr/>
        </p:nvSpPr>
        <p:spPr>
          <a:xfrm>
            <a:off x="9900649" y="3890014"/>
            <a:ext cx="606361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8D1B40-5653-4013-8DC3-71FAE83B256E}"/>
              </a:ext>
            </a:extLst>
          </p:cNvPr>
          <p:cNvSpPr/>
          <p:nvPr/>
        </p:nvSpPr>
        <p:spPr>
          <a:xfrm rot="5400000">
            <a:off x="6882680" y="2083178"/>
            <a:ext cx="403604" cy="1763599"/>
          </a:xfrm>
          <a:prstGeom prst="ellipse">
            <a:avLst/>
          </a:prstGeom>
          <a:solidFill>
            <a:srgbClr val="FFFF00">
              <a:alpha val="36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2CB390-D088-416C-89CE-90B6B38E704E}"/>
              </a:ext>
            </a:extLst>
          </p:cNvPr>
          <p:cNvSpPr txBox="1"/>
          <p:nvPr/>
        </p:nvSpPr>
        <p:spPr>
          <a:xfrm>
            <a:off x="5591409" y="2734144"/>
            <a:ext cx="61127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27</a:t>
            </a:r>
          </a:p>
        </p:txBody>
      </p:sp>
      <p:sp>
        <p:nvSpPr>
          <p:cNvPr id="14" name="Right Arrow 6">
            <a:extLst>
              <a:ext uri="{FF2B5EF4-FFF2-40B4-BE49-F238E27FC236}">
                <a16:creationId xmlns:a16="http://schemas.microsoft.com/office/drawing/2014/main" id="{207BDF6E-2207-4CA5-A341-E169D5811D1F}"/>
              </a:ext>
            </a:extLst>
          </p:cNvPr>
          <p:cNvSpPr/>
          <p:nvPr/>
        </p:nvSpPr>
        <p:spPr>
          <a:xfrm>
            <a:off x="8538381" y="3920487"/>
            <a:ext cx="361779" cy="40071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6">
            <a:extLst>
              <a:ext uri="{FF2B5EF4-FFF2-40B4-BE49-F238E27FC236}">
                <a16:creationId xmlns:a16="http://schemas.microsoft.com/office/drawing/2014/main" id="{E697C87B-B234-438D-9CCB-0CF1E53F8DF5}"/>
              </a:ext>
            </a:extLst>
          </p:cNvPr>
          <p:cNvSpPr/>
          <p:nvPr/>
        </p:nvSpPr>
        <p:spPr>
          <a:xfrm>
            <a:off x="8983808" y="3920487"/>
            <a:ext cx="361779" cy="40071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6">
            <a:extLst>
              <a:ext uri="{FF2B5EF4-FFF2-40B4-BE49-F238E27FC236}">
                <a16:creationId xmlns:a16="http://schemas.microsoft.com/office/drawing/2014/main" id="{36DF424D-391B-4452-BF8E-9627B8002F1F}"/>
              </a:ext>
            </a:extLst>
          </p:cNvPr>
          <p:cNvSpPr/>
          <p:nvPr/>
        </p:nvSpPr>
        <p:spPr>
          <a:xfrm>
            <a:off x="9461151" y="3920486"/>
            <a:ext cx="361779" cy="40071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50A865F-5261-4AAB-8146-BC39C3F05C70}"/>
              </a:ext>
            </a:extLst>
          </p:cNvPr>
          <p:cNvSpPr/>
          <p:nvPr/>
        </p:nvSpPr>
        <p:spPr>
          <a:xfrm>
            <a:off x="6098962" y="4695410"/>
            <a:ext cx="1370982" cy="47329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A7D9BF-2E73-49A5-915C-1AA8DCB137C3}"/>
              </a:ext>
            </a:extLst>
          </p:cNvPr>
          <p:cNvSpPr txBox="1"/>
          <p:nvPr/>
        </p:nvSpPr>
        <p:spPr>
          <a:xfrm>
            <a:off x="5484727" y="4724439"/>
            <a:ext cx="620901" cy="4732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29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91716CF6-8FE6-44E9-8196-6E7A43C10E5F}"/>
              </a:ext>
            </a:extLst>
          </p:cNvPr>
          <p:cNvSpPr/>
          <p:nvPr/>
        </p:nvSpPr>
        <p:spPr>
          <a:xfrm>
            <a:off x="6981113" y="3250638"/>
            <a:ext cx="206741" cy="59853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669260-BC25-43BA-B5A5-EAF5899636F8}"/>
              </a:ext>
            </a:extLst>
          </p:cNvPr>
          <p:cNvSpPr/>
          <p:nvPr/>
        </p:nvSpPr>
        <p:spPr>
          <a:xfrm rot="5400000">
            <a:off x="9605286" y="2083178"/>
            <a:ext cx="403603" cy="1763598"/>
          </a:xfrm>
          <a:prstGeom prst="ellipse">
            <a:avLst/>
          </a:prstGeom>
          <a:solidFill>
            <a:srgbClr val="FFFF00">
              <a:alpha val="36000"/>
            </a:srgb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0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76B5-1C82-48FA-A11D-E9D25A70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>
                <a:latin typeface="Segoe UI" panose="020B0502040204020203" pitchFamily="34" charset="0"/>
                <a:cs typeface="Segoe UI" panose="020B0502040204020203" pitchFamily="34" charset="0"/>
              </a:rPr>
              <a:t>Log in to accommodate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1138E-9286-45C5-9367-3D29253CE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Access Accommodate by using your user name and password - which is the same as your Ranger Email, Solar Account, and MyChart.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If you experience trouble logging in, go to the log-ins page on UW-Parkside website and reset your password using the Password Self-Service link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https://www.uwp.edu/explore/offices/campustechnologyservices/passwords.cfm</a:t>
            </a:r>
            <a:endParaRPr lang="en-US" sz="1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Follow reset directions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Shut down your computer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>
                <a:latin typeface="Segoe UI" panose="020B0502040204020203" pitchFamily="34" charset="0"/>
                <a:cs typeface="Segoe UI" panose="020B0502040204020203" pitchFamily="34" charset="0"/>
              </a:rPr>
              <a:t>Try logging in again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8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43" y="293811"/>
            <a:ext cx="3702057" cy="844530"/>
          </a:xfrm>
        </p:spPr>
        <p:txBody>
          <a:bodyPr>
            <a:normAutofit/>
          </a:bodyPr>
          <a:lstStyle/>
          <a:p>
            <a:r>
              <a:rPr lang="en-US" b="1" dirty="0"/>
              <a:t>    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6543" y="1463506"/>
            <a:ext cx="3735234" cy="4377230"/>
          </a:xfr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b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b="1" u="sng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NOTE-&gt;</a:t>
            </a:r>
            <a:r>
              <a:rPr lang="en-US" sz="1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you need to take your exam on a different day/time than the class, you need to obtain approval from instructor BEFORE scheduling.</a:t>
            </a:r>
          </a:p>
          <a:p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 Click Testing Room (left margin)</a:t>
            </a:r>
          </a:p>
          <a:p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 FYI: The first time using this tool, the two main sections will be blank. They’ll fill in with your “pending” booking requests and “approved” booking requests.</a:t>
            </a:r>
          </a:p>
          <a:p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3.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Click New Book Request Button at bottom of screen</a:t>
            </a:r>
          </a:p>
          <a:p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E0C54AA-C67A-4F66-9D0C-EDC7551E38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6731" y="883769"/>
            <a:ext cx="7408726" cy="50652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47FD78-09B8-4EF5-91BE-B0DD82ED492F}"/>
              </a:ext>
            </a:extLst>
          </p:cNvPr>
          <p:cNvSpPr txBox="1"/>
          <p:nvPr/>
        </p:nvSpPr>
        <p:spPr>
          <a:xfrm>
            <a:off x="4004924" y="2303919"/>
            <a:ext cx="42125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19EACC-5206-40D9-81C4-6D46FBE2FB48}"/>
              </a:ext>
            </a:extLst>
          </p:cNvPr>
          <p:cNvSpPr txBox="1"/>
          <p:nvPr/>
        </p:nvSpPr>
        <p:spPr>
          <a:xfrm>
            <a:off x="8720609" y="3652121"/>
            <a:ext cx="355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DD2349-4368-4AFD-A306-F8D0214999B7}"/>
              </a:ext>
            </a:extLst>
          </p:cNvPr>
          <p:cNvSpPr txBox="1"/>
          <p:nvPr/>
        </p:nvSpPr>
        <p:spPr>
          <a:xfrm>
            <a:off x="5358199" y="5446239"/>
            <a:ext cx="36189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4AC0C9-28D8-477D-A7ED-35DC7DAAFBFD}"/>
              </a:ext>
            </a:extLst>
          </p:cNvPr>
          <p:cNvSpPr/>
          <p:nvPr/>
        </p:nvSpPr>
        <p:spPr>
          <a:xfrm>
            <a:off x="4426176" y="2303919"/>
            <a:ext cx="978944" cy="358227"/>
          </a:xfrm>
          <a:prstGeom prst="ellipse">
            <a:avLst/>
          </a:prstGeom>
          <a:solidFill>
            <a:srgbClr val="FFFF00">
              <a:alpha val="36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8E308D4-5393-439A-AA06-90CEAD34CD04}"/>
              </a:ext>
            </a:extLst>
          </p:cNvPr>
          <p:cNvCxnSpPr>
            <a:cxnSpLocks/>
          </p:cNvCxnSpPr>
          <p:nvPr/>
        </p:nvCxnSpPr>
        <p:spPr>
          <a:xfrm>
            <a:off x="9161417" y="3845702"/>
            <a:ext cx="57912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027F4B-D195-4DDE-939B-D75428604F86}"/>
              </a:ext>
            </a:extLst>
          </p:cNvPr>
          <p:cNvCxnSpPr/>
          <p:nvPr/>
        </p:nvCxnSpPr>
        <p:spPr>
          <a:xfrm flipH="1">
            <a:off x="7947574" y="3845702"/>
            <a:ext cx="61483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6FBA0F26-054F-4A14-B338-9394358BA7BD}"/>
              </a:ext>
            </a:extLst>
          </p:cNvPr>
          <p:cNvSpPr/>
          <p:nvPr/>
        </p:nvSpPr>
        <p:spPr>
          <a:xfrm>
            <a:off x="5756366" y="5308443"/>
            <a:ext cx="1344230" cy="631217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7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457518"/>
            <a:ext cx="3958368" cy="531494"/>
          </a:xfrm>
        </p:spPr>
        <p:txBody>
          <a:bodyPr>
            <a:normAutofit/>
          </a:bodyPr>
          <a:lstStyle/>
          <a:p>
            <a:r>
              <a:rPr lang="en-US" b="1" dirty="0"/>
              <a:t>        </a:t>
            </a:r>
            <a:r>
              <a:rPr lang="en-US" b="1" cap="small" dirty="0"/>
              <a:t>Directions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812B450-19A0-4B08-9FF1-656269C9A0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8084" y="826259"/>
            <a:ext cx="6666691" cy="52241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1915" y="1360170"/>
            <a:ext cx="3575349" cy="468090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4.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Choose the course you want to schedule the exam for.</a:t>
            </a:r>
          </a:p>
          <a:p>
            <a:b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Click Check Availability button at the bottom</a:t>
            </a:r>
          </a:p>
          <a:p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A559E9-F073-4406-AC6F-8E9C067FB08D}"/>
              </a:ext>
            </a:extLst>
          </p:cNvPr>
          <p:cNvSpPr txBox="1"/>
          <p:nvPr/>
        </p:nvSpPr>
        <p:spPr>
          <a:xfrm>
            <a:off x="7847079" y="1970347"/>
            <a:ext cx="457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19EACC-5206-40D9-81C4-6D46FBE2FB48}"/>
              </a:ext>
            </a:extLst>
          </p:cNvPr>
          <p:cNvSpPr txBox="1"/>
          <p:nvPr/>
        </p:nvSpPr>
        <p:spPr>
          <a:xfrm>
            <a:off x="5581667" y="5353859"/>
            <a:ext cx="457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E3DFB27-9BB5-4103-AE98-F5C9241DE54E}"/>
              </a:ext>
            </a:extLst>
          </p:cNvPr>
          <p:cNvSpPr/>
          <p:nvPr/>
        </p:nvSpPr>
        <p:spPr>
          <a:xfrm>
            <a:off x="7036548" y="1970348"/>
            <a:ext cx="766032" cy="4616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52A17D-E6F7-48EE-A862-A663D837DFE4}"/>
              </a:ext>
            </a:extLst>
          </p:cNvPr>
          <p:cNvSpPr/>
          <p:nvPr/>
        </p:nvSpPr>
        <p:spPr>
          <a:xfrm>
            <a:off x="4331988" y="5737045"/>
            <a:ext cx="1249679" cy="461666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6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5860"/>
            <a:ext cx="3646967" cy="496577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b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This date range is defaulted to 2 weeks out.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You’ll want to enter a single date in both fields to make scheduling easier.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Or you could enter a different date range than what appears.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7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Time range is defaulted.  You can leave as is or enter in a time range.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8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Final Exam: Always check NO, unless it is a final exam</a:t>
            </a:r>
          </a:p>
          <a:p>
            <a:b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3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A559E9-F073-4406-AC6F-8E9C067FB08D}"/>
              </a:ext>
            </a:extLst>
          </p:cNvPr>
          <p:cNvSpPr txBox="1"/>
          <p:nvPr/>
        </p:nvSpPr>
        <p:spPr>
          <a:xfrm>
            <a:off x="5051267" y="1155056"/>
            <a:ext cx="457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19EACC-5206-40D9-81C4-6D46FBE2FB48}"/>
              </a:ext>
            </a:extLst>
          </p:cNvPr>
          <p:cNvSpPr txBox="1"/>
          <p:nvPr/>
        </p:nvSpPr>
        <p:spPr>
          <a:xfrm>
            <a:off x="5074869" y="4530337"/>
            <a:ext cx="457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AE43E1-9649-4C59-9745-2F290EF29825}"/>
              </a:ext>
            </a:extLst>
          </p:cNvPr>
          <p:cNvSpPr txBox="1"/>
          <p:nvPr/>
        </p:nvSpPr>
        <p:spPr>
          <a:xfrm>
            <a:off x="5074869" y="2293664"/>
            <a:ext cx="457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7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612DC53-A90B-4EEE-AA6A-017F577AFA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1813" y="1175889"/>
            <a:ext cx="5793920" cy="41533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E1167D62-6CEB-4992-9376-0193388F3E16}"/>
              </a:ext>
            </a:extLst>
          </p:cNvPr>
          <p:cNvSpPr/>
          <p:nvPr/>
        </p:nvSpPr>
        <p:spPr>
          <a:xfrm>
            <a:off x="5552961" y="4578608"/>
            <a:ext cx="1092618" cy="36512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52A17D-E6F7-48EE-A862-A663D837DFE4}"/>
              </a:ext>
            </a:extLst>
          </p:cNvPr>
          <p:cNvSpPr/>
          <p:nvPr/>
        </p:nvSpPr>
        <p:spPr>
          <a:xfrm>
            <a:off x="5548846" y="2360171"/>
            <a:ext cx="1096733" cy="36512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C5E2E78-83D9-40EE-8AD5-A35A1E78A5DD}"/>
              </a:ext>
            </a:extLst>
          </p:cNvPr>
          <p:cNvSpPr/>
          <p:nvPr/>
        </p:nvSpPr>
        <p:spPr>
          <a:xfrm>
            <a:off x="5574272" y="1155056"/>
            <a:ext cx="1096733" cy="36512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5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11066756" cy="531495"/>
          </a:xfrm>
        </p:spPr>
        <p:txBody>
          <a:bodyPr/>
          <a:lstStyle/>
          <a:p>
            <a:r>
              <a:rPr lang="en-US" b="1" dirty="0"/>
              <a:t>      </a:t>
            </a:r>
            <a:r>
              <a:rPr lang="en-US" b="1" cap="small" dirty="0"/>
              <a:t>Directions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5860"/>
            <a:ext cx="3986707" cy="496577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en-US" sz="2600" b="1" dirty="0">
              <a:highlight>
                <a:srgbClr val="FFFF0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9.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SAS created a workaround for scheduling </a:t>
            </a:r>
            <a:r>
              <a:rPr lang="en-US" sz="2300" u="sng" dirty="0">
                <a:latin typeface="Segoe UI" panose="020B0502040204020203" pitchFamily="34" charset="0"/>
                <a:cs typeface="Segoe UI" panose="020B0502040204020203" pitchFamily="34" charset="0"/>
              </a:rPr>
              <a:t>late afternoon exams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in the Testing module.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Select YES or No as applicable to the example.</a:t>
            </a:r>
            <a:b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3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1F808F-25B6-4CAB-A71F-8D18BE88CDFD}"/>
              </a:ext>
            </a:extLst>
          </p:cNvPr>
          <p:cNvSpPr txBox="1"/>
          <p:nvPr/>
        </p:nvSpPr>
        <p:spPr>
          <a:xfrm>
            <a:off x="5463253" y="4195129"/>
            <a:ext cx="46666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9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FD2F9D3-DB6D-4404-A2BA-5B924ED45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8050" y="1653406"/>
            <a:ext cx="5174902" cy="30033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1E3DFB27-9BB5-4103-AE98-F5C9241DE54E}"/>
              </a:ext>
            </a:extLst>
          </p:cNvPr>
          <p:cNvSpPr/>
          <p:nvPr/>
        </p:nvSpPr>
        <p:spPr>
          <a:xfrm>
            <a:off x="6096000" y="4109120"/>
            <a:ext cx="1712935" cy="461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5DBCF-ACF0-4695-8FB9-CE936320060B}"/>
              </a:ext>
            </a:extLst>
          </p:cNvPr>
          <p:cNvSpPr txBox="1"/>
          <p:nvPr/>
        </p:nvSpPr>
        <p:spPr>
          <a:xfrm>
            <a:off x="5929918" y="1142130"/>
            <a:ext cx="52330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WORK AROUND</a:t>
            </a:r>
          </a:p>
        </p:txBody>
      </p:sp>
    </p:spTree>
    <p:extLst>
      <p:ext uri="{BB962C8B-B14F-4D97-AF65-F5344CB8AC3E}">
        <p14:creationId xmlns:p14="http://schemas.microsoft.com/office/powerpoint/2010/main" val="400198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5860"/>
            <a:ext cx="3338623" cy="496577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b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10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Select 3</a:t>
            </a:r>
            <a:r>
              <a:rPr lang="en-US" sz="23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rd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Floor Library (L 3701) for the building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Note for Students who are approved for Kurzweil screen reader: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You will be asked on a subsequent page if you intend to use Kurzweil for the exam your scheduling. 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If you want to use Kurzweil for exam, you’ll be using computers in SAS office (D187).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If you don’t want to use Kurzweil, you’ll test on L3.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Make sure to indicate  appropriately so SAS knows where to keep your exam.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11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Click Check Availability</a:t>
            </a:r>
            <a:b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3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1F808F-25B6-4CAB-A71F-8D18BE88CDFD}"/>
              </a:ext>
            </a:extLst>
          </p:cNvPr>
          <p:cNvSpPr txBox="1"/>
          <p:nvPr/>
        </p:nvSpPr>
        <p:spPr>
          <a:xfrm>
            <a:off x="5530981" y="987099"/>
            <a:ext cx="5605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CD132E-D7FF-4A9B-A91F-FA3775605749}"/>
              </a:ext>
            </a:extLst>
          </p:cNvPr>
          <p:cNvSpPr txBox="1"/>
          <p:nvPr/>
        </p:nvSpPr>
        <p:spPr>
          <a:xfrm>
            <a:off x="5530981" y="5702963"/>
            <a:ext cx="5605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11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6560CA7-0EAA-461B-89A1-5C72E65F6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7353" y="1015883"/>
            <a:ext cx="3990336" cy="51676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1E3DFB27-9BB5-4103-AE98-F5C9241DE54E}"/>
              </a:ext>
            </a:extLst>
          </p:cNvPr>
          <p:cNvSpPr/>
          <p:nvPr/>
        </p:nvSpPr>
        <p:spPr>
          <a:xfrm>
            <a:off x="6217354" y="5635888"/>
            <a:ext cx="1396425" cy="547692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C5E2E78-83D9-40EE-8AD5-A35A1E78A5DD}"/>
              </a:ext>
            </a:extLst>
          </p:cNvPr>
          <p:cNvSpPr/>
          <p:nvPr/>
        </p:nvSpPr>
        <p:spPr>
          <a:xfrm>
            <a:off x="6217354" y="958967"/>
            <a:ext cx="962809" cy="36512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F5F81B-6651-4384-BFAE-9C82D60FD0FE}"/>
              </a:ext>
            </a:extLst>
          </p:cNvPr>
          <p:cNvSpPr txBox="1"/>
          <p:nvPr/>
        </p:nvSpPr>
        <p:spPr>
          <a:xfrm>
            <a:off x="5640355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704818-2D93-49E1-8369-AF33F5081A42}"/>
              </a:ext>
            </a:extLst>
          </p:cNvPr>
          <p:cNvSpPr txBox="1"/>
          <p:nvPr/>
        </p:nvSpPr>
        <p:spPr>
          <a:xfrm>
            <a:off x="5640355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A1EFD2-DEE5-4BED-A459-A00A7532EE65}"/>
              </a:ext>
            </a:extLst>
          </p:cNvPr>
          <p:cNvSpPr txBox="1"/>
          <p:nvPr/>
        </p:nvSpPr>
        <p:spPr>
          <a:xfrm>
            <a:off x="5349240" y="2794365"/>
            <a:ext cx="96280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SKIP --&gt;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78ADD8-06C2-4191-A29D-007950D42B01}"/>
              </a:ext>
            </a:extLst>
          </p:cNvPr>
          <p:cNvSpPr txBox="1"/>
          <p:nvPr/>
        </p:nvSpPr>
        <p:spPr>
          <a:xfrm>
            <a:off x="5323717" y="4264083"/>
            <a:ext cx="96280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SKIP --&gt;</a:t>
            </a:r>
          </a:p>
        </p:txBody>
      </p:sp>
    </p:spTree>
    <p:extLst>
      <p:ext uri="{BB962C8B-B14F-4D97-AF65-F5344CB8AC3E}">
        <p14:creationId xmlns:p14="http://schemas.microsoft.com/office/powerpoint/2010/main" val="42283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</a:t>
            </a:r>
            <a:r>
              <a:rPr lang="en-US" b="1" cap="small" dirty="0"/>
              <a:t>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165860"/>
            <a:ext cx="3338623" cy="496577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br>
              <a:rPr lang="en-US" sz="2600" dirty="0"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12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A list of dates (that fall  within the date range you selected on the prior screen) will populate on the right side of the window,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dirty="0">
                <a:latin typeface="Segoe UI" panose="020B0502040204020203" pitchFamily="34" charset="0"/>
                <a:cs typeface="Segoe UI" panose="020B0502040204020203" pitchFamily="34" charset="0"/>
              </a:rPr>
              <a:t>13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. Click the words </a:t>
            </a:r>
            <a:r>
              <a:rPr lang="en-US" sz="2300" u="sng" dirty="0">
                <a:latin typeface="Segoe UI" panose="020B0502040204020203" pitchFamily="34" charset="0"/>
                <a:cs typeface="Segoe UI" panose="020B0502040204020203" pitchFamily="34" charset="0"/>
              </a:rPr>
              <a:t>Testing Area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that correspond with the time you want. 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3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NOTE: </a:t>
            </a:r>
          </a:p>
          <a:p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Module is defaulted not to offer a time which extends past the time the  testing room closes, which is 4:00pm.</a:t>
            </a:r>
          </a:p>
          <a:p>
            <a:endParaRPr lang="en-US" sz="23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E3DFB27-9BB5-4103-AE98-F5C9241DE54E}"/>
              </a:ext>
            </a:extLst>
          </p:cNvPr>
          <p:cNvSpPr/>
          <p:nvPr/>
        </p:nvSpPr>
        <p:spPr>
          <a:xfrm>
            <a:off x="7687154" y="4205087"/>
            <a:ext cx="816124" cy="25589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CD132E-D7FF-4A9B-A91F-FA3775605749}"/>
              </a:ext>
            </a:extLst>
          </p:cNvPr>
          <p:cNvSpPr txBox="1"/>
          <p:nvPr/>
        </p:nvSpPr>
        <p:spPr>
          <a:xfrm>
            <a:off x="7059700" y="4183987"/>
            <a:ext cx="56467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11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20EE00C1-72A6-4472-B3A6-0E12D03C80FB}"/>
              </a:ext>
            </a:extLst>
          </p:cNvPr>
          <p:cNvSpPr/>
          <p:nvPr/>
        </p:nvSpPr>
        <p:spPr>
          <a:xfrm rot="10800000">
            <a:off x="5586948" y="815634"/>
            <a:ext cx="804672" cy="510522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A559E9-F073-4406-AC6F-8E9C067FB08D}"/>
              </a:ext>
            </a:extLst>
          </p:cNvPr>
          <p:cNvSpPr txBox="1"/>
          <p:nvPr/>
        </p:nvSpPr>
        <p:spPr>
          <a:xfrm>
            <a:off x="4918867" y="3181445"/>
            <a:ext cx="55151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AC47CD-C745-4477-A060-B5D4E2F6FF67}"/>
              </a:ext>
            </a:extLst>
          </p:cNvPr>
          <p:cNvSpPr txBox="1"/>
          <p:nvPr/>
        </p:nvSpPr>
        <p:spPr>
          <a:xfrm>
            <a:off x="7248559" y="4160436"/>
            <a:ext cx="55151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C16BA2-7761-453B-A147-ABD59D55B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163" y="815634"/>
            <a:ext cx="3863288" cy="54470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084C9114-3778-4953-B9FB-5356A2CF5244}"/>
              </a:ext>
            </a:extLst>
          </p:cNvPr>
          <p:cNvSpPr/>
          <p:nvPr/>
        </p:nvSpPr>
        <p:spPr>
          <a:xfrm>
            <a:off x="9234333" y="5173681"/>
            <a:ext cx="831227" cy="428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569927B-7A9F-4D66-8A3C-D14B0EE8327A}"/>
              </a:ext>
            </a:extLst>
          </p:cNvPr>
          <p:cNvCxnSpPr>
            <a:cxnSpLocks/>
          </p:cNvCxnSpPr>
          <p:nvPr/>
        </p:nvCxnSpPr>
        <p:spPr>
          <a:xfrm>
            <a:off x="7168357" y="5387791"/>
            <a:ext cx="20659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0B64665-6B35-4507-A68A-72A025F7403B}"/>
              </a:ext>
            </a:extLst>
          </p:cNvPr>
          <p:cNvSpPr txBox="1"/>
          <p:nvPr/>
        </p:nvSpPr>
        <p:spPr>
          <a:xfrm>
            <a:off x="8000778" y="5173681"/>
            <a:ext cx="55151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17746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AF93-D08C-4225-A07E-13F0E339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457518"/>
            <a:ext cx="3476845" cy="531495"/>
          </a:xfrm>
        </p:spPr>
        <p:txBody>
          <a:bodyPr/>
          <a:lstStyle/>
          <a:p>
            <a:r>
              <a:rPr lang="en-US" b="1" dirty="0"/>
              <a:t>          Directions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DE105-F0A9-4006-8C24-4F5CFBBE6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363" y="1245870"/>
            <a:ext cx="3926537" cy="4623117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14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. “Confirm Exam Booking” window will pop up. If you need to start over click the X in the upper right corner of the window.</a:t>
            </a:r>
          </a:p>
          <a:p>
            <a:b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15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 Indicates required fields you must fill in to continue</a:t>
            </a:r>
          </a:p>
          <a:p>
            <a:b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16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.  Enter Instructor’s first and last name.  Title not necessary.</a:t>
            </a:r>
          </a:p>
          <a:p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17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.  Check if this is an On-Line exam.</a:t>
            </a:r>
          </a:p>
          <a:p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18</a:t>
            </a:r>
            <a:r>
              <a:rPr 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. Use the right side bar to scroll down through the window.</a:t>
            </a:r>
          </a:p>
          <a:p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B53BC-6BEC-41F2-8206-C27A78CF0E8F}"/>
              </a:ext>
            </a:extLst>
          </p:cNvPr>
          <p:cNvSpPr txBox="1"/>
          <p:nvPr/>
        </p:nvSpPr>
        <p:spPr>
          <a:xfrm>
            <a:off x="5080000" y="1842254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2CB390-D088-416C-89CE-90B6B38E704E}"/>
              </a:ext>
            </a:extLst>
          </p:cNvPr>
          <p:cNvSpPr txBox="1"/>
          <p:nvPr/>
        </p:nvSpPr>
        <p:spPr>
          <a:xfrm>
            <a:off x="5242560" y="1648413"/>
            <a:ext cx="6148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838EC5-9CF8-44EA-B996-4C91C5BBCA17}"/>
              </a:ext>
            </a:extLst>
          </p:cNvPr>
          <p:cNvSpPr txBox="1"/>
          <p:nvPr/>
        </p:nvSpPr>
        <p:spPr>
          <a:xfrm>
            <a:off x="5242560" y="791653"/>
            <a:ext cx="6148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7FD815-658C-46FF-A416-A0B45A7E5B62}"/>
              </a:ext>
            </a:extLst>
          </p:cNvPr>
          <p:cNvSpPr txBox="1"/>
          <p:nvPr/>
        </p:nvSpPr>
        <p:spPr>
          <a:xfrm>
            <a:off x="5242560" y="3436786"/>
            <a:ext cx="6431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16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36690B-D393-4DC1-BF54-BA783EABA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1525" y="856797"/>
            <a:ext cx="5072741" cy="4873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40CAD10-9AAE-42C5-8323-4D6CE79A4852}"/>
              </a:ext>
            </a:extLst>
          </p:cNvPr>
          <p:cNvSpPr txBox="1"/>
          <p:nvPr/>
        </p:nvSpPr>
        <p:spPr>
          <a:xfrm>
            <a:off x="10016944" y="5087199"/>
            <a:ext cx="65204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18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EEDF5E-B223-4495-8D84-9357FAB6D69B}"/>
              </a:ext>
            </a:extLst>
          </p:cNvPr>
          <p:cNvSpPr/>
          <p:nvPr/>
        </p:nvSpPr>
        <p:spPr>
          <a:xfrm>
            <a:off x="6157086" y="1508769"/>
            <a:ext cx="1617407" cy="461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4F5003E-6F33-498F-9E84-1A02C3331C3E}"/>
              </a:ext>
            </a:extLst>
          </p:cNvPr>
          <p:cNvSpPr/>
          <p:nvPr/>
        </p:nvSpPr>
        <p:spPr>
          <a:xfrm>
            <a:off x="5837335" y="791653"/>
            <a:ext cx="2597538" cy="610526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085829D-3E16-4518-83D9-D2C9D1E52583}"/>
              </a:ext>
            </a:extLst>
          </p:cNvPr>
          <p:cNvSpPr/>
          <p:nvPr/>
        </p:nvSpPr>
        <p:spPr>
          <a:xfrm>
            <a:off x="6021525" y="4007418"/>
            <a:ext cx="1937487" cy="48088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046215-2834-4666-AF8D-CF41B8D0510D}"/>
              </a:ext>
            </a:extLst>
          </p:cNvPr>
          <p:cNvSpPr txBox="1"/>
          <p:nvPr/>
        </p:nvSpPr>
        <p:spPr>
          <a:xfrm>
            <a:off x="5242560" y="4099133"/>
            <a:ext cx="6148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17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A4A9001-4328-4596-A4F7-9C18E4267A9A}"/>
              </a:ext>
            </a:extLst>
          </p:cNvPr>
          <p:cNvCxnSpPr>
            <a:cxnSpLocks/>
          </p:cNvCxnSpPr>
          <p:nvPr/>
        </p:nvCxnSpPr>
        <p:spPr>
          <a:xfrm>
            <a:off x="10908861" y="2901099"/>
            <a:ext cx="0" cy="23040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ADA8B5B-BD01-41B7-BF09-ED58E0227D5F}"/>
              </a:ext>
            </a:extLst>
          </p:cNvPr>
          <p:cNvSpPr txBox="1"/>
          <p:nvPr/>
        </p:nvSpPr>
        <p:spPr>
          <a:xfrm>
            <a:off x="6289855" y="3509932"/>
            <a:ext cx="372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First and last name of instructor</a:t>
            </a:r>
          </a:p>
        </p:txBody>
      </p:sp>
    </p:spTree>
    <p:extLst>
      <p:ext uri="{BB962C8B-B14F-4D97-AF65-F5344CB8AC3E}">
        <p14:creationId xmlns:p14="http://schemas.microsoft.com/office/powerpoint/2010/main" val="310906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</TotalTime>
  <Words>366</Words>
  <Application>Microsoft Office PowerPoint</Application>
  <PresentationFormat>Widescreen</PresentationFormat>
  <Paragraphs>130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Office Theme</vt:lpstr>
      <vt:lpstr>Student Accessibility Services (SAS)  </vt:lpstr>
      <vt:lpstr>Log in to accommodate</vt:lpstr>
      <vt:lpstr>          Directions</vt:lpstr>
      <vt:lpstr>        Directions</vt:lpstr>
      <vt:lpstr>      Directions</vt:lpstr>
      <vt:lpstr>      Directions  </vt:lpstr>
      <vt:lpstr>      Directions</vt:lpstr>
      <vt:lpstr>      Directions</vt:lpstr>
      <vt:lpstr>          Directions</vt:lpstr>
      <vt:lpstr>          Directions</vt:lpstr>
      <vt:lpstr>          Directions</vt:lpstr>
      <vt:lpstr>         Directions</vt:lpstr>
      <vt:lpstr>        Directions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Accessibility Services (Formerly Disability Services)</dc:title>
  <dc:creator>Reisenauer, Teri</dc:creator>
  <cp:lastModifiedBy>Reisenauer, Teri</cp:lastModifiedBy>
  <cp:revision>111</cp:revision>
  <dcterms:created xsi:type="dcterms:W3CDTF">2021-09-01T18:20:39Z</dcterms:created>
  <dcterms:modified xsi:type="dcterms:W3CDTF">2022-09-13T20:12:05Z</dcterms:modified>
</cp:coreProperties>
</file>