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7"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70" autoAdjust="0"/>
  </p:normalViewPr>
  <p:slideViewPr>
    <p:cSldViewPr snapToGrid="0" snapToObjects="1">
      <p:cViewPr varScale="1">
        <p:scale>
          <a:sx n="64" d="100"/>
          <a:sy n="64" d="100"/>
        </p:scale>
        <p:origin x="924"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C2D06-EC2F-49CC-AB81-6BEC7E0B4B6F}" type="datetimeFigureOut">
              <a:rPr lang="en-US" smtClean="0"/>
              <a:t>11/22/2017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2AC502-160E-4A9A-A616-5648302325E0}" type="slidenum">
              <a:rPr lang="en-US" smtClean="0"/>
              <a:t>‹#›</a:t>
            </a:fld>
            <a:endParaRPr lang="en-US"/>
          </a:p>
        </p:txBody>
      </p:sp>
    </p:spTree>
    <p:extLst>
      <p:ext uri="{BB962C8B-B14F-4D97-AF65-F5344CB8AC3E}">
        <p14:creationId xmlns:p14="http://schemas.microsoft.com/office/powerpoint/2010/main" val="4220587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the Campus Security Authority Training.</a:t>
            </a:r>
            <a:endParaRPr lang="en-US" dirty="0"/>
          </a:p>
        </p:txBody>
      </p:sp>
      <p:sp>
        <p:nvSpPr>
          <p:cNvPr id="4" name="Slide Number Placeholder 3"/>
          <p:cNvSpPr>
            <a:spLocks noGrp="1"/>
          </p:cNvSpPr>
          <p:nvPr>
            <p:ph type="sldNum" sz="quarter" idx="10"/>
          </p:nvPr>
        </p:nvSpPr>
        <p:spPr/>
        <p:txBody>
          <a:bodyPr/>
          <a:lstStyle/>
          <a:p>
            <a:fld id="{BC2AC502-160E-4A9A-A616-5648302325E0}" type="slidenum">
              <a:rPr lang="en-US" smtClean="0"/>
              <a:t>1</a:t>
            </a:fld>
            <a:endParaRPr lang="en-US"/>
          </a:p>
        </p:txBody>
      </p:sp>
    </p:spTree>
    <p:extLst>
      <p:ext uri="{BB962C8B-B14F-4D97-AF65-F5344CB8AC3E}">
        <p14:creationId xmlns:p14="http://schemas.microsoft.com/office/powerpoint/2010/main" val="3051940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Crimes That Must Be Reported</a:t>
            </a:r>
          </a:p>
          <a:p>
            <a:r>
              <a:rPr lang="en-US" dirty="0" smtClean="0"/>
              <a:t>Please report any crime that is reported to you. University Police &amp; Public Safety in coordination with the Dean of Students Office will make the determination of whether the crime must be reported under </a:t>
            </a:r>
            <a:r>
              <a:rPr lang="en-US" dirty="0" err="1" smtClean="0"/>
              <a:t>Clery</a:t>
            </a:r>
            <a:r>
              <a:rPr lang="en-US" dirty="0" smtClean="0"/>
              <a:t> Act Regulations.</a:t>
            </a:r>
          </a:p>
        </p:txBody>
      </p:sp>
      <p:sp>
        <p:nvSpPr>
          <p:cNvPr id="4" name="Slide Number Placeholder 3"/>
          <p:cNvSpPr>
            <a:spLocks noGrp="1"/>
          </p:cNvSpPr>
          <p:nvPr>
            <p:ph type="sldNum" sz="quarter" idx="10"/>
          </p:nvPr>
        </p:nvSpPr>
        <p:spPr/>
        <p:txBody>
          <a:bodyPr/>
          <a:lstStyle/>
          <a:p>
            <a:fld id="{BC2AC502-160E-4A9A-A616-5648302325E0}" type="slidenum">
              <a:rPr lang="en-US" smtClean="0"/>
              <a:t>10</a:t>
            </a:fld>
            <a:endParaRPr lang="en-US"/>
          </a:p>
        </p:txBody>
      </p:sp>
    </p:spTree>
    <p:extLst>
      <p:ext uri="{BB962C8B-B14F-4D97-AF65-F5344CB8AC3E}">
        <p14:creationId xmlns:p14="http://schemas.microsoft.com/office/powerpoint/2010/main" val="1684386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list of all the mandated</a:t>
            </a:r>
            <a:r>
              <a:rPr lang="en-US" baseline="0" dirty="0" smtClean="0"/>
              <a:t> crimes that are required to be reported on under the </a:t>
            </a:r>
            <a:r>
              <a:rPr lang="en-US" baseline="0" dirty="0" err="1" smtClean="0"/>
              <a:t>Clery</a:t>
            </a:r>
            <a:r>
              <a:rPr lang="en-US" baseline="0" dirty="0" smtClean="0"/>
              <a:t> Act.  Don’t worry about trying to make a determination on the specific crime being reported to you.  Just do the best you can to help narrow down the type of incident and give as many facts as you can.</a:t>
            </a:r>
          </a:p>
          <a:p>
            <a:endParaRPr lang="en-US" baseline="0" dirty="0" smtClean="0"/>
          </a:p>
          <a:p>
            <a:r>
              <a:rPr lang="en-US" dirty="0" smtClean="0"/>
              <a:t>For a better understanding of the definitions</a:t>
            </a:r>
            <a:r>
              <a:rPr lang="en-US" baseline="0" dirty="0" smtClean="0"/>
              <a:t> review the </a:t>
            </a:r>
            <a:r>
              <a:rPr lang="en-US" b="1" baseline="0" dirty="0" smtClean="0"/>
              <a:t>Glossary</a:t>
            </a:r>
            <a:r>
              <a:rPr lang="en-US" baseline="0" dirty="0" smtClean="0"/>
              <a:t> attached to the training</a:t>
            </a:r>
          </a:p>
        </p:txBody>
      </p:sp>
      <p:sp>
        <p:nvSpPr>
          <p:cNvPr id="4" name="Slide Number Placeholder 3"/>
          <p:cNvSpPr>
            <a:spLocks noGrp="1"/>
          </p:cNvSpPr>
          <p:nvPr>
            <p:ph type="sldNum" sz="quarter" idx="10"/>
          </p:nvPr>
        </p:nvSpPr>
        <p:spPr/>
        <p:txBody>
          <a:bodyPr/>
          <a:lstStyle/>
          <a:p>
            <a:fld id="{BC2AC502-160E-4A9A-A616-5648302325E0}" type="slidenum">
              <a:rPr lang="en-US" smtClean="0"/>
              <a:t>11</a:t>
            </a:fld>
            <a:endParaRPr lang="en-US"/>
          </a:p>
        </p:txBody>
      </p:sp>
    </p:spTree>
    <p:extLst>
      <p:ext uri="{BB962C8B-B14F-4D97-AF65-F5344CB8AC3E}">
        <p14:creationId xmlns:p14="http://schemas.microsoft.com/office/powerpoint/2010/main" val="1118213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additional resources to contact, after you send in the</a:t>
            </a:r>
            <a:r>
              <a:rPr lang="en-US" baseline="0" dirty="0" smtClean="0"/>
              <a:t> form, that can provide assistance.</a:t>
            </a:r>
            <a:endParaRPr lang="en-US" dirty="0"/>
          </a:p>
        </p:txBody>
      </p:sp>
      <p:sp>
        <p:nvSpPr>
          <p:cNvPr id="4" name="Slide Number Placeholder 3"/>
          <p:cNvSpPr>
            <a:spLocks noGrp="1"/>
          </p:cNvSpPr>
          <p:nvPr>
            <p:ph type="sldNum" sz="quarter" idx="10"/>
          </p:nvPr>
        </p:nvSpPr>
        <p:spPr/>
        <p:txBody>
          <a:bodyPr/>
          <a:lstStyle/>
          <a:p>
            <a:fld id="{BC2AC502-160E-4A9A-A616-5648302325E0}" type="slidenum">
              <a:rPr lang="en-US" smtClean="0"/>
              <a:t>12</a:t>
            </a:fld>
            <a:endParaRPr lang="en-US"/>
          </a:p>
        </p:txBody>
      </p:sp>
    </p:spTree>
    <p:extLst>
      <p:ext uri="{BB962C8B-B14F-4D97-AF65-F5344CB8AC3E}">
        <p14:creationId xmlns:p14="http://schemas.microsoft.com/office/powerpoint/2010/main" val="913624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addition to the UW-Parkside campus resources, there are several resources available in the greater Kenosha and Racine area, including resources for sexual assault.</a:t>
            </a:r>
          </a:p>
          <a:p>
            <a:endParaRPr lang="en-US" dirty="0"/>
          </a:p>
        </p:txBody>
      </p:sp>
      <p:sp>
        <p:nvSpPr>
          <p:cNvPr id="4" name="Slide Number Placeholder 3"/>
          <p:cNvSpPr>
            <a:spLocks noGrp="1"/>
          </p:cNvSpPr>
          <p:nvPr>
            <p:ph type="sldNum" sz="quarter" idx="10"/>
          </p:nvPr>
        </p:nvSpPr>
        <p:spPr/>
        <p:txBody>
          <a:bodyPr/>
          <a:lstStyle/>
          <a:p>
            <a:fld id="{BC2AC502-160E-4A9A-A616-5648302325E0}" type="slidenum">
              <a:rPr lang="en-US" smtClean="0"/>
              <a:t>13</a:t>
            </a:fld>
            <a:endParaRPr lang="en-US"/>
          </a:p>
        </p:txBody>
      </p:sp>
    </p:spTree>
    <p:extLst>
      <p:ext uri="{BB962C8B-B14F-4D97-AF65-F5344CB8AC3E}">
        <p14:creationId xmlns:p14="http://schemas.microsoft.com/office/powerpoint/2010/main" val="3073994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 emergency or dangerous situation you must call and report the incident directly. </a:t>
            </a:r>
            <a:r>
              <a:rPr lang="en-US" baseline="0" dirty="0" smtClean="0"/>
              <a:t>This is the fastest way to get professional help in an emergency.</a:t>
            </a:r>
          </a:p>
          <a:p>
            <a:endParaRPr lang="en-US" baseline="0" dirty="0" smtClean="0"/>
          </a:p>
          <a:p>
            <a:r>
              <a:rPr lang="en-US" baseline="0" dirty="0" smtClean="0"/>
              <a:t>UW-Parkside Police and Public Safety 262-595-2911 or 262-595-2455.</a:t>
            </a:r>
            <a:endParaRPr lang="en-US" dirty="0"/>
          </a:p>
        </p:txBody>
      </p:sp>
      <p:sp>
        <p:nvSpPr>
          <p:cNvPr id="4" name="Slide Number Placeholder 3"/>
          <p:cNvSpPr>
            <a:spLocks noGrp="1"/>
          </p:cNvSpPr>
          <p:nvPr>
            <p:ph type="sldNum" sz="quarter" idx="10"/>
          </p:nvPr>
        </p:nvSpPr>
        <p:spPr/>
        <p:txBody>
          <a:bodyPr/>
          <a:lstStyle/>
          <a:p>
            <a:fld id="{BC2AC502-160E-4A9A-A616-5648302325E0}" type="slidenum">
              <a:rPr lang="en-US" smtClean="0"/>
              <a:t>15</a:t>
            </a:fld>
            <a:endParaRPr lang="en-US"/>
          </a:p>
        </p:txBody>
      </p:sp>
    </p:spTree>
    <p:extLst>
      <p:ext uri="{BB962C8B-B14F-4D97-AF65-F5344CB8AC3E}">
        <p14:creationId xmlns:p14="http://schemas.microsoft.com/office/powerpoint/2010/main" val="748390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a:rPr>
              <a:t>Well done, </a:t>
            </a:r>
          </a:p>
          <a:p>
            <a:pPr marL="0" indent="0">
              <a:buFont typeface="Arial" pitchFamily="34" charset="0"/>
              <a:buNone/>
              <a:defRPr/>
            </a:pPr>
            <a:r>
              <a:rPr lang="en-US" dirty="0" smtClean="0">
                <a:cs typeface="MS PGothic" pitchFamily="34" charset="-128"/>
              </a:rPr>
              <a:t>You have now completed the Campus Security Authority Training course</a:t>
            </a:r>
          </a:p>
          <a:p>
            <a:pPr>
              <a:buFont typeface="Arial" charset="0"/>
              <a:buNone/>
              <a:defRPr/>
            </a:pPr>
            <a:r>
              <a:rPr lang="en-US" dirty="0" smtClean="0">
                <a:cs typeface="MS PGothic" pitchFamily="34" charset="-128"/>
              </a:rPr>
              <a:t>You should now be able to:</a:t>
            </a:r>
          </a:p>
          <a:p>
            <a:pPr>
              <a:buFont typeface="Arial" charset="0"/>
              <a:buNone/>
              <a:defRPr/>
            </a:pPr>
            <a:r>
              <a:rPr lang="en-US" dirty="0" smtClean="0">
                <a:ea typeface="ＭＳ Ｐゴシック"/>
              </a:rPr>
              <a:t>	Describe the </a:t>
            </a:r>
            <a:r>
              <a:rPr lang="en-US" dirty="0" err="1" smtClean="0">
                <a:ea typeface="ＭＳ Ｐゴシック"/>
              </a:rPr>
              <a:t>Clery</a:t>
            </a:r>
            <a:r>
              <a:rPr lang="en-US" dirty="0" smtClean="0">
                <a:ea typeface="ＭＳ Ｐゴシック"/>
              </a:rPr>
              <a:t> Act</a:t>
            </a:r>
          </a:p>
          <a:p>
            <a:pPr>
              <a:buFont typeface="Arial" charset="0"/>
              <a:buNone/>
              <a:defRPr/>
            </a:pPr>
            <a:r>
              <a:rPr lang="en-US" dirty="0" smtClean="0">
                <a:ea typeface="ＭＳ Ｐゴシック"/>
              </a:rPr>
              <a:t>	Explain a Campus Security Authority (CSA)</a:t>
            </a:r>
          </a:p>
          <a:p>
            <a:pPr>
              <a:buFont typeface="Arial" charset="0"/>
              <a:buNone/>
              <a:defRPr/>
            </a:pPr>
            <a:r>
              <a:rPr lang="en-US" dirty="0" smtClean="0">
                <a:ea typeface="ＭＳ Ｐゴシック"/>
              </a:rPr>
              <a:t>	Identify your Crime Reporting Role</a:t>
            </a:r>
          </a:p>
          <a:p>
            <a:pPr>
              <a:buFont typeface="Arial" charset="0"/>
              <a:buNone/>
              <a:defRPr/>
            </a:pPr>
            <a:r>
              <a:rPr lang="en-US" dirty="0" smtClean="0">
                <a:ea typeface="ＭＳ Ｐゴシック"/>
              </a:rPr>
              <a:t>	Properly Report a Crime</a:t>
            </a:r>
          </a:p>
          <a:p>
            <a:pPr>
              <a:buFont typeface="Arial" charset="0"/>
              <a:buNone/>
              <a:defRPr/>
            </a:pPr>
            <a:r>
              <a:rPr lang="en-US" dirty="0" smtClean="0">
                <a:ea typeface="ＭＳ Ｐゴシック"/>
              </a:rPr>
              <a:t>	Complete and Submit the Incident Reporting form</a:t>
            </a:r>
          </a:p>
          <a:p>
            <a:pPr>
              <a:buFont typeface="Arial" charset="0"/>
              <a:buNone/>
              <a:defRPr/>
            </a:pPr>
            <a:r>
              <a:rPr lang="en-US" dirty="0" smtClean="0">
                <a:ea typeface="ＭＳ Ｐゴシック"/>
              </a:rPr>
              <a:t>	Report a Missing Student</a:t>
            </a:r>
          </a:p>
          <a:p>
            <a:pPr>
              <a:buFont typeface="Arial" charset="0"/>
              <a:buNone/>
              <a:defRPr/>
            </a:pPr>
            <a:r>
              <a:rPr lang="en-US" dirty="0" smtClean="0">
                <a:ea typeface="ＭＳ Ｐゴシック"/>
              </a:rPr>
              <a:t>	Report</a:t>
            </a:r>
            <a:r>
              <a:rPr lang="en-US" baseline="0" dirty="0" smtClean="0">
                <a:ea typeface="ＭＳ Ｐゴシック"/>
              </a:rPr>
              <a:t> an Emergency or Dangerous Situation</a:t>
            </a:r>
            <a:endParaRPr lang="en-US" dirty="0" smtClean="0">
              <a:ea typeface="ＭＳ Ｐゴシック"/>
            </a:endParaRPr>
          </a:p>
        </p:txBody>
      </p:sp>
      <p:sp>
        <p:nvSpPr>
          <p:cNvPr id="4" name="Slide Number Placeholder 3"/>
          <p:cNvSpPr>
            <a:spLocks noGrp="1"/>
          </p:cNvSpPr>
          <p:nvPr>
            <p:ph type="sldNum" sz="quarter" idx="10"/>
          </p:nvPr>
        </p:nvSpPr>
        <p:spPr/>
        <p:txBody>
          <a:bodyPr/>
          <a:lstStyle/>
          <a:p>
            <a:fld id="{BC2AC502-160E-4A9A-A616-5648302325E0}" type="slidenum">
              <a:rPr lang="en-US" smtClean="0"/>
              <a:t>16</a:t>
            </a:fld>
            <a:endParaRPr lang="en-US"/>
          </a:p>
        </p:txBody>
      </p:sp>
    </p:spTree>
    <p:extLst>
      <p:ext uri="{BB962C8B-B14F-4D97-AF65-F5344CB8AC3E}">
        <p14:creationId xmlns:p14="http://schemas.microsoft.com/office/powerpoint/2010/main" val="1854050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now have completed the CSA training course, please notify Steve</a:t>
            </a:r>
            <a:r>
              <a:rPr lang="en-US" baseline="0" dirty="0" smtClean="0"/>
              <a:t> Wallner, Dean of Student via email.  The UW-Parkside </a:t>
            </a:r>
            <a:r>
              <a:rPr lang="en-US" baseline="0" dirty="0" err="1" smtClean="0"/>
              <a:t>Clery</a:t>
            </a:r>
            <a:r>
              <a:rPr lang="en-US" baseline="0" dirty="0" smtClean="0"/>
              <a:t> Protocol and reporting links will be sent to you.</a:t>
            </a:r>
            <a:endParaRPr lang="en-US" dirty="0"/>
          </a:p>
        </p:txBody>
      </p:sp>
      <p:sp>
        <p:nvSpPr>
          <p:cNvPr id="4" name="Slide Number Placeholder 3"/>
          <p:cNvSpPr>
            <a:spLocks noGrp="1"/>
          </p:cNvSpPr>
          <p:nvPr>
            <p:ph type="sldNum" sz="quarter" idx="10"/>
          </p:nvPr>
        </p:nvSpPr>
        <p:spPr/>
        <p:txBody>
          <a:bodyPr/>
          <a:lstStyle/>
          <a:p>
            <a:fld id="{BC2AC502-160E-4A9A-A616-5648302325E0}" type="slidenum">
              <a:rPr lang="en-US" smtClean="0"/>
              <a:t>17</a:t>
            </a:fld>
            <a:endParaRPr lang="en-US"/>
          </a:p>
        </p:txBody>
      </p:sp>
    </p:spTree>
    <p:extLst>
      <p:ext uri="{BB962C8B-B14F-4D97-AF65-F5344CB8AC3E}">
        <p14:creationId xmlns:p14="http://schemas.microsoft.com/office/powerpoint/2010/main" val="1383668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AC502-160E-4A9A-A616-5648302325E0}" type="slidenum">
              <a:rPr lang="en-US" smtClean="0"/>
              <a:t>21</a:t>
            </a:fld>
            <a:endParaRPr lang="en-US"/>
          </a:p>
        </p:txBody>
      </p:sp>
    </p:spTree>
    <p:extLst>
      <p:ext uri="{BB962C8B-B14F-4D97-AF65-F5344CB8AC3E}">
        <p14:creationId xmlns:p14="http://schemas.microsoft.com/office/powerpoint/2010/main" val="1034786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ea typeface="ＭＳ Ｐゴシック"/>
              </a:rPr>
              <a:t>Once you have completed this course you should have a good understanding of the Campus Security Authority (CSA) process along with your roles and responsibilities as a CSA.</a:t>
            </a:r>
          </a:p>
          <a:p>
            <a:endParaRPr lang="en-US" baseline="0" dirty="0" smtClean="0">
              <a:ea typeface="ＭＳ Ｐゴシック"/>
            </a:endParaRPr>
          </a:p>
          <a:p>
            <a:r>
              <a:rPr lang="en-US" baseline="0" dirty="0" smtClean="0">
                <a:ea typeface="ＭＳ Ｐゴシック"/>
              </a:rPr>
              <a:t>Continue when you’re ready </a:t>
            </a:r>
            <a:endParaRPr lang="en-US" dirty="0" smtClean="0">
              <a:ea typeface="ＭＳ Ｐゴシック"/>
            </a:endParaRPr>
          </a:p>
        </p:txBody>
      </p:sp>
      <p:sp>
        <p:nvSpPr>
          <p:cNvPr id="4" name="Slide Number Placeholder 3"/>
          <p:cNvSpPr>
            <a:spLocks noGrp="1"/>
          </p:cNvSpPr>
          <p:nvPr>
            <p:ph type="sldNum" sz="quarter" idx="10"/>
          </p:nvPr>
        </p:nvSpPr>
        <p:spPr/>
        <p:txBody>
          <a:bodyPr/>
          <a:lstStyle/>
          <a:p>
            <a:fld id="{BC2AC502-160E-4A9A-A616-5648302325E0}" type="slidenum">
              <a:rPr lang="en-US" smtClean="0"/>
              <a:t>2</a:t>
            </a:fld>
            <a:endParaRPr lang="en-US"/>
          </a:p>
        </p:txBody>
      </p:sp>
    </p:spTree>
    <p:extLst>
      <p:ext uri="{BB962C8B-B14F-4D97-AF65-F5344CB8AC3E}">
        <p14:creationId xmlns:p14="http://schemas.microsoft.com/office/powerpoint/2010/main" val="668106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Clery</a:t>
            </a:r>
            <a:r>
              <a:rPr lang="en-US" dirty="0" smtClean="0"/>
              <a:t> Act, is a federal law intended to ensure that students, members of the campus community and the public are informed about crimes that occur at colleges and universities.</a:t>
            </a:r>
          </a:p>
          <a:p>
            <a:r>
              <a:rPr lang="en-US" dirty="0" smtClean="0"/>
              <a:t>The </a:t>
            </a:r>
            <a:r>
              <a:rPr lang="en-US" dirty="0" err="1" smtClean="0"/>
              <a:t>Clery</a:t>
            </a:r>
            <a:r>
              <a:rPr lang="en-US" dirty="0" smtClean="0"/>
              <a:t> Act requires that universities collect and publish crime statistics to the public.</a:t>
            </a:r>
          </a:p>
          <a:p>
            <a:r>
              <a:rPr lang="en-US" dirty="0" smtClean="0"/>
              <a:t>The  </a:t>
            </a:r>
            <a:r>
              <a:rPr lang="en-US" dirty="0" err="1" smtClean="0"/>
              <a:t>Clery</a:t>
            </a:r>
            <a:r>
              <a:rPr lang="en-US" dirty="0" smtClean="0"/>
              <a:t> Act identifies a group of people that MUST report all crimes reported to them. This group is called Campus Security Authorities (CSA). </a:t>
            </a:r>
          </a:p>
          <a:p>
            <a:r>
              <a:rPr lang="en-US" dirty="0" smtClean="0"/>
              <a:t>The goal of the </a:t>
            </a:r>
            <a:r>
              <a:rPr lang="en-US" dirty="0" err="1" smtClean="0"/>
              <a:t>Clery</a:t>
            </a:r>
            <a:r>
              <a:rPr lang="en-US" dirty="0" smtClean="0"/>
              <a:t> Act is to give people an accurate picture of crimes that occur on college and university campuses.</a:t>
            </a:r>
          </a:p>
        </p:txBody>
      </p:sp>
      <p:sp>
        <p:nvSpPr>
          <p:cNvPr id="4" name="Slide Number Placeholder 3"/>
          <p:cNvSpPr>
            <a:spLocks noGrp="1"/>
          </p:cNvSpPr>
          <p:nvPr>
            <p:ph type="sldNum" sz="quarter" idx="10"/>
          </p:nvPr>
        </p:nvSpPr>
        <p:spPr/>
        <p:txBody>
          <a:bodyPr/>
          <a:lstStyle/>
          <a:p>
            <a:fld id="{BC2AC502-160E-4A9A-A616-5648302325E0}" type="slidenum">
              <a:rPr lang="en-US" smtClean="0"/>
              <a:t>3</a:t>
            </a:fld>
            <a:endParaRPr lang="en-US"/>
          </a:p>
        </p:txBody>
      </p:sp>
    </p:spTree>
    <p:extLst>
      <p:ext uri="{BB962C8B-B14F-4D97-AF65-F5344CB8AC3E}">
        <p14:creationId xmlns:p14="http://schemas.microsoft.com/office/powerpoint/2010/main" val="1713098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The University encourages all it’s employees to promptly</a:t>
            </a:r>
            <a:r>
              <a:rPr lang="en-US" baseline="0" dirty="0" smtClean="0"/>
              <a:t> and accurately report crimes or emergencies. The law identifies </a:t>
            </a:r>
            <a:r>
              <a:rPr lang="en-US" dirty="0" smtClean="0"/>
              <a:t>four groups</a:t>
            </a:r>
            <a:r>
              <a:rPr lang="en-US" baseline="0" dirty="0" smtClean="0"/>
              <a:t> of mandated reporters: Police, Security, Those individuals designated by policy, and any individual with “significant responsibility toward students.”. Let’s go over them in some detail.</a:t>
            </a:r>
            <a:endParaRPr lang="en-US" dirty="0" smtClean="0"/>
          </a:p>
          <a:p>
            <a:pPr lvl="0"/>
            <a:endParaRPr lang="en-US" dirty="0" smtClean="0"/>
          </a:p>
          <a:p>
            <a:pPr lvl="0"/>
            <a:r>
              <a:rPr lang="en-US" dirty="0" smtClean="0"/>
              <a:t>The main group is the police department of an institution.  The</a:t>
            </a:r>
            <a:r>
              <a:rPr lang="en-US" baseline="0" dirty="0" smtClean="0"/>
              <a:t> University Police are available 24/7 at 262-595-2911 (emergencies) or 262-595-2455 (non emergencies). </a:t>
            </a:r>
          </a:p>
          <a:p>
            <a:pPr lvl="0"/>
            <a:endParaRPr lang="en-US" dirty="0" smtClean="0"/>
          </a:p>
          <a:p>
            <a:pPr lvl="0"/>
            <a:r>
              <a:rPr lang="en-US" dirty="0" smtClean="0"/>
              <a:t>The</a:t>
            </a:r>
            <a:r>
              <a:rPr lang="en-US" baseline="0" dirty="0" smtClean="0"/>
              <a:t> second </a:t>
            </a:r>
            <a:r>
              <a:rPr lang="en-US" dirty="0" smtClean="0"/>
              <a:t>group is any individual responsible for campus security, including those who provide security at a campus parking lot, monitor access into a campus facility, and act as event security or escort students around campus after dark.  A few examples of this group would be Community Service </a:t>
            </a:r>
            <a:r>
              <a:rPr lang="en-US" baseline="0" dirty="0" smtClean="0"/>
              <a:t>Officers, </a:t>
            </a:r>
            <a:r>
              <a:rPr lang="en-US" dirty="0" smtClean="0"/>
              <a:t>Student Escorts, and any individual the secures an entrance into an event</a:t>
            </a:r>
            <a:r>
              <a:rPr lang="en-US" baseline="0" dirty="0" smtClean="0"/>
              <a:t> and/or building.  E</a:t>
            </a:r>
            <a:r>
              <a:rPr lang="en-US" dirty="0" smtClean="0"/>
              <a:t>ven students who work at the front desk(s) at the Residence Halls, Campus Concierge, and Sports and Activities Center are CSA’s.</a:t>
            </a:r>
          </a:p>
          <a:p>
            <a:pPr lvl="0"/>
            <a:endParaRPr lang="en-US" dirty="0" smtClean="0"/>
          </a:p>
          <a:p>
            <a:pPr lvl="0"/>
            <a:r>
              <a:rPr lang="en-US" dirty="0" smtClean="0"/>
              <a:t>The third group is any individual or organization specified in an institution’s statement of campus security policy as an individual or organization to which students and employees should report criminal offenses. If the institution directs the campus community to report criminal incidents to anyone or any organization in addition to police or security-related personnel, that individual or organization is a campus security authority.  For example the Dean of Students Office</a:t>
            </a:r>
            <a:r>
              <a:rPr lang="en-US" baseline="0" dirty="0" smtClean="0"/>
              <a:t> and </a:t>
            </a:r>
            <a:r>
              <a:rPr lang="en-US" dirty="0" smtClean="0"/>
              <a:t>International</a:t>
            </a:r>
            <a:r>
              <a:rPr lang="en-US" baseline="0" dirty="0" smtClean="0"/>
              <a:t> Student Services/Study Abroad CSAs by policy.</a:t>
            </a:r>
            <a:endParaRPr lang="en-US" dirty="0" smtClean="0"/>
          </a:p>
          <a:p>
            <a:pPr lvl="0"/>
            <a:endParaRPr lang="en-US" dirty="0" smtClean="0"/>
          </a:p>
          <a:p>
            <a:pPr lvl="0"/>
            <a:r>
              <a:rPr lang="en-US" dirty="0" smtClean="0"/>
              <a:t>The last group is defined as any official of an institution who has significant responsibility for student and campus activities, including, but not limited to, residence life, student conduct officials, athletics,</a:t>
            </a:r>
            <a:r>
              <a:rPr lang="en-US" baseline="0" dirty="0" smtClean="0"/>
              <a:t> and campus activities &amp; engagement</a:t>
            </a:r>
            <a:r>
              <a:rPr lang="en-US" dirty="0" smtClean="0"/>
              <a:t>. An </a:t>
            </a:r>
            <a:r>
              <a:rPr lang="en-US" b="1" dirty="0" smtClean="0"/>
              <a:t>official </a:t>
            </a:r>
            <a:r>
              <a:rPr lang="en-US" dirty="0" smtClean="0"/>
              <a:t>is defined as any person who has the authority and the duty to take action or respond to particular issues on behalf of the institution.  A few examples of this group includes Resident Advisors, Athletic Coaches, and Faculty/Staff Advisors to Student Groups. This last group is a general group,</a:t>
            </a:r>
            <a:r>
              <a:rPr lang="en-US" baseline="0" dirty="0" smtClean="0"/>
              <a:t> </a:t>
            </a:r>
            <a:r>
              <a:rPr lang="en-US" dirty="0" smtClean="0"/>
              <a:t>set up to include all people in positions that students would be likely to report crimes to.</a:t>
            </a:r>
          </a:p>
          <a:p>
            <a:pPr lvl="0"/>
            <a:endParaRPr lang="en-US" dirty="0" smtClean="0"/>
          </a:p>
          <a:p>
            <a:pPr lvl="0"/>
            <a:r>
              <a:rPr lang="en-US" dirty="0" smtClean="0"/>
              <a:t>If you are unsure</a:t>
            </a:r>
            <a:r>
              <a:rPr lang="en-US" baseline="0" dirty="0" smtClean="0"/>
              <a:t> whether you or someone in your workgroup would be considered a CSA, you should contact the Associate Dean of Students, Steve Wallner at 262-595-2451 or steven.wallner@uwp.edu for assistance. </a:t>
            </a:r>
            <a:endParaRPr lang="en-US" dirty="0"/>
          </a:p>
        </p:txBody>
      </p:sp>
      <p:sp>
        <p:nvSpPr>
          <p:cNvPr id="4" name="Slide Number Placeholder 3"/>
          <p:cNvSpPr>
            <a:spLocks noGrp="1"/>
          </p:cNvSpPr>
          <p:nvPr>
            <p:ph type="sldNum" sz="quarter" idx="10"/>
          </p:nvPr>
        </p:nvSpPr>
        <p:spPr/>
        <p:txBody>
          <a:bodyPr/>
          <a:lstStyle/>
          <a:p>
            <a:fld id="{BC2AC502-160E-4A9A-A616-5648302325E0}" type="slidenum">
              <a:rPr lang="en-US" smtClean="0"/>
              <a:t>4</a:t>
            </a:fld>
            <a:endParaRPr lang="en-US"/>
          </a:p>
        </p:txBody>
      </p:sp>
    </p:spTree>
    <p:extLst>
      <p:ext uri="{BB962C8B-B14F-4D97-AF65-F5344CB8AC3E}">
        <p14:creationId xmlns:p14="http://schemas.microsoft.com/office/powerpoint/2010/main" val="3630564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provided some examples of positions</a:t>
            </a:r>
            <a:r>
              <a:rPr lang="en-US" baseline="0" dirty="0" smtClean="0"/>
              <a:t> </a:t>
            </a:r>
            <a:r>
              <a:rPr lang="en-US" dirty="0" smtClean="0"/>
              <a:t>at UW-Parkside</a:t>
            </a:r>
            <a:r>
              <a:rPr lang="en-US" baseline="0" dirty="0" smtClean="0"/>
              <a:t> that are </a:t>
            </a:r>
            <a:r>
              <a:rPr lang="en-US" dirty="0" smtClean="0"/>
              <a:t>CSA’s.</a:t>
            </a:r>
            <a:r>
              <a:rPr lang="en-US" baseline="0" dirty="0" smtClean="0"/>
              <a:t> It isn’t possible to list every position that may be a CSA. CSA is based on your function at UWP, not your title. Some CSA’s are students, some are employees, some may be Faculty, many are staff members. Others still may be individual’s contracted by the university to provide similar services. </a:t>
            </a:r>
          </a:p>
          <a:p>
            <a:endParaRPr lang="en-US" baseline="0" dirty="0" smtClean="0"/>
          </a:p>
          <a:p>
            <a:r>
              <a:rPr lang="en-US" baseline="0" dirty="0" smtClean="0"/>
              <a:t>Our goal is to identify all individuals at the University with CSA responsibilities to provide training and support. </a:t>
            </a:r>
            <a:endParaRPr lang="en-US" dirty="0" smtClean="0"/>
          </a:p>
          <a:p>
            <a:endParaRPr lang="en-US" dirty="0"/>
          </a:p>
        </p:txBody>
      </p:sp>
      <p:sp>
        <p:nvSpPr>
          <p:cNvPr id="4" name="Slide Number Placeholder 3"/>
          <p:cNvSpPr>
            <a:spLocks noGrp="1"/>
          </p:cNvSpPr>
          <p:nvPr>
            <p:ph type="sldNum" sz="quarter" idx="10"/>
          </p:nvPr>
        </p:nvSpPr>
        <p:spPr/>
        <p:txBody>
          <a:bodyPr/>
          <a:lstStyle/>
          <a:p>
            <a:fld id="{BC2AC502-160E-4A9A-A616-5648302325E0}" type="slidenum">
              <a:rPr lang="en-US" smtClean="0"/>
              <a:t>5</a:t>
            </a:fld>
            <a:endParaRPr lang="en-US"/>
          </a:p>
        </p:txBody>
      </p:sp>
    </p:spTree>
    <p:extLst>
      <p:ext uri="{BB962C8B-B14F-4D97-AF65-F5344CB8AC3E}">
        <p14:creationId xmlns:p14="http://schemas.microsoft.com/office/powerpoint/2010/main" val="3108555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CSA’s must report crimes and emergencies.</a:t>
            </a:r>
            <a:r>
              <a:rPr lang="en-US" baseline="0" dirty="0" smtClean="0"/>
              <a:t> That is what you’re expected to do. Contact UW-Parkside Police and Public Safety at 262-595-2911 or 262-595-2455. Tell the dispatcher you are a CSA and need to report a crime.</a:t>
            </a:r>
          </a:p>
          <a:p>
            <a:endParaRPr lang="en-US" baseline="0" dirty="0" smtClean="0"/>
          </a:p>
          <a:p>
            <a:r>
              <a:rPr lang="en-US" baseline="0" dirty="0" smtClean="0"/>
              <a:t>If you are participating in a Study Abroad program you need to report crimes and emergencies locally. Once that is done follow the Study Abroad Emergency procedures and/or report it to the Manager of International Student Services/Study Abroad 262-595-2701</a:t>
            </a:r>
            <a:r>
              <a:rPr lang="en-US" dirty="0" smtClean="0"/>
              <a:t>.  </a:t>
            </a:r>
          </a:p>
        </p:txBody>
      </p:sp>
      <p:sp>
        <p:nvSpPr>
          <p:cNvPr id="4" name="Slide Number Placeholder 3"/>
          <p:cNvSpPr>
            <a:spLocks noGrp="1"/>
          </p:cNvSpPr>
          <p:nvPr>
            <p:ph type="sldNum" sz="quarter" idx="10"/>
          </p:nvPr>
        </p:nvSpPr>
        <p:spPr/>
        <p:txBody>
          <a:bodyPr/>
          <a:lstStyle/>
          <a:p>
            <a:fld id="{BC2AC502-160E-4A9A-A616-5648302325E0}" type="slidenum">
              <a:rPr lang="en-US" smtClean="0"/>
              <a:t>6</a:t>
            </a:fld>
            <a:endParaRPr lang="en-US"/>
          </a:p>
        </p:txBody>
      </p:sp>
    </p:spTree>
    <p:extLst>
      <p:ext uri="{BB962C8B-B14F-4D97-AF65-F5344CB8AC3E}">
        <p14:creationId xmlns:p14="http://schemas.microsoft.com/office/powerpoint/2010/main" val="2584016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do not need to investigate any crime reported to you</a:t>
            </a:r>
          </a:p>
          <a:p>
            <a:r>
              <a:rPr lang="en-US" dirty="0" smtClean="0"/>
              <a:t>You should not try to apprehend the alleged perpetrator of the crime</a:t>
            </a:r>
          </a:p>
          <a:p>
            <a:r>
              <a:rPr lang="en-US" dirty="0" smtClean="0"/>
              <a:t>You do not need to convince the person reporting this to you to speak to the police if they are unwilling to do so.</a:t>
            </a:r>
          </a:p>
        </p:txBody>
      </p:sp>
      <p:sp>
        <p:nvSpPr>
          <p:cNvPr id="4" name="Slide Number Placeholder 3"/>
          <p:cNvSpPr>
            <a:spLocks noGrp="1"/>
          </p:cNvSpPr>
          <p:nvPr>
            <p:ph type="sldNum" sz="quarter" idx="10"/>
          </p:nvPr>
        </p:nvSpPr>
        <p:spPr/>
        <p:txBody>
          <a:bodyPr/>
          <a:lstStyle/>
          <a:p>
            <a:fld id="{BC2AC502-160E-4A9A-A616-5648302325E0}" type="slidenum">
              <a:rPr lang="en-US" smtClean="0"/>
              <a:t>7</a:t>
            </a:fld>
            <a:endParaRPr lang="en-US"/>
          </a:p>
        </p:txBody>
      </p:sp>
    </p:spTree>
    <p:extLst>
      <p:ext uri="{BB962C8B-B14F-4D97-AF65-F5344CB8AC3E}">
        <p14:creationId xmlns:p14="http://schemas.microsoft.com/office/powerpoint/2010/main" val="1422382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UW-Parkside encourages all students and employees to report crimes and emergencies to the</a:t>
            </a:r>
            <a:r>
              <a:rPr lang="en-US" baseline="0" dirty="0" smtClean="0"/>
              <a:t> UW-Parkside Police and Public Safety</a:t>
            </a:r>
            <a:r>
              <a:rPr lang="en-US" dirty="0" smtClean="0"/>
              <a:t>, however we know that doesn’t always happen </a:t>
            </a:r>
          </a:p>
          <a:p>
            <a:r>
              <a:rPr lang="en-US" dirty="0" smtClean="0"/>
              <a:t>Often times when students are the victims of crime, they are likely to report it to someone other than the police </a:t>
            </a:r>
          </a:p>
          <a:p>
            <a:r>
              <a:rPr lang="en-US" dirty="0" smtClean="0"/>
              <a:t>Because of your function at UW-Parkside, people see you as a</a:t>
            </a:r>
            <a:r>
              <a:rPr lang="en-US" baseline="0" dirty="0" smtClean="0"/>
              <a:t> person in charge. You are very likely in the course of your activities to have </a:t>
            </a:r>
            <a:r>
              <a:rPr lang="en-US" dirty="0" smtClean="0"/>
              <a:t>someone disclose</a:t>
            </a:r>
            <a:r>
              <a:rPr lang="en-US" baseline="0" dirty="0" smtClean="0"/>
              <a:t> information about a crime</a:t>
            </a:r>
            <a:endParaRPr lang="en-US" dirty="0" smtClean="0"/>
          </a:p>
          <a:p>
            <a:r>
              <a:rPr lang="en-US" dirty="0" smtClean="0"/>
              <a:t>As a CSA you have the responsibility to report the crime/incident</a:t>
            </a:r>
          </a:p>
          <a:p>
            <a:endParaRPr lang="en-US" sz="1200" b="0" i="0" u="none" strike="noStrike" kern="1200" baseline="0" dirty="0" smtClean="0">
              <a:solidFill>
                <a:schemeClr val="tx1"/>
              </a:solidFill>
              <a:latin typeface="Calibri" pitchFamily="34" charset="0"/>
              <a:ea typeface="ＭＳ Ｐゴシック" pitchFamily="-106" charset="-128"/>
              <a:cs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Providers at the Student Health &amp; Counseling Center are the only individuals on campus who are designated as “Confidential”.  Providers are required to report that an incident has occurred for statistical purposes only and may, if requested by the reporting person, include or not include any information that could identify a specific person(s).</a:t>
            </a:r>
            <a:endParaRPr lang="en-US" sz="1200" dirty="0" smtClean="0"/>
          </a:p>
        </p:txBody>
      </p:sp>
      <p:sp>
        <p:nvSpPr>
          <p:cNvPr id="4" name="Slide Number Placeholder 3"/>
          <p:cNvSpPr>
            <a:spLocks noGrp="1"/>
          </p:cNvSpPr>
          <p:nvPr>
            <p:ph type="sldNum" sz="quarter" idx="10"/>
          </p:nvPr>
        </p:nvSpPr>
        <p:spPr/>
        <p:txBody>
          <a:bodyPr/>
          <a:lstStyle/>
          <a:p>
            <a:fld id="{BC2AC502-160E-4A9A-A616-5648302325E0}" type="slidenum">
              <a:rPr lang="en-US" smtClean="0"/>
              <a:t>8</a:t>
            </a:fld>
            <a:endParaRPr lang="en-US"/>
          </a:p>
        </p:txBody>
      </p:sp>
    </p:spTree>
    <p:extLst>
      <p:ext uri="{BB962C8B-B14F-4D97-AF65-F5344CB8AC3E}">
        <p14:creationId xmlns:p14="http://schemas.microsoft.com/office/powerpoint/2010/main" val="3440813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a:rPr>
              <a:t>Under normal circumstances when</a:t>
            </a:r>
            <a:r>
              <a:rPr lang="en-US" baseline="0" dirty="0" smtClean="0">
                <a:ea typeface="ＭＳ Ｐゴシック"/>
              </a:rPr>
              <a:t> </a:t>
            </a:r>
            <a:r>
              <a:rPr lang="en-US" dirty="0" smtClean="0">
                <a:ea typeface="ＭＳ Ｐゴシック"/>
              </a:rPr>
              <a:t>a crime is reported  –</a:t>
            </a:r>
            <a:r>
              <a:rPr lang="en-US" baseline="0" dirty="0" smtClean="0">
                <a:ea typeface="ＭＳ Ｐゴシック"/>
              </a:rPr>
              <a:t> the UW-Parkside Police and Public Safety are called and speak to all involved parties. Once the police are called your reporting requirements are met and there is no need to fill out a form. But there are times when folks simply are not ready to speak to the police. This is not uncommon and we do not coerce individuals to report. You still must report the crime as best you can through the UW-Parkside Incident Reporting form.</a:t>
            </a:r>
          </a:p>
          <a:p>
            <a:endParaRPr lang="en-US" baseline="0" dirty="0" smtClean="0">
              <a:ea typeface="ＭＳ Ｐゴシック"/>
            </a:endParaRPr>
          </a:p>
          <a:p>
            <a:r>
              <a:rPr lang="en-US" baseline="0" dirty="0" smtClean="0">
                <a:ea typeface="ＭＳ Ｐゴシック"/>
              </a:rPr>
              <a:t>Resident Advisors are on the front line and interact very closely with students.  Resident Advisors are trained to use the Incident Report form as part of their regular duties. Remember, in a serious or dangerous situation always call the police to assist you. </a:t>
            </a:r>
          </a:p>
        </p:txBody>
      </p:sp>
      <p:sp>
        <p:nvSpPr>
          <p:cNvPr id="4" name="Slide Number Placeholder 3"/>
          <p:cNvSpPr>
            <a:spLocks noGrp="1"/>
          </p:cNvSpPr>
          <p:nvPr>
            <p:ph type="sldNum" sz="quarter" idx="10"/>
          </p:nvPr>
        </p:nvSpPr>
        <p:spPr/>
        <p:txBody>
          <a:bodyPr/>
          <a:lstStyle/>
          <a:p>
            <a:fld id="{BC2AC502-160E-4A9A-A616-5648302325E0}" type="slidenum">
              <a:rPr lang="en-US" smtClean="0"/>
              <a:t>9</a:t>
            </a:fld>
            <a:endParaRPr lang="en-US"/>
          </a:p>
        </p:txBody>
      </p:sp>
    </p:spTree>
    <p:extLst>
      <p:ext uri="{BB962C8B-B14F-4D97-AF65-F5344CB8AC3E}">
        <p14:creationId xmlns:p14="http://schemas.microsoft.com/office/powerpoint/2010/main" val="1697016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38466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082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9075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091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7114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5814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4670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53727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0826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0C681D88-32B9-F145-8D42-300925E197C3}" type="datetimeFigureOut">
              <a:rPr lang="en-US"/>
              <a:pPr>
                <a:defRPr/>
              </a:pPr>
              <a:t>11/22/2017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a:defRPr/>
            </a:pPr>
            <a:endParaRPr lang="en-US"/>
          </a:p>
        </p:txBody>
      </p:sp>
      <p:pic>
        <p:nvPicPr>
          <p:cNvPr id="1030" name="Picture 6" descr="Gradient_Swash.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2075" y="0"/>
            <a:ext cx="9317038"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hyperlink" Target="http://www.co.kenosha.wi.us/index.aspx?nid=148" TargetMode="External"/><Relationship Id="rId3" Type="http://schemas.openxmlformats.org/officeDocument/2006/relationships/slideLayout" Target="../slideLayouts/slideLayout2.xml"/><Relationship Id="rId7" Type="http://schemas.openxmlformats.org/officeDocument/2006/relationships/hyperlink" Target="http://www.co.kenosha.wi.us/index.aspx?NID=1283" TargetMode="Externa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hyperlink" Target="http://wchkenosha.org/" TargetMode="External"/><Relationship Id="rId11" Type="http://schemas.openxmlformats.org/officeDocument/2006/relationships/image" Target="../media/image2.png"/><Relationship Id="rId5" Type="http://schemas.openxmlformats.org/officeDocument/2006/relationships/hyperlink" Target="https://www.aurorahealthcare.org/healing-advocacy-services/our-locations" TargetMode="External"/><Relationship Id="rId10" Type="http://schemas.openxmlformats.org/officeDocument/2006/relationships/hyperlink" Target="http://www.lsswis.org/LSS/Services/Counseling/Sexual-Assault-Services.htm" TargetMode="External"/><Relationship Id="rId4" Type="http://schemas.openxmlformats.org/officeDocument/2006/relationships/notesSlide" Target="../notesSlides/notesSlide13.xml"/><Relationship Id="rId9" Type="http://schemas.openxmlformats.org/officeDocument/2006/relationships/hyperlink" Target="http://www.khds.org/Services_Crisis/default.asp"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aurorahealthcare.org/healing-advocacy-services/our-locations" TargetMode="External"/><Relationship Id="rId2" Type="http://schemas.openxmlformats.org/officeDocument/2006/relationships/hyperlink" Target="https://www.lsswis.org/LSS/Programs-Services/Mental-Health/Counseling/Sexual-Assault-Services" TargetMode="External"/><Relationship Id="rId1" Type="http://schemas.openxmlformats.org/officeDocument/2006/relationships/slideLayout" Target="../slideLayouts/slideLayout2.xml"/><Relationship Id="rId6" Type="http://schemas.openxmlformats.org/officeDocument/2006/relationships/hyperlink" Target="https://www.uwp.edu/live/offices/studentaffairs/" TargetMode="External"/><Relationship Id="rId5" Type="http://schemas.openxmlformats.org/officeDocument/2006/relationships/hyperlink" Target="https://www.wcasa.org/pages/Resources.php" TargetMode="External"/><Relationship Id="rId4" Type="http://schemas.openxmlformats.org/officeDocument/2006/relationships/hyperlink" Target="http://www.thehealingcenter.org/default.aspx"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hyperlink" Target="http://www.bu.edu/police/safetyoncampus/Clery%20Crime%20Reporting%20Form.pdf" TargetMode="Externa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hyperlink" Target="https://publicdocs.maxient.com/incidentreport.php?UnivofWisconsinParkside" TargetMode="External"/><Relationship Id="rId5" Type="http://schemas.openxmlformats.org/officeDocument/2006/relationships/hyperlink" Target="mailto:steven.wallner@uwp.edu" TargetMode="Externa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2" Type="http://schemas.openxmlformats.org/officeDocument/2006/relationships/hyperlink" Target="https://www2.ed.gov/admins/lead/safety/handbook.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4"/><Relationship Id="rId1" Type="http://schemas.microsoft.com/office/2007/relationships/media" Target="../media/media4.mp4"/><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p:txBody>
          <a:bodyPr/>
          <a:lstStyle/>
          <a:p>
            <a:r>
              <a:rPr lang="en-US" dirty="0" smtClean="0">
                <a:latin typeface="Calibri" charset="0"/>
              </a:rPr>
              <a:t>UW-Parkside Campus Security Authority Training</a:t>
            </a:r>
            <a:endParaRPr lang="en-US" dirty="0">
              <a:latin typeface="Calibri" charset="0"/>
            </a:endParaRPr>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r>
              <a:rPr lang="en-US" dirty="0" smtClean="0">
                <a:ea typeface="+mn-ea"/>
                <a:cs typeface="+mn-cs"/>
              </a:rPr>
              <a:t>(Please click the slide to advance)</a:t>
            </a:r>
          </a:p>
        </p:txBody>
      </p:sp>
      <p:pic>
        <p:nvPicPr>
          <p:cNvPr id="2" name="Slide 1 - CS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490728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Crimes That Must Be Reported</a:t>
            </a:r>
            <a:endParaRPr lang="en-US" dirty="0"/>
          </a:p>
        </p:txBody>
      </p:sp>
      <p:sp>
        <p:nvSpPr>
          <p:cNvPr id="3" name="Content Placeholder 2"/>
          <p:cNvSpPr>
            <a:spLocks noGrp="1"/>
          </p:cNvSpPr>
          <p:nvPr>
            <p:ph idx="1"/>
          </p:nvPr>
        </p:nvSpPr>
        <p:spPr/>
        <p:txBody>
          <a:bodyPr/>
          <a:lstStyle/>
          <a:p>
            <a:pPr marL="0" indent="0" algn="ctr">
              <a:buNone/>
            </a:pPr>
            <a:r>
              <a:rPr lang="en-US" sz="3600" dirty="0"/>
              <a:t>Please report any crime that </a:t>
            </a:r>
            <a:r>
              <a:rPr lang="en-US" sz="3600" dirty="0" smtClean="0"/>
              <a:t>is</a:t>
            </a:r>
          </a:p>
          <a:p>
            <a:pPr marL="0" indent="0" algn="ctr">
              <a:buNone/>
            </a:pPr>
            <a:r>
              <a:rPr lang="en-US" sz="3600" dirty="0" smtClean="0"/>
              <a:t>reported </a:t>
            </a:r>
            <a:r>
              <a:rPr lang="en-US" sz="3600" dirty="0"/>
              <a:t>to </a:t>
            </a:r>
            <a:r>
              <a:rPr lang="en-US" sz="3600" dirty="0" smtClean="0"/>
              <a:t>you!</a:t>
            </a:r>
          </a:p>
          <a:p>
            <a:pPr marL="0" indent="0" algn="ctr">
              <a:buNone/>
            </a:pPr>
            <a:r>
              <a:rPr lang="en-US" sz="3600" dirty="0" smtClean="0"/>
              <a:t>University Police &amp; Public Safety in coordination with the Dean of Students Office will </a:t>
            </a:r>
            <a:r>
              <a:rPr lang="en-US" sz="3600" dirty="0"/>
              <a:t>make the determination of whether the crime must be reported under </a:t>
            </a:r>
            <a:r>
              <a:rPr lang="en-US" sz="3600" dirty="0" err="1"/>
              <a:t>Clery</a:t>
            </a:r>
            <a:r>
              <a:rPr lang="en-US" sz="3600" dirty="0"/>
              <a:t> Act </a:t>
            </a:r>
            <a:r>
              <a:rPr lang="en-US" sz="3600" dirty="0" smtClean="0"/>
              <a:t>Regulations.</a:t>
            </a:r>
            <a:endParaRPr lang="en-US" sz="3600" dirty="0"/>
          </a:p>
          <a:p>
            <a:endParaRPr lang="en-US" dirty="0"/>
          </a:p>
        </p:txBody>
      </p:sp>
      <p:pic>
        <p:nvPicPr>
          <p:cNvPr id="4" name="Slide 10 - CS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77374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Crime Categories</a:t>
            </a:r>
            <a:endParaRPr lang="en-US" dirty="0"/>
          </a:p>
        </p:txBody>
      </p:sp>
      <p:sp>
        <p:nvSpPr>
          <p:cNvPr id="3" name="Content Placeholder 2"/>
          <p:cNvSpPr>
            <a:spLocks noGrp="1"/>
          </p:cNvSpPr>
          <p:nvPr>
            <p:ph sz="half" idx="1"/>
          </p:nvPr>
        </p:nvSpPr>
        <p:spPr/>
        <p:txBody>
          <a:bodyPr/>
          <a:lstStyle/>
          <a:p>
            <a:r>
              <a:rPr lang="en-US" dirty="0"/>
              <a:t>Murder and Non-Negligent Manslaughter</a:t>
            </a:r>
          </a:p>
          <a:p>
            <a:r>
              <a:rPr lang="en-US" dirty="0"/>
              <a:t>Negligent Manslaughter</a:t>
            </a:r>
          </a:p>
          <a:p>
            <a:r>
              <a:rPr lang="en-US" dirty="0" smtClean="0"/>
              <a:t>Sexual Assault including Rape, Fondling, Incest, Statutory Rape</a:t>
            </a:r>
            <a:endParaRPr lang="en-US" dirty="0"/>
          </a:p>
          <a:p>
            <a:r>
              <a:rPr lang="en-US" dirty="0"/>
              <a:t>Robbery  </a:t>
            </a:r>
          </a:p>
          <a:p>
            <a:r>
              <a:rPr lang="en-US" dirty="0"/>
              <a:t>Aggravated </a:t>
            </a:r>
            <a:r>
              <a:rPr lang="en-US" dirty="0" smtClean="0"/>
              <a:t>Assault</a:t>
            </a:r>
          </a:p>
          <a:p>
            <a:r>
              <a:rPr lang="en-US" dirty="0"/>
              <a:t>Burglary</a:t>
            </a:r>
          </a:p>
          <a:p>
            <a:endParaRPr lang="en-US" dirty="0"/>
          </a:p>
        </p:txBody>
      </p:sp>
      <p:sp>
        <p:nvSpPr>
          <p:cNvPr id="4" name="Content Placeholder 3"/>
          <p:cNvSpPr>
            <a:spLocks noGrp="1"/>
          </p:cNvSpPr>
          <p:nvPr>
            <p:ph sz="half" idx="2"/>
          </p:nvPr>
        </p:nvSpPr>
        <p:spPr/>
        <p:txBody>
          <a:bodyPr/>
          <a:lstStyle/>
          <a:p>
            <a:r>
              <a:rPr lang="en-US" dirty="0" smtClean="0"/>
              <a:t>Motor </a:t>
            </a:r>
            <a:r>
              <a:rPr lang="en-US" dirty="0"/>
              <a:t>Vehicle Theft</a:t>
            </a:r>
          </a:p>
          <a:p>
            <a:r>
              <a:rPr lang="en-US" dirty="0"/>
              <a:t>Hate </a:t>
            </a:r>
            <a:r>
              <a:rPr lang="en-US" dirty="0" smtClean="0"/>
              <a:t>Crime</a:t>
            </a:r>
          </a:p>
          <a:p>
            <a:pPr>
              <a:buFont typeface="Arial" panose="020B0604020202020204" pitchFamily="34" charset="0"/>
              <a:buChar char="•"/>
            </a:pPr>
            <a:r>
              <a:rPr lang="en-US" dirty="0" smtClean="0"/>
              <a:t>Arson</a:t>
            </a:r>
            <a:endParaRPr lang="en-US" dirty="0"/>
          </a:p>
          <a:p>
            <a:r>
              <a:rPr lang="en-US" dirty="0"/>
              <a:t>Alcohol, Drug, or Weapons</a:t>
            </a:r>
          </a:p>
          <a:p>
            <a:r>
              <a:rPr lang="en-US" dirty="0"/>
              <a:t>Domestic Violence</a:t>
            </a:r>
          </a:p>
          <a:p>
            <a:r>
              <a:rPr lang="en-US" dirty="0"/>
              <a:t>Dating Violence</a:t>
            </a:r>
          </a:p>
          <a:p>
            <a:r>
              <a:rPr lang="en-US" dirty="0"/>
              <a:t>Stalking</a:t>
            </a:r>
          </a:p>
        </p:txBody>
      </p:sp>
      <p:pic>
        <p:nvPicPr>
          <p:cNvPr id="5" name="Slide 11 - CS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56377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1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Seeking Help on Campus</a:t>
            </a:r>
            <a:endParaRPr lang="en-US" dirty="0"/>
          </a:p>
        </p:txBody>
      </p:sp>
      <p:sp>
        <p:nvSpPr>
          <p:cNvPr id="3" name="Content Placeholder 2"/>
          <p:cNvSpPr>
            <a:spLocks noGrp="1"/>
          </p:cNvSpPr>
          <p:nvPr>
            <p:ph idx="1"/>
          </p:nvPr>
        </p:nvSpPr>
        <p:spPr/>
        <p:txBody>
          <a:bodyPr/>
          <a:lstStyle/>
          <a:p>
            <a:r>
              <a:rPr lang="en-US" sz="2000" dirty="0"/>
              <a:t>Consider contacting any of the following offices for help or support:</a:t>
            </a:r>
          </a:p>
          <a:p>
            <a:pPr lvl="1"/>
            <a:r>
              <a:rPr lang="en-US" sz="2000" b="1" dirty="0"/>
              <a:t>University </a:t>
            </a:r>
            <a:r>
              <a:rPr lang="en-US" sz="2000" b="1" dirty="0" smtClean="0"/>
              <a:t>Police &amp; Public Safety, </a:t>
            </a:r>
            <a:r>
              <a:rPr lang="en-US" sz="2000" b="1" dirty="0" err="1" smtClean="0"/>
              <a:t>Tallent</a:t>
            </a:r>
            <a:r>
              <a:rPr lang="en-US" sz="2000" b="1" dirty="0" smtClean="0"/>
              <a:t> Hall, 262-595-2911 or 262-595-2455 – 24hr</a:t>
            </a:r>
          </a:p>
          <a:p>
            <a:pPr lvl="1"/>
            <a:r>
              <a:rPr lang="en-US" sz="2000" b="1" dirty="0" smtClean="0"/>
              <a:t>Vice Provost Student Affairs &amp; Enrollment Services, Wyllie Hall, 262-595-2598</a:t>
            </a:r>
          </a:p>
          <a:p>
            <a:pPr lvl="1"/>
            <a:r>
              <a:rPr lang="en-US" sz="2000" b="1" dirty="0" smtClean="0"/>
              <a:t>Dean of Students Office, Student Center, 262-595-2451</a:t>
            </a:r>
          </a:p>
          <a:p>
            <a:pPr lvl="1"/>
            <a:r>
              <a:rPr lang="en-US" sz="2000" b="1" dirty="0" smtClean="0"/>
              <a:t>Housing &amp; Residence Life Office, Ranger Hall, 262-595-2320</a:t>
            </a:r>
          </a:p>
          <a:p>
            <a:pPr lvl="1"/>
            <a:r>
              <a:rPr lang="en-US" sz="2000" b="1" dirty="0" smtClean="0"/>
              <a:t>Student Health and Counseling Center, 262-595-2366</a:t>
            </a:r>
          </a:p>
          <a:p>
            <a:pPr lvl="1"/>
            <a:r>
              <a:rPr lang="en-US" sz="2000" b="1" dirty="0" smtClean="0"/>
              <a:t>International Student Services/Study Abroad, </a:t>
            </a:r>
            <a:r>
              <a:rPr lang="en-US" sz="2000" b="1" dirty="0" err="1" smtClean="0"/>
              <a:t>Greenquist</a:t>
            </a:r>
            <a:r>
              <a:rPr lang="en-US" sz="2000" b="1" dirty="0" smtClean="0"/>
              <a:t> Hall, 262-595-2701</a:t>
            </a:r>
            <a:endParaRPr lang="en-US" sz="2000" dirty="0"/>
          </a:p>
        </p:txBody>
      </p:sp>
      <p:pic>
        <p:nvPicPr>
          <p:cNvPr id="4" name="Slide 12 - CSA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02094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8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Seeking Help Off Campus</a:t>
            </a:r>
            <a:endParaRPr lang="en-US" dirty="0"/>
          </a:p>
        </p:txBody>
      </p:sp>
      <p:sp>
        <p:nvSpPr>
          <p:cNvPr id="3" name="Content Placeholder 2"/>
          <p:cNvSpPr>
            <a:spLocks noGrp="1"/>
          </p:cNvSpPr>
          <p:nvPr>
            <p:ph idx="1"/>
          </p:nvPr>
        </p:nvSpPr>
        <p:spPr>
          <a:xfrm>
            <a:off x="457200" y="1124712"/>
            <a:ext cx="8229600" cy="5001451"/>
          </a:xfrm>
        </p:spPr>
        <p:txBody>
          <a:bodyPr/>
          <a:lstStyle/>
          <a:p>
            <a:r>
              <a:rPr lang="en-US" sz="2400" dirty="0"/>
              <a:t>There are several resources available in the greater </a:t>
            </a:r>
            <a:r>
              <a:rPr lang="en-US" sz="2400" dirty="0" smtClean="0"/>
              <a:t>Kenosha/Racine area</a:t>
            </a:r>
            <a:r>
              <a:rPr lang="en-US" sz="2400" dirty="0"/>
              <a:t>, including resources for sexual assault</a:t>
            </a:r>
            <a:r>
              <a:rPr lang="en-US" sz="2400" dirty="0" smtClean="0"/>
              <a:t>:</a:t>
            </a:r>
          </a:p>
          <a:p>
            <a:pPr marL="0" indent="0">
              <a:buNone/>
            </a:pPr>
            <a:endParaRPr lang="en-US" sz="2400" dirty="0" smtClean="0"/>
          </a:p>
          <a:p>
            <a:r>
              <a:rPr lang="en-US" sz="1200" dirty="0"/>
              <a:t>Aurora Medical Center </a:t>
            </a:r>
            <a:r>
              <a:rPr lang="en-US" sz="1200" dirty="0" smtClean="0"/>
              <a:t>– Kenosha, 262-948-5640 </a:t>
            </a:r>
            <a:r>
              <a:rPr lang="en-US" sz="1200" dirty="0"/>
              <a:t>S.A.N.E Nurse – </a:t>
            </a:r>
            <a:r>
              <a:rPr lang="en-US" sz="1200" dirty="0" smtClean="0"/>
              <a:t>24hr, </a:t>
            </a:r>
            <a:r>
              <a:rPr lang="en-US" sz="1200" dirty="0">
                <a:hlinkClick r:id="rId5"/>
              </a:rPr>
              <a:t>https://</a:t>
            </a:r>
            <a:r>
              <a:rPr lang="en-US" sz="1200" dirty="0" smtClean="0">
                <a:hlinkClick r:id="rId5"/>
              </a:rPr>
              <a:t>www.aurorahealthcare.org/healing-advocacy-services/our-locations</a:t>
            </a:r>
            <a:endParaRPr lang="en-US" sz="1200" dirty="0"/>
          </a:p>
          <a:p>
            <a:pPr marL="0" indent="0">
              <a:buNone/>
            </a:pPr>
            <a:endParaRPr lang="en-US" sz="1200" dirty="0"/>
          </a:p>
          <a:p>
            <a:r>
              <a:rPr lang="en-US" sz="1200" dirty="0"/>
              <a:t>Women and Children’s </a:t>
            </a:r>
            <a:r>
              <a:rPr lang="en-US" sz="1200" dirty="0" smtClean="0"/>
              <a:t>Horizons-Kenosha, 800-853-3503 </a:t>
            </a:r>
            <a:r>
              <a:rPr lang="en-US" sz="1200" dirty="0"/>
              <a:t>24hr crisis – toll </a:t>
            </a:r>
            <a:r>
              <a:rPr lang="en-US" sz="1200" dirty="0" smtClean="0"/>
              <a:t>free, 262-652-9900 </a:t>
            </a:r>
            <a:r>
              <a:rPr lang="en-US" sz="1200" dirty="0"/>
              <a:t>24hr crisis </a:t>
            </a:r>
            <a:r>
              <a:rPr lang="en-US" sz="1200" dirty="0" smtClean="0"/>
              <a:t>– local, 262-656-3500, </a:t>
            </a:r>
            <a:r>
              <a:rPr lang="en-US" sz="1200" u="sng" dirty="0" smtClean="0">
                <a:hlinkClick r:id="rId6"/>
              </a:rPr>
              <a:t>http</a:t>
            </a:r>
            <a:r>
              <a:rPr lang="en-US" sz="1200" u="sng" dirty="0">
                <a:hlinkClick r:id="rId6"/>
              </a:rPr>
              <a:t>://wchkenosha.org</a:t>
            </a:r>
            <a:r>
              <a:rPr lang="en-US" sz="1200" u="sng" dirty="0" smtClean="0">
                <a:hlinkClick r:id="rId6"/>
              </a:rPr>
              <a:t>/</a:t>
            </a:r>
            <a:endParaRPr lang="en-US" sz="1200" u="sng" dirty="0" smtClean="0"/>
          </a:p>
          <a:p>
            <a:endParaRPr lang="en-US" sz="1200" u="sng" dirty="0"/>
          </a:p>
          <a:p>
            <a:r>
              <a:rPr lang="en-US" sz="1200" dirty="0"/>
              <a:t>Women and Children’s </a:t>
            </a:r>
            <a:r>
              <a:rPr lang="en-US" sz="1200" dirty="0" smtClean="0"/>
              <a:t>Horizons-Salem, </a:t>
            </a:r>
            <a:r>
              <a:rPr lang="en-US" sz="1200" dirty="0"/>
              <a:t>800-853-3503 24hr crisis – toll free, 262-652-9900 24hr crisis – local, </a:t>
            </a:r>
            <a:r>
              <a:rPr lang="en-US" sz="1200" dirty="0" smtClean="0"/>
              <a:t>262-586-8118, </a:t>
            </a:r>
            <a:r>
              <a:rPr lang="en-US" sz="1200" u="sng" dirty="0">
                <a:hlinkClick r:id="rId6"/>
              </a:rPr>
              <a:t>http://wchkenosha.org</a:t>
            </a:r>
            <a:r>
              <a:rPr lang="en-US" sz="1200" u="sng" dirty="0" smtClean="0">
                <a:hlinkClick r:id="rId6"/>
              </a:rPr>
              <a:t>/</a:t>
            </a:r>
            <a:endParaRPr lang="en-US" sz="1200" dirty="0"/>
          </a:p>
          <a:p>
            <a:pPr marL="0" indent="0">
              <a:buNone/>
            </a:pPr>
            <a:endParaRPr lang="en-US" sz="1200" dirty="0"/>
          </a:p>
          <a:p>
            <a:r>
              <a:rPr lang="en-US" sz="1200" dirty="0"/>
              <a:t>Kenosha County Victim Witness </a:t>
            </a:r>
            <a:r>
              <a:rPr lang="en-US" sz="1200" dirty="0" smtClean="0"/>
              <a:t>Services, 262-653-2400, </a:t>
            </a:r>
            <a:r>
              <a:rPr lang="en-US" sz="1200" u="sng" dirty="0" smtClean="0">
                <a:hlinkClick r:id="rId7"/>
              </a:rPr>
              <a:t>http</a:t>
            </a:r>
            <a:r>
              <a:rPr lang="en-US" sz="1200" u="sng" dirty="0">
                <a:hlinkClick r:id="rId7"/>
              </a:rPr>
              <a:t>://www.co.kenosha.wi.us/index.aspx?NID=1283</a:t>
            </a:r>
            <a:endParaRPr lang="en-US" sz="1200" dirty="0"/>
          </a:p>
          <a:p>
            <a:pPr marL="0" indent="0">
              <a:buNone/>
            </a:pPr>
            <a:endParaRPr lang="en-US" sz="1200" dirty="0"/>
          </a:p>
          <a:p>
            <a:r>
              <a:rPr lang="en-US" sz="1200" dirty="0"/>
              <a:t>Kenosha County District Attorney’s </a:t>
            </a:r>
            <a:r>
              <a:rPr lang="en-US" sz="1200" dirty="0" smtClean="0"/>
              <a:t>Office, 262-653-2517, </a:t>
            </a:r>
            <a:r>
              <a:rPr lang="en-US" sz="1200" u="sng" dirty="0" smtClean="0">
                <a:hlinkClick r:id="rId8"/>
              </a:rPr>
              <a:t>http</a:t>
            </a:r>
            <a:r>
              <a:rPr lang="en-US" sz="1200" u="sng" dirty="0">
                <a:hlinkClick r:id="rId8"/>
              </a:rPr>
              <a:t>://www.co.kenosha.wi.us/index.aspx?nid=148</a:t>
            </a:r>
            <a:endParaRPr lang="en-US" sz="1200" dirty="0"/>
          </a:p>
          <a:p>
            <a:pPr marL="0" indent="0">
              <a:buNone/>
            </a:pPr>
            <a:endParaRPr lang="en-US" sz="1200" dirty="0"/>
          </a:p>
          <a:p>
            <a:r>
              <a:rPr lang="en-US" sz="1200" dirty="0"/>
              <a:t>Kenosha Adult </a:t>
            </a:r>
            <a:r>
              <a:rPr lang="en-US" sz="1200" dirty="0" smtClean="0"/>
              <a:t>Crisis, 262-657-7188, 1-800-236-7188, </a:t>
            </a:r>
            <a:r>
              <a:rPr lang="en-US" sz="1200" u="sng" dirty="0" smtClean="0">
                <a:hlinkClick r:id="rId9"/>
              </a:rPr>
              <a:t>http</a:t>
            </a:r>
            <a:r>
              <a:rPr lang="en-US" sz="1200" u="sng" dirty="0">
                <a:hlinkClick r:id="rId9"/>
              </a:rPr>
              <a:t>://www.khds.org/Services_Crisis/default.asp</a:t>
            </a:r>
            <a:endParaRPr lang="en-US" sz="1200" dirty="0"/>
          </a:p>
          <a:p>
            <a:pPr marL="0" indent="0">
              <a:buNone/>
            </a:pPr>
            <a:endParaRPr lang="en-US" sz="1200" dirty="0"/>
          </a:p>
          <a:p>
            <a:r>
              <a:rPr lang="en-US" sz="1200" dirty="0"/>
              <a:t>Sexual Assault Services </a:t>
            </a:r>
            <a:r>
              <a:rPr lang="en-US" sz="1200" dirty="0" smtClean="0"/>
              <a:t>– Racine, 800-656-4673 </a:t>
            </a:r>
            <a:r>
              <a:rPr lang="en-US" sz="1200" dirty="0"/>
              <a:t>24hr crisis – toll </a:t>
            </a:r>
            <a:r>
              <a:rPr lang="en-US" sz="1200" dirty="0" smtClean="0"/>
              <a:t>free, 262-637-7233 </a:t>
            </a:r>
            <a:r>
              <a:rPr lang="en-US" sz="1200" dirty="0"/>
              <a:t>24hr crisis – </a:t>
            </a:r>
            <a:r>
              <a:rPr lang="en-US" sz="1200" dirty="0" smtClean="0"/>
              <a:t>local, 262-619-1634, </a:t>
            </a:r>
            <a:r>
              <a:rPr lang="en-US" sz="1200" u="sng" dirty="0" smtClean="0">
                <a:hlinkClick r:id="rId10"/>
              </a:rPr>
              <a:t>http</a:t>
            </a:r>
            <a:r>
              <a:rPr lang="en-US" sz="1200" u="sng" dirty="0">
                <a:hlinkClick r:id="rId10"/>
              </a:rPr>
              <a:t>://www.lsswis.org/LSS/Services/Counseling/Sexual-Assault-Services.htm</a:t>
            </a:r>
            <a:endParaRPr lang="en-US" sz="1200" dirty="0"/>
          </a:p>
          <a:p>
            <a:pPr marL="0" indent="0">
              <a:buNone/>
            </a:pPr>
            <a:endParaRPr lang="en-US" sz="1200" dirty="0"/>
          </a:p>
        </p:txBody>
      </p:sp>
      <p:pic>
        <p:nvPicPr>
          <p:cNvPr id="4" name="Slide 13 - CS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94077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2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 Campus Resources Continued</a:t>
            </a:r>
            <a:endParaRPr lang="en-US" dirty="0"/>
          </a:p>
        </p:txBody>
      </p:sp>
      <p:sp>
        <p:nvSpPr>
          <p:cNvPr id="3" name="Content Placeholder 2"/>
          <p:cNvSpPr>
            <a:spLocks noGrp="1"/>
          </p:cNvSpPr>
          <p:nvPr>
            <p:ph idx="1"/>
          </p:nvPr>
        </p:nvSpPr>
        <p:spPr/>
        <p:txBody>
          <a:bodyPr/>
          <a:lstStyle/>
          <a:p>
            <a:r>
              <a:rPr lang="en-US" sz="1200" dirty="0"/>
              <a:t>Racine Services Crisis Line, 800-656-4673 24hr crisis – toll free, 262-637-7233 24hr crisis – local, 262-619-1634, </a:t>
            </a:r>
            <a:r>
              <a:rPr lang="en-US" sz="1200" dirty="0">
                <a:hlinkClick r:id="rId2"/>
              </a:rPr>
              <a:t>https://</a:t>
            </a:r>
            <a:r>
              <a:rPr lang="en-US" sz="1200" dirty="0" smtClean="0">
                <a:hlinkClick r:id="rId2"/>
              </a:rPr>
              <a:t>www.lsswis.org/LSS/Programs-Services/Mental-Health/Counseling/Sexual-Assault-Services</a:t>
            </a:r>
            <a:endParaRPr lang="en-US" sz="1200" u="sng" dirty="0" smtClean="0"/>
          </a:p>
          <a:p>
            <a:pPr marL="0" indent="0">
              <a:buNone/>
            </a:pPr>
            <a:endParaRPr lang="en-US" sz="1200" dirty="0"/>
          </a:p>
          <a:p>
            <a:r>
              <a:rPr lang="en-US" sz="1200" dirty="0"/>
              <a:t>Sexual Assault </a:t>
            </a:r>
            <a:r>
              <a:rPr lang="en-US" sz="1200" dirty="0" smtClean="0"/>
              <a:t>Treatment </a:t>
            </a:r>
            <a:r>
              <a:rPr lang="en-US" sz="1200" dirty="0"/>
              <a:t>Center of </a:t>
            </a:r>
            <a:r>
              <a:rPr lang="en-US" sz="1200" dirty="0" smtClean="0"/>
              <a:t>Milwaukee, 414-219-5555 24hr, </a:t>
            </a:r>
            <a:r>
              <a:rPr lang="en-US" sz="1200" dirty="0">
                <a:hlinkClick r:id="rId3"/>
              </a:rPr>
              <a:t>https://</a:t>
            </a:r>
            <a:r>
              <a:rPr lang="en-US" sz="1200" dirty="0" smtClean="0">
                <a:hlinkClick r:id="rId3"/>
              </a:rPr>
              <a:t>www.aurorahealthcare.org/healing-advocacy-services/our-locations</a:t>
            </a:r>
            <a:endParaRPr lang="en-US" sz="1200" u="sng" dirty="0" smtClean="0"/>
          </a:p>
          <a:p>
            <a:endParaRPr lang="en-US" sz="1200" u="sng" dirty="0"/>
          </a:p>
          <a:p>
            <a:r>
              <a:rPr lang="en-US" sz="1200" dirty="0" smtClean="0"/>
              <a:t>The Healing Center of Milwaukee, 414-671-4325 to schedule an </a:t>
            </a:r>
            <a:r>
              <a:rPr lang="en-US" sz="1200" dirty="0"/>
              <a:t>intake appointment, </a:t>
            </a:r>
            <a:r>
              <a:rPr lang="en-US" sz="1200" dirty="0">
                <a:hlinkClick r:id="rId4"/>
              </a:rPr>
              <a:t>http://</a:t>
            </a:r>
            <a:r>
              <a:rPr lang="en-US" sz="1200" dirty="0" smtClean="0">
                <a:hlinkClick r:id="rId4"/>
              </a:rPr>
              <a:t>www.thehealingcenter.org/default.aspx</a:t>
            </a:r>
            <a:endParaRPr lang="en-US" sz="1200" dirty="0" smtClean="0"/>
          </a:p>
          <a:p>
            <a:pPr marL="0" indent="0">
              <a:buNone/>
            </a:pPr>
            <a:endParaRPr lang="en-US" sz="1200" dirty="0"/>
          </a:p>
          <a:p>
            <a:r>
              <a:rPr lang="en-US" sz="1200" dirty="0"/>
              <a:t>Wisconsin Coalition Against Sexual Assault – </a:t>
            </a:r>
            <a:r>
              <a:rPr lang="en-US" sz="1200" dirty="0" smtClean="0"/>
              <a:t>Resources, 608-257-1516, </a:t>
            </a:r>
            <a:r>
              <a:rPr lang="en-US" sz="1200" u="sng" dirty="0" smtClean="0">
                <a:hlinkClick r:id="rId5"/>
              </a:rPr>
              <a:t>https</a:t>
            </a:r>
            <a:r>
              <a:rPr lang="en-US" sz="1200" u="sng" dirty="0">
                <a:hlinkClick r:id="rId5"/>
              </a:rPr>
              <a:t>://</a:t>
            </a:r>
            <a:r>
              <a:rPr lang="en-US" sz="1200" u="sng" dirty="0" smtClean="0">
                <a:hlinkClick r:id="rId5"/>
              </a:rPr>
              <a:t>www.wcasa.org/pages/Resources.php</a:t>
            </a:r>
            <a:endParaRPr lang="en-US" sz="1200" u="sng" dirty="0" smtClean="0"/>
          </a:p>
          <a:p>
            <a:endParaRPr lang="en-US" sz="1200" u="sng" dirty="0"/>
          </a:p>
          <a:p>
            <a:r>
              <a:rPr lang="en-US" sz="2400" dirty="0" smtClean="0"/>
              <a:t>All resources are also available at the UW-Parkside Student Affairs web site</a:t>
            </a:r>
            <a:r>
              <a:rPr lang="en-US" sz="2400" dirty="0"/>
              <a:t>:  </a:t>
            </a:r>
            <a:r>
              <a:rPr lang="en-US" sz="2400" dirty="0">
                <a:hlinkClick r:id="rId6"/>
              </a:rPr>
              <a:t>https://www.uwp.edu/live/offices/studentaffairs</a:t>
            </a:r>
            <a:r>
              <a:rPr lang="en-US" sz="2400" dirty="0" smtClean="0">
                <a:hlinkClick r:id="rId6"/>
              </a:rPr>
              <a:t>/</a:t>
            </a:r>
            <a:endParaRPr lang="en-US" sz="2400" dirty="0" smtClean="0"/>
          </a:p>
          <a:p>
            <a:pPr marL="0" indent="0">
              <a:buNone/>
            </a:pPr>
            <a:r>
              <a:rPr lang="en-US" sz="2400" dirty="0" smtClean="0"/>
              <a:t>  </a:t>
            </a:r>
            <a:endParaRPr lang="en-US" sz="2400" dirty="0"/>
          </a:p>
          <a:p>
            <a:endParaRPr lang="en-US" dirty="0"/>
          </a:p>
        </p:txBody>
      </p:sp>
    </p:spTree>
    <p:extLst>
      <p:ext uri="{BB962C8B-B14F-4D97-AF65-F5344CB8AC3E}">
        <p14:creationId xmlns:p14="http://schemas.microsoft.com/office/powerpoint/2010/main" val="1206778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8229600" cy="1005840"/>
          </a:xfrm>
        </p:spPr>
        <p:txBody>
          <a:bodyPr/>
          <a:lstStyle/>
          <a:p>
            <a:r>
              <a:rPr lang="en-US" dirty="0" smtClean="0"/>
              <a:t>Missing Students/Emergency Situations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In the case </a:t>
            </a:r>
            <a:r>
              <a:rPr lang="en-US" dirty="0"/>
              <a:t>of missing student, emergency or dangerous situation, you must call right away! </a:t>
            </a:r>
          </a:p>
          <a:p>
            <a:pPr marL="0" indent="0">
              <a:buNone/>
            </a:pPr>
            <a:endParaRPr lang="en-US" sz="1600" dirty="0"/>
          </a:p>
          <a:p>
            <a:pPr marL="0" indent="0">
              <a:buNone/>
            </a:pPr>
            <a:r>
              <a:rPr lang="en-US" dirty="0" smtClean="0"/>
              <a:t>Do </a:t>
            </a:r>
            <a:r>
              <a:rPr lang="en-US" dirty="0"/>
              <a:t>not use the internet or text messages. </a:t>
            </a:r>
            <a:endParaRPr lang="en-US" dirty="0" smtClean="0"/>
          </a:p>
          <a:p>
            <a:pPr marL="0" indent="0">
              <a:buNone/>
            </a:pPr>
            <a:endParaRPr lang="en-US" sz="1600" dirty="0" smtClean="0"/>
          </a:p>
          <a:p>
            <a:pPr marL="0" indent="0">
              <a:buNone/>
            </a:pPr>
            <a:r>
              <a:rPr lang="en-US" dirty="0" smtClean="0"/>
              <a:t>Please call UW-Parkside University Police and Public Safety (24hr) at 262-595-2911 or 262-595-2455.</a:t>
            </a:r>
            <a:endParaRPr lang="en-US" dirty="0"/>
          </a:p>
        </p:txBody>
      </p:sp>
      <p:pic>
        <p:nvPicPr>
          <p:cNvPr id="4" name="Slide 15 - CS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8841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4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Summary</a:t>
            </a:r>
            <a:endParaRPr lang="en-US" dirty="0"/>
          </a:p>
        </p:txBody>
      </p:sp>
      <p:sp>
        <p:nvSpPr>
          <p:cNvPr id="3" name="Content Placeholder 2"/>
          <p:cNvSpPr>
            <a:spLocks noGrp="1"/>
          </p:cNvSpPr>
          <p:nvPr>
            <p:ph idx="1"/>
          </p:nvPr>
        </p:nvSpPr>
        <p:spPr>
          <a:xfrm>
            <a:off x="457200" y="1417638"/>
            <a:ext cx="8229600" cy="4708525"/>
          </a:xfrm>
        </p:spPr>
        <p:txBody>
          <a:bodyPr/>
          <a:lstStyle/>
          <a:p>
            <a:pPr marL="0" indent="0">
              <a:buFont typeface="Arial" pitchFamily="34" charset="0"/>
              <a:buNone/>
              <a:defRPr/>
            </a:pPr>
            <a:r>
              <a:rPr lang="en-US" sz="2400" dirty="0">
                <a:cs typeface="MS PGothic" pitchFamily="34" charset="-128"/>
              </a:rPr>
              <a:t>You have now completed the Campus Security Authority Training course</a:t>
            </a:r>
          </a:p>
          <a:p>
            <a:pPr>
              <a:defRPr/>
            </a:pPr>
            <a:r>
              <a:rPr lang="en-US" sz="2400" dirty="0">
                <a:cs typeface="MS PGothic" pitchFamily="34" charset="-128"/>
              </a:rPr>
              <a:t>You should now be able to:</a:t>
            </a:r>
          </a:p>
          <a:p>
            <a:pPr lvl="1"/>
            <a:r>
              <a:rPr lang="en-US" sz="2400" dirty="0">
                <a:ea typeface="ＭＳ Ｐゴシック"/>
              </a:rPr>
              <a:t>Describe the </a:t>
            </a:r>
            <a:r>
              <a:rPr lang="en-US" sz="2400" dirty="0" err="1">
                <a:ea typeface="ＭＳ Ｐゴシック"/>
              </a:rPr>
              <a:t>Clery</a:t>
            </a:r>
            <a:r>
              <a:rPr lang="en-US" sz="2400" dirty="0">
                <a:ea typeface="ＭＳ Ｐゴシック"/>
              </a:rPr>
              <a:t> Act </a:t>
            </a:r>
          </a:p>
          <a:p>
            <a:pPr lvl="1"/>
            <a:r>
              <a:rPr lang="en-US" sz="2400" dirty="0">
                <a:ea typeface="ＭＳ Ｐゴシック"/>
              </a:rPr>
              <a:t>Explain a Campus Security Authority (CSA) </a:t>
            </a:r>
          </a:p>
          <a:p>
            <a:pPr lvl="1"/>
            <a:r>
              <a:rPr lang="en-US" sz="2400" dirty="0">
                <a:ea typeface="ＭＳ Ｐゴシック"/>
              </a:rPr>
              <a:t>Identify your Crime Reporting Role </a:t>
            </a:r>
          </a:p>
          <a:p>
            <a:pPr lvl="1"/>
            <a:r>
              <a:rPr lang="en-US" sz="2400" dirty="0">
                <a:ea typeface="ＭＳ Ｐゴシック"/>
              </a:rPr>
              <a:t>Properly Report a Crime</a:t>
            </a:r>
          </a:p>
          <a:p>
            <a:pPr lvl="1"/>
            <a:r>
              <a:rPr lang="en-US" sz="2400" dirty="0">
                <a:ea typeface="ＭＳ Ｐゴシック"/>
              </a:rPr>
              <a:t>Complete and Submit the </a:t>
            </a:r>
            <a:r>
              <a:rPr lang="en-US" sz="2400" dirty="0" smtClean="0">
                <a:ea typeface="ＭＳ Ｐゴシック"/>
              </a:rPr>
              <a:t>Incident Reporting or the Sexual Misconduct/Sexual Assault Reporting form</a:t>
            </a:r>
            <a:endParaRPr lang="en-US" sz="2400" dirty="0">
              <a:ea typeface="ＭＳ Ｐゴシック"/>
            </a:endParaRPr>
          </a:p>
          <a:p>
            <a:pPr lvl="1"/>
            <a:r>
              <a:rPr lang="en-US" sz="2400" dirty="0">
                <a:ea typeface="ＭＳ Ｐゴシック"/>
              </a:rPr>
              <a:t>Report a Missing Student</a:t>
            </a:r>
          </a:p>
          <a:p>
            <a:pPr lvl="1"/>
            <a:r>
              <a:rPr lang="en-US" sz="2400" dirty="0">
                <a:ea typeface="ＭＳ Ｐゴシック"/>
              </a:rPr>
              <a:t>Report an Emergency or Dangerous Situation</a:t>
            </a:r>
          </a:p>
        </p:txBody>
      </p:sp>
      <p:pic>
        <p:nvPicPr>
          <p:cNvPr id="4" name="Slide 16 - CS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37978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82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Links</a:t>
            </a:r>
            <a:endParaRPr lang="en-US" dirty="0"/>
          </a:p>
        </p:txBody>
      </p:sp>
      <p:sp>
        <p:nvSpPr>
          <p:cNvPr id="3" name="Content Placeholder 2"/>
          <p:cNvSpPr>
            <a:spLocks noGrp="1"/>
          </p:cNvSpPr>
          <p:nvPr>
            <p:ph idx="1"/>
          </p:nvPr>
        </p:nvSpPr>
        <p:spPr/>
        <p:txBody>
          <a:bodyPr/>
          <a:lstStyle/>
          <a:p>
            <a:r>
              <a:rPr lang="en-US" sz="2400" dirty="0" smtClean="0"/>
              <a:t>UW-Parkside </a:t>
            </a:r>
            <a:r>
              <a:rPr lang="en-US" sz="2400" dirty="0" err="1" smtClean="0"/>
              <a:t>Clery</a:t>
            </a:r>
            <a:r>
              <a:rPr lang="en-US" sz="2400" dirty="0" smtClean="0"/>
              <a:t> Protocol – A copy of the protocol will be sent to you along with the reporting form links after you have completed the CSA Training Course and have notified the </a:t>
            </a:r>
            <a:r>
              <a:rPr lang="en-US" sz="2400" dirty="0"/>
              <a:t>D</a:t>
            </a:r>
            <a:r>
              <a:rPr lang="en-US" sz="2400" dirty="0" smtClean="0"/>
              <a:t>ean of Students at </a:t>
            </a:r>
            <a:r>
              <a:rPr lang="en-US" sz="2400" dirty="0" smtClean="0">
                <a:hlinkClick r:id="rId5"/>
              </a:rPr>
              <a:t>wallner@uwp.edu</a:t>
            </a:r>
            <a:r>
              <a:rPr lang="en-US" sz="2400" dirty="0" smtClean="0"/>
              <a:t>.</a:t>
            </a:r>
            <a:endParaRPr lang="en-US" sz="2400" dirty="0"/>
          </a:p>
          <a:p>
            <a:r>
              <a:rPr lang="en-US" sz="2400" dirty="0" smtClean="0"/>
              <a:t>Incident </a:t>
            </a:r>
            <a:r>
              <a:rPr lang="en-US" sz="2400" dirty="0"/>
              <a:t>Reporting </a:t>
            </a:r>
            <a:r>
              <a:rPr lang="en-US" sz="2400" dirty="0" smtClean="0"/>
              <a:t>form </a:t>
            </a:r>
            <a:r>
              <a:rPr lang="en-US" sz="2400" dirty="0">
                <a:hlinkClick r:id="rId6"/>
              </a:rPr>
              <a:t>https://</a:t>
            </a:r>
            <a:r>
              <a:rPr lang="en-US" sz="2400" dirty="0" smtClean="0">
                <a:hlinkClick r:id="rId6"/>
              </a:rPr>
              <a:t>publicdocs.maxient.com/incidentreport.php?UnivofWisconsinParkside</a:t>
            </a:r>
            <a:endParaRPr lang="en-US" sz="2400" dirty="0" smtClean="0"/>
          </a:p>
          <a:p>
            <a:r>
              <a:rPr lang="en-US" sz="2400" dirty="0" smtClean="0"/>
              <a:t>Sexual Misconduct/Sexual Assault Reporting form</a:t>
            </a:r>
            <a:r>
              <a:rPr lang="en-US" sz="2400" u="sng" dirty="0" smtClean="0">
                <a:hlinkClick r:id="rId7"/>
              </a:rPr>
              <a:t> https</a:t>
            </a:r>
            <a:r>
              <a:rPr lang="en-US" sz="2400" u="sng" dirty="0">
                <a:hlinkClick r:id="rId7"/>
              </a:rPr>
              <a:t>://</a:t>
            </a:r>
            <a:r>
              <a:rPr lang="en-US" sz="2400" u="sng" dirty="0" smtClean="0">
                <a:hlinkClick r:id="rId7"/>
              </a:rPr>
              <a:t>publicdocs.maxient.com/reportingform.php?UnivofWisconsinParkside&amp;layout_id=1</a:t>
            </a:r>
          </a:p>
        </p:txBody>
      </p:sp>
      <p:pic>
        <p:nvPicPr>
          <p:cNvPr id="4" name="Slide 17 - CS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67200" y="3124200"/>
            <a:ext cx="609600" cy="609600"/>
          </a:xfrm>
          <a:prstGeom prst="rect">
            <a:avLst/>
          </a:prstGeom>
        </p:spPr>
      </p:pic>
      <p:pic>
        <p:nvPicPr>
          <p:cNvPr id="5" name="Slide 17 - CS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05145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93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0936" fill="hold"/>
                                        <p:tgtEl>
                                          <p:spTgt spid="4"/>
                                        </p:tgtEl>
                                      </p:cBhvr>
                                    </p:cmd>
                                  </p:childTnLst>
                                </p:cTn>
                              </p:par>
                            </p:childTnLst>
                          </p:cTn>
                        </p:par>
                      </p:childTnLst>
                    </p:cTn>
                  </p:par>
                </p:childTnLst>
              </p:cTn>
              <p:nextCondLst>
                <p:cond evt="onClick" delay="0">
                  <p:tgtEl>
                    <p:spTgt spid="4"/>
                  </p:tgtEl>
                </p:cond>
              </p:nextCondLst>
            </p:seq>
            <p:audio>
              <p:cMediaNode vol="80000" showWhenStopped="0">
                <p:cTn id="12" fill="hold" display="0">
                  <p:stCondLst>
                    <p:cond delay="indefinite"/>
                  </p:stCondLst>
                  <p:endCondLst>
                    <p:cond evt="onStopAudio" delay="0">
                      <p:tgtEl>
                        <p:sldTgt/>
                      </p:tgtEl>
                    </p:cond>
                  </p:endCondLst>
                </p:cTn>
                <p:tgtEl>
                  <p:spTgt spid="4"/>
                </p:tgtEl>
              </p:cMediaNode>
            </p:audio>
            <p:audio>
              <p:cMediaNode vol="80000" showWhenStopped="0">
                <p:cTn id="13"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a:t>
            </a:r>
            <a:endParaRPr lang="en-US" dirty="0"/>
          </a:p>
        </p:txBody>
      </p:sp>
      <p:sp>
        <p:nvSpPr>
          <p:cNvPr id="3" name="Content Placeholder 2"/>
          <p:cNvSpPr>
            <a:spLocks noGrp="1"/>
          </p:cNvSpPr>
          <p:nvPr>
            <p:ph idx="1"/>
          </p:nvPr>
        </p:nvSpPr>
        <p:spPr>
          <a:xfrm>
            <a:off x="457200" y="1127760"/>
            <a:ext cx="8229600" cy="4998403"/>
          </a:xfrm>
        </p:spPr>
        <p:txBody>
          <a:bodyPr/>
          <a:lstStyle/>
          <a:p>
            <a:pPr fontAlgn="ctr"/>
            <a:r>
              <a:rPr lang="en-US" sz="1600" dirty="0" smtClean="0"/>
              <a:t>Aggravated Assault - An </a:t>
            </a:r>
            <a:r>
              <a:rPr lang="en-US" sz="1600" dirty="0"/>
              <a:t>unlawful attack by one person upon another for the purpose of inflicting severe or aggravated bodily injury. This type of assault usually is accompanied by the use of a weapon or by means likely to product death or great bodily harm.</a:t>
            </a:r>
            <a:endParaRPr lang="en-US" sz="1600" dirty="0">
              <a:solidFill>
                <a:srgbClr val="000000"/>
              </a:solidFill>
            </a:endParaRPr>
          </a:p>
          <a:p>
            <a:pPr fontAlgn="ctr"/>
            <a:r>
              <a:rPr lang="en-US" sz="1600" dirty="0" smtClean="0"/>
              <a:t>Arson - Any </a:t>
            </a:r>
            <a:r>
              <a:rPr lang="en-US" sz="1600" dirty="0"/>
              <a:t>willful or malicious burning or attempt to burn, a dwelling house, public building, motor vehicle or aircraft, personal property or another, etc.</a:t>
            </a:r>
            <a:endParaRPr lang="en-US" sz="1600" dirty="0">
              <a:solidFill>
                <a:srgbClr val="000000"/>
              </a:solidFill>
            </a:endParaRPr>
          </a:p>
          <a:p>
            <a:pPr fontAlgn="ctr"/>
            <a:r>
              <a:rPr lang="en-US" sz="1600" dirty="0" smtClean="0"/>
              <a:t>Burglary - The </a:t>
            </a:r>
            <a:r>
              <a:rPr lang="en-US" sz="1600" dirty="0"/>
              <a:t>unlawful entry of a structure to commit a felony or a </a:t>
            </a:r>
            <a:r>
              <a:rPr lang="en-US" sz="1600" dirty="0" smtClean="0"/>
              <a:t>theft.</a:t>
            </a:r>
            <a:endParaRPr lang="en-US" sz="1600" dirty="0">
              <a:solidFill>
                <a:srgbClr val="000000"/>
              </a:solidFill>
            </a:endParaRPr>
          </a:p>
          <a:p>
            <a:pPr fontAlgn="ctr"/>
            <a:r>
              <a:rPr lang="en-US" sz="1600" dirty="0"/>
              <a:t>Campus Security </a:t>
            </a:r>
            <a:r>
              <a:rPr lang="en-US" sz="1600" dirty="0" smtClean="0"/>
              <a:t>Authority - A </a:t>
            </a:r>
            <a:r>
              <a:rPr lang="en-US" sz="1600" dirty="0" err="1"/>
              <a:t>Clery</a:t>
            </a:r>
            <a:r>
              <a:rPr lang="en-US" sz="1600" dirty="0"/>
              <a:t> </a:t>
            </a:r>
            <a:r>
              <a:rPr lang="en-US" sz="1600" dirty="0" smtClean="0"/>
              <a:t>Act specific </a:t>
            </a:r>
            <a:r>
              <a:rPr lang="en-US" sz="1600" dirty="0"/>
              <a:t>term that encompasses four groups of individuals and organizations associated with institutions that are required by law to report instances of crime that they become aware of. </a:t>
            </a:r>
            <a:endParaRPr lang="en-US" sz="1600" dirty="0" smtClean="0"/>
          </a:p>
          <a:p>
            <a:pPr fontAlgn="ctr"/>
            <a:r>
              <a:rPr lang="en-US" sz="1600" dirty="0" err="1" smtClean="0"/>
              <a:t>Clery</a:t>
            </a:r>
            <a:r>
              <a:rPr lang="en-US" sz="1600" dirty="0" smtClean="0"/>
              <a:t> </a:t>
            </a:r>
            <a:r>
              <a:rPr lang="en-US" sz="1600" dirty="0"/>
              <a:t>Act - Federal Law that requires all postsecondary institutions participating in Title IV student financial assistance programs to disclose campus crime statistics and security information. Originally called the Higher Education Act of 1965, the act was amended in 1992, 1998, 2000 and 2008.</a:t>
            </a:r>
          </a:p>
          <a:p>
            <a:pPr fontAlgn="ctr"/>
            <a:r>
              <a:rPr lang="en-US" sz="1600" dirty="0" err="1" smtClean="0">
                <a:solidFill>
                  <a:srgbClr val="000000"/>
                </a:solidFill>
              </a:rPr>
              <a:t>Clery</a:t>
            </a:r>
            <a:r>
              <a:rPr lang="en-US" sz="1600" dirty="0" smtClean="0">
                <a:solidFill>
                  <a:srgbClr val="000000"/>
                </a:solidFill>
              </a:rPr>
              <a:t> Handbook – </a:t>
            </a:r>
            <a:r>
              <a:rPr lang="en-US" sz="1600" dirty="0">
                <a:hlinkClick r:id="rId2"/>
              </a:rPr>
              <a:t>https://</a:t>
            </a:r>
            <a:r>
              <a:rPr lang="en-US" sz="1600" dirty="0" smtClean="0">
                <a:hlinkClick r:id="rId2"/>
              </a:rPr>
              <a:t>www2.ed.gov/admins/lead/safety/handbook.pdf</a:t>
            </a:r>
            <a:r>
              <a:rPr lang="en-US" sz="1600" dirty="0" smtClean="0"/>
              <a:t>.</a:t>
            </a:r>
            <a:endParaRPr lang="en-US" sz="1600" dirty="0"/>
          </a:p>
          <a:p>
            <a:pPr fontAlgn="ctr"/>
            <a:r>
              <a:rPr lang="en-US" sz="1600" dirty="0"/>
              <a:t>Dating Violence - Violence committed by a person who is or has been in a social relationship of a romantic or intimate nature with the victim; and where the existence of such a relationship shall be determined based on a consideration of the factors including the length of the relationship, the type of relationship and the frequency of interaction between the persons involved in the relationship</a:t>
            </a:r>
            <a:r>
              <a:rPr lang="en-US" sz="1600" dirty="0" smtClean="0"/>
              <a:t>.</a:t>
            </a:r>
          </a:p>
          <a:p>
            <a:pPr fontAlgn="ctr"/>
            <a:endParaRPr lang="en-US" sz="1600" dirty="0">
              <a:solidFill>
                <a:srgbClr val="000000"/>
              </a:solidFill>
            </a:endParaRPr>
          </a:p>
          <a:p>
            <a:pPr algn="ctr" fontAlgn="ctr"/>
            <a:endParaRPr lang="en-US" dirty="0">
              <a:solidFill>
                <a:srgbClr val="000000"/>
              </a:solidFill>
            </a:endParaRPr>
          </a:p>
          <a:p>
            <a:pPr algn="ctr" fontAlgn="ctr"/>
            <a:endParaRPr lang="en-US" dirty="0">
              <a:solidFill>
                <a:srgbClr val="000000"/>
              </a:solidFill>
            </a:endParaRPr>
          </a:p>
          <a:p>
            <a:pPr algn="ctr" fontAlgn="ctr"/>
            <a:endParaRPr lang="en-US" dirty="0">
              <a:solidFill>
                <a:srgbClr val="000000"/>
              </a:solidFill>
            </a:endParaRPr>
          </a:p>
          <a:p>
            <a:pPr algn="ctr" fontAlgn="ctr"/>
            <a:endParaRPr lang="en-US" dirty="0">
              <a:solidFill>
                <a:srgbClr val="000000"/>
              </a:solidFill>
            </a:endParaRPr>
          </a:p>
        </p:txBody>
      </p:sp>
    </p:spTree>
    <p:extLst>
      <p:ext uri="{BB962C8B-B14F-4D97-AF65-F5344CB8AC3E}">
        <p14:creationId xmlns:p14="http://schemas.microsoft.com/office/powerpoint/2010/main" val="1205615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Glossary Continued</a:t>
            </a:r>
            <a:endParaRPr lang="en-US" dirty="0"/>
          </a:p>
        </p:txBody>
      </p:sp>
      <p:sp>
        <p:nvSpPr>
          <p:cNvPr id="3" name="Content Placeholder 2"/>
          <p:cNvSpPr>
            <a:spLocks noGrp="1"/>
          </p:cNvSpPr>
          <p:nvPr>
            <p:ph idx="1"/>
          </p:nvPr>
        </p:nvSpPr>
        <p:spPr>
          <a:xfrm>
            <a:off x="457200" y="1137920"/>
            <a:ext cx="8229600" cy="4988243"/>
          </a:xfrm>
        </p:spPr>
        <p:txBody>
          <a:bodyPr/>
          <a:lstStyle/>
          <a:p>
            <a:pPr fontAlgn="ctr"/>
            <a:r>
              <a:rPr lang="en-US" sz="1600" dirty="0"/>
              <a:t>Destruction/Damage/Vandalism of Property - Willfully or maliciously destroying, damaging, defacing, or otherwise injuring real or personal property without the consent of the owner or the person having custody or control of </a:t>
            </a:r>
            <a:r>
              <a:rPr lang="en-US" sz="1600" dirty="0" smtClean="0"/>
              <a:t>it.</a:t>
            </a:r>
            <a:endParaRPr lang="en-US" sz="1600" dirty="0">
              <a:solidFill>
                <a:srgbClr val="000000"/>
              </a:solidFill>
            </a:endParaRPr>
          </a:p>
          <a:p>
            <a:pPr fontAlgn="ctr"/>
            <a:r>
              <a:rPr lang="en-US" sz="1600" dirty="0"/>
              <a:t>Domestic Violence - Includes felony or misdemeanor crimes of violence committed by a current or former family members, current or former significant romantic partners or any individuals who reside in the same household (including dormitory roommates</a:t>
            </a:r>
            <a:r>
              <a:rPr lang="en-US" sz="1600" dirty="0" smtClean="0"/>
              <a:t>).</a:t>
            </a:r>
            <a:endParaRPr lang="en-US" sz="1600" dirty="0">
              <a:solidFill>
                <a:srgbClr val="000000"/>
              </a:solidFill>
            </a:endParaRPr>
          </a:p>
          <a:p>
            <a:pPr fontAlgn="ctr"/>
            <a:r>
              <a:rPr lang="en-US" sz="1600" dirty="0"/>
              <a:t>Drug Abuse Violations - The violation of laws prohibiting the production, distribution and/or use of certain controlled substances and the equipment or devices utilized in their preparation and/or </a:t>
            </a:r>
            <a:r>
              <a:rPr lang="en-US" sz="1600" dirty="0" smtClean="0"/>
              <a:t>use.</a:t>
            </a:r>
            <a:endParaRPr lang="en-US" sz="1600" dirty="0" smtClean="0">
              <a:solidFill>
                <a:srgbClr val="000000"/>
              </a:solidFill>
            </a:endParaRPr>
          </a:p>
          <a:p>
            <a:pPr fontAlgn="ctr"/>
            <a:r>
              <a:rPr lang="en-US" sz="1600" dirty="0" smtClean="0">
                <a:solidFill>
                  <a:srgbClr val="000000"/>
                </a:solidFill>
              </a:rPr>
              <a:t>H</a:t>
            </a:r>
            <a:r>
              <a:rPr lang="en-US" sz="1600" dirty="0" smtClean="0"/>
              <a:t>ate </a:t>
            </a:r>
            <a:r>
              <a:rPr lang="en-US" sz="1600" dirty="0"/>
              <a:t>Crime - A criminal offense committed against a person or property which is motivated, in whole or in part, by the offender’s bias. Bias is a preformed negative opinion or attitude toward a group of persons based on their race, gender, religion, disability, sexual orientation or ethnicity/national origin</a:t>
            </a:r>
            <a:r>
              <a:rPr lang="en-US" sz="1600" dirty="0" smtClean="0"/>
              <a:t>.</a:t>
            </a:r>
          </a:p>
          <a:p>
            <a:pPr fontAlgn="ctr"/>
            <a:r>
              <a:rPr lang="en-US" sz="1600" dirty="0" smtClean="0"/>
              <a:t>Intimidation - The </a:t>
            </a:r>
            <a:r>
              <a:rPr lang="en-US" sz="1600" dirty="0"/>
              <a:t>unlawful placing another person in reasonable fear of bodily harm through the use of threatening words and/or other conduct, but without displaying a weapon or subjecting the victim to actual physical </a:t>
            </a:r>
            <a:r>
              <a:rPr lang="en-US" sz="1600" dirty="0" smtClean="0"/>
              <a:t>attack.</a:t>
            </a:r>
            <a:endParaRPr lang="en-US" sz="1600" dirty="0">
              <a:solidFill>
                <a:srgbClr val="000000"/>
              </a:solidFill>
            </a:endParaRPr>
          </a:p>
          <a:p>
            <a:pPr fontAlgn="ctr"/>
            <a:r>
              <a:rPr lang="en-US" sz="1600" dirty="0" smtClean="0"/>
              <a:t>Larceny Theft - The </a:t>
            </a:r>
            <a:r>
              <a:rPr lang="en-US" sz="1600" dirty="0"/>
              <a:t>unlawful taking, carrying, leading, or riding away of property from the possession of </a:t>
            </a:r>
            <a:r>
              <a:rPr lang="en-US" sz="1600" dirty="0" smtClean="0"/>
              <a:t>another.</a:t>
            </a:r>
            <a:endParaRPr lang="en-US" dirty="0">
              <a:solidFill>
                <a:srgbClr val="000000"/>
              </a:solidFill>
            </a:endParaRPr>
          </a:p>
        </p:txBody>
      </p:sp>
    </p:spTree>
    <p:extLst>
      <p:ext uri="{BB962C8B-B14F-4D97-AF65-F5344CB8AC3E}">
        <p14:creationId xmlns:p14="http://schemas.microsoft.com/office/powerpoint/2010/main" val="539437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Objectives</a:t>
            </a:r>
            <a:endParaRPr lang="en-US" dirty="0"/>
          </a:p>
        </p:txBody>
      </p:sp>
      <p:sp>
        <p:nvSpPr>
          <p:cNvPr id="3" name="Content Placeholder 2"/>
          <p:cNvSpPr>
            <a:spLocks noGrp="1"/>
          </p:cNvSpPr>
          <p:nvPr>
            <p:ph idx="1"/>
          </p:nvPr>
        </p:nvSpPr>
        <p:spPr/>
        <p:txBody>
          <a:bodyPr/>
          <a:lstStyle/>
          <a:p>
            <a:pPr>
              <a:buFont typeface="Arial" pitchFamily="34" charset="0"/>
              <a:buNone/>
            </a:pPr>
            <a:r>
              <a:rPr lang="en-US" sz="2800" dirty="0">
                <a:ea typeface="ＭＳ Ｐゴシック"/>
              </a:rPr>
              <a:t>Upon completion of this course, you should be able to:</a:t>
            </a:r>
          </a:p>
          <a:p>
            <a:r>
              <a:rPr lang="en-US" sz="2800" dirty="0">
                <a:ea typeface="ＭＳ Ｐゴシック"/>
              </a:rPr>
              <a:t>Describe the </a:t>
            </a:r>
            <a:r>
              <a:rPr lang="en-US" sz="2800" dirty="0" err="1">
                <a:ea typeface="ＭＳ Ｐゴシック"/>
              </a:rPr>
              <a:t>Clery</a:t>
            </a:r>
            <a:r>
              <a:rPr lang="en-US" sz="2800" dirty="0">
                <a:ea typeface="ＭＳ Ｐゴシック"/>
              </a:rPr>
              <a:t> Act </a:t>
            </a:r>
          </a:p>
          <a:p>
            <a:r>
              <a:rPr lang="en-US" sz="2800" dirty="0">
                <a:ea typeface="ＭＳ Ｐゴシック"/>
              </a:rPr>
              <a:t>Explain a Campus Security Authority (CSA) </a:t>
            </a:r>
          </a:p>
          <a:p>
            <a:r>
              <a:rPr lang="en-US" sz="2800" dirty="0">
                <a:ea typeface="ＭＳ Ｐゴシック"/>
              </a:rPr>
              <a:t>Identify your Crime Reporting Role </a:t>
            </a:r>
          </a:p>
          <a:p>
            <a:r>
              <a:rPr lang="en-US" sz="2800" dirty="0">
                <a:ea typeface="ＭＳ Ｐゴシック"/>
              </a:rPr>
              <a:t>Properly Report a Crime</a:t>
            </a:r>
          </a:p>
          <a:p>
            <a:r>
              <a:rPr lang="en-US" sz="2800" dirty="0">
                <a:ea typeface="ＭＳ Ｐゴシック"/>
              </a:rPr>
              <a:t>Complete and Submit the CSA Incident Reporting form</a:t>
            </a:r>
          </a:p>
          <a:p>
            <a:r>
              <a:rPr lang="en-US" sz="2800" dirty="0">
                <a:ea typeface="ＭＳ Ｐゴシック"/>
              </a:rPr>
              <a:t>Report a Missing Student</a:t>
            </a:r>
          </a:p>
          <a:p>
            <a:r>
              <a:rPr lang="en-US" sz="2800" dirty="0">
                <a:ea typeface="ＭＳ Ｐゴシック"/>
              </a:rPr>
              <a:t>Report an Emergency </a:t>
            </a:r>
            <a:r>
              <a:rPr lang="en-US" sz="2800" dirty="0" smtClean="0">
                <a:ea typeface="ＭＳ Ｐゴシック"/>
              </a:rPr>
              <a:t>Situation</a:t>
            </a:r>
            <a:endParaRPr lang="en-US" sz="2800" dirty="0">
              <a:ea typeface="ＭＳ Ｐゴシック"/>
            </a:endParaRPr>
          </a:p>
        </p:txBody>
      </p:sp>
      <p:pic>
        <p:nvPicPr>
          <p:cNvPr id="4" name="Slide 2 - CS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64690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 Continued</a:t>
            </a:r>
            <a:endParaRPr lang="en-US" dirty="0"/>
          </a:p>
        </p:txBody>
      </p:sp>
      <p:sp>
        <p:nvSpPr>
          <p:cNvPr id="3" name="Content Placeholder 2"/>
          <p:cNvSpPr>
            <a:spLocks noGrp="1"/>
          </p:cNvSpPr>
          <p:nvPr>
            <p:ph idx="1"/>
          </p:nvPr>
        </p:nvSpPr>
        <p:spPr>
          <a:xfrm>
            <a:off x="457200" y="1137920"/>
            <a:ext cx="8229600" cy="5251450"/>
          </a:xfrm>
        </p:spPr>
        <p:txBody>
          <a:bodyPr/>
          <a:lstStyle/>
          <a:p>
            <a:pPr fontAlgn="ctr"/>
            <a:r>
              <a:rPr lang="en-US" sz="1600" dirty="0"/>
              <a:t>Liquor Law Violation - The violation of state or local laws or ordinances prohibiting the manufacture, sale, purchase, transportation, possession or use of alcoholic beverages, not including driving under the influence and </a:t>
            </a:r>
            <a:r>
              <a:rPr lang="en-US" sz="1600" dirty="0" smtClean="0"/>
              <a:t>drunkenness.</a:t>
            </a:r>
            <a:endParaRPr lang="en-US" sz="1600" dirty="0">
              <a:solidFill>
                <a:srgbClr val="000000"/>
              </a:solidFill>
            </a:endParaRPr>
          </a:p>
          <a:p>
            <a:pPr fontAlgn="ctr"/>
            <a:r>
              <a:rPr lang="en-US" sz="1600" dirty="0"/>
              <a:t>Motor Vehicle Theft - The theft or attempted theft of a motor </a:t>
            </a:r>
            <a:r>
              <a:rPr lang="en-US" sz="1600" dirty="0" smtClean="0"/>
              <a:t>vehicle.</a:t>
            </a:r>
            <a:endParaRPr lang="en-US" sz="1600" dirty="0">
              <a:solidFill>
                <a:srgbClr val="000000"/>
              </a:solidFill>
            </a:endParaRPr>
          </a:p>
          <a:p>
            <a:pPr fontAlgn="ctr"/>
            <a:r>
              <a:rPr lang="en-US" sz="1600" dirty="0"/>
              <a:t>Murder and Non-negligent Manslaughter - The willful (non-negligent) killing of one human being by </a:t>
            </a:r>
            <a:r>
              <a:rPr lang="en-US" sz="1600" dirty="0" smtClean="0"/>
              <a:t>another.</a:t>
            </a:r>
            <a:endParaRPr lang="en-US" sz="1600" dirty="0">
              <a:solidFill>
                <a:srgbClr val="000000"/>
              </a:solidFill>
            </a:endParaRPr>
          </a:p>
          <a:p>
            <a:pPr fontAlgn="ctr"/>
            <a:r>
              <a:rPr lang="en-US" sz="1600" dirty="0"/>
              <a:t>Negligent - Failing to exercise the care expected of a reasonable person in like circumstances. </a:t>
            </a:r>
            <a:endParaRPr lang="en-US" sz="1600" dirty="0">
              <a:solidFill>
                <a:srgbClr val="000000"/>
              </a:solidFill>
            </a:endParaRPr>
          </a:p>
          <a:p>
            <a:pPr fontAlgn="ctr"/>
            <a:r>
              <a:rPr lang="en-US" sz="1600" dirty="0" smtClean="0"/>
              <a:t>Negligent Manslaughter - The </a:t>
            </a:r>
            <a:r>
              <a:rPr lang="en-US" sz="1600" dirty="0"/>
              <a:t>killing of another person through gross </a:t>
            </a:r>
            <a:r>
              <a:rPr lang="en-US" sz="1600" dirty="0" smtClean="0"/>
              <a:t>negligence.</a:t>
            </a:r>
          </a:p>
          <a:p>
            <a:pPr fontAlgn="ctr"/>
            <a:r>
              <a:rPr lang="en-US" sz="1600" dirty="0" smtClean="0"/>
              <a:t>Robbery - The </a:t>
            </a:r>
            <a:r>
              <a:rPr lang="en-US" sz="1600" dirty="0"/>
              <a:t>taking or attempting to take anything of value from the care, custody, or control of a person or persons by force or threat of force or violence and/or by putting the victim in </a:t>
            </a:r>
            <a:r>
              <a:rPr lang="en-US" sz="1600" dirty="0" smtClean="0"/>
              <a:t>fear.</a:t>
            </a:r>
            <a:endParaRPr lang="en-US" sz="1600" dirty="0">
              <a:solidFill>
                <a:srgbClr val="000000"/>
              </a:solidFill>
            </a:endParaRPr>
          </a:p>
          <a:p>
            <a:pPr fontAlgn="ctr"/>
            <a:r>
              <a:rPr lang="en-US" sz="1600" dirty="0"/>
              <a:t>Sex </a:t>
            </a:r>
            <a:r>
              <a:rPr lang="en-US" sz="1600" dirty="0" smtClean="0"/>
              <a:t>Offenses Forcible - Any </a:t>
            </a:r>
            <a:r>
              <a:rPr lang="en-US" sz="1600" dirty="0"/>
              <a:t>sexual act directed against another person, forcibly and/or against that person's will; or not forcibly or against the person's will where the victim is incapable of giving </a:t>
            </a:r>
            <a:r>
              <a:rPr lang="en-US" sz="1600" dirty="0" smtClean="0"/>
              <a:t>consent.</a:t>
            </a:r>
            <a:endParaRPr lang="en-US" sz="1600" dirty="0">
              <a:solidFill>
                <a:srgbClr val="000000"/>
              </a:solidFill>
            </a:endParaRPr>
          </a:p>
          <a:p>
            <a:pPr fontAlgn="ctr"/>
            <a:r>
              <a:rPr lang="en-US" sz="1600" dirty="0"/>
              <a:t>Sex </a:t>
            </a:r>
            <a:r>
              <a:rPr lang="en-US" sz="1600" dirty="0" smtClean="0"/>
              <a:t>Offenses Non Forcible - An unlawful non-forcible </a:t>
            </a:r>
            <a:r>
              <a:rPr lang="en-US" sz="1600" dirty="0"/>
              <a:t>sexual </a:t>
            </a:r>
            <a:r>
              <a:rPr lang="en-US" sz="1600" dirty="0" smtClean="0"/>
              <a:t>intercourse.</a:t>
            </a:r>
            <a:endParaRPr lang="en-US" sz="1600" dirty="0">
              <a:solidFill>
                <a:srgbClr val="000000"/>
              </a:solidFill>
            </a:endParaRPr>
          </a:p>
          <a:p>
            <a:pPr fontAlgn="ctr"/>
            <a:r>
              <a:rPr lang="en-US" sz="1600" dirty="0"/>
              <a:t>Simple </a:t>
            </a:r>
            <a:r>
              <a:rPr lang="en-US" sz="1600" dirty="0" smtClean="0"/>
              <a:t>Assault - An </a:t>
            </a:r>
            <a:r>
              <a:rPr lang="en-US" sz="1600" dirty="0"/>
              <a:t>unlawful physical attack by one person upon another where neither the offender displays a weapon, nor the victim suffers obvious severe or aggravated bodily injury involving apparent broken bones, loss of teeth, possible internal injury, severe laceration, or loss of </a:t>
            </a:r>
            <a:r>
              <a:rPr lang="en-US" sz="1600" dirty="0" smtClean="0"/>
              <a:t>consciousness.</a:t>
            </a:r>
          </a:p>
        </p:txBody>
      </p:sp>
    </p:spTree>
    <p:extLst>
      <p:ext uri="{BB962C8B-B14F-4D97-AF65-F5344CB8AC3E}">
        <p14:creationId xmlns:p14="http://schemas.microsoft.com/office/powerpoint/2010/main" val="30552740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 Continued</a:t>
            </a:r>
            <a:endParaRPr lang="en-US" dirty="0"/>
          </a:p>
        </p:txBody>
      </p:sp>
      <p:sp>
        <p:nvSpPr>
          <p:cNvPr id="3" name="Content Placeholder 2"/>
          <p:cNvSpPr>
            <a:spLocks noGrp="1"/>
          </p:cNvSpPr>
          <p:nvPr>
            <p:ph idx="1"/>
          </p:nvPr>
        </p:nvSpPr>
        <p:spPr>
          <a:xfrm>
            <a:off x="457200" y="1131570"/>
            <a:ext cx="8229600" cy="4994593"/>
          </a:xfrm>
        </p:spPr>
        <p:txBody>
          <a:bodyPr/>
          <a:lstStyle/>
          <a:p>
            <a:pPr fontAlgn="ctr"/>
            <a:r>
              <a:rPr lang="en-US" sz="1400" dirty="0"/>
              <a:t>Stalking - Engaging in a course of conduct directed at a specific person that would cause a reasonable person to fear for his or her safety or the safety of others or suffer substantial emotional distress.</a:t>
            </a:r>
            <a:endParaRPr lang="en-US" sz="1400" dirty="0">
              <a:solidFill>
                <a:srgbClr val="000000"/>
              </a:solidFill>
            </a:endParaRPr>
          </a:p>
          <a:p>
            <a:pPr fontAlgn="ctr"/>
            <a:r>
              <a:rPr lang="en-US" sz="1400" dirty="0"/>
              <a:t>Weapons Carrying, Possessing, Etc. - A violation of laws or ordinances prohibiting the manufacture, sale, purchase, transportation, possession, concealment, or use of firearms, cutting instruments, explosives, incendiary devices or other deadly weapons. </a:t>
            </a:r>
            <a:endParaRPr lang="en-US" sz="1400" dirty="0">
              <a:solidFill>
                <a:srgbClr val="000000"/>
              </a:solidFill>
            </a:endParaRPr>
          </a:p>
          <a:p>
            <a:pPr fontAlgn="ctr"/>
            <a:r>
              <a:rPr lang="en-US" sz="1400" dirty="0"/>
              <a:t>Willful - Something that is done </a:t>
            </a:r>
            <a:r>
              <a:rPr lang="en-US" sz="1400" dirty="0" smtClean="0"/>
              <a:t>deliberately.</a:t>
            </a:r>
            <a:endParaRPr lang="en-US" dirty="0">
              <a:solidFill>
                <a:srgbClr val="000000"/>
              </a:solidFill>
            </a:endParaRPr>
          </a:p>
          <a:p>
            <a:pPr fontAlgn="ctr"/>
            <a:endParaRPr lang="en-US" dirty="0">
              <a:solidFill>
                <a:srgbClr val="000000"/>
              </a:solidFill>
            </a:endParaRPr>
          </a:p>
          <a:p>
            <a:pPr fontAlgn="ctr"/>
            <a:endParaRPr lang="en-US" dirty="0">
              <a:solidFill>
                <a:srgbClr val="000000"/>
              </a:solidFill>
            </a:endParaRPr>
          </a:p>
          <a:p>
            <a:pPr fontAlgn="ctr"/>
            <a:endParaRPr lang="en-US" dirty="0">
              <a:solidFill>
                <a:srgbClr val="000000"/>
              </a:solidFill>
            </a:endParaRPr>
          </a:p>
          <a:p>
            <a:pPr fontAlgn="ctr"/>
            <a:endParaRPr lang="en-US" dirty="0">
              <a:solidFill>
                <a:srgbClr val="000000"/>
              </a:solidFill>
            </a:endParaRPr>
          </a:p>
          <a:p>
            <a:pPr fontAlgn="ctr"/>
            <a:endParaRPr lang="en-US" dirty="0">
              <a:solidFill>
                <a:srgbClr val="000000"/>
              </a:solidFill>
            </a:endParaRPr>
          </a:p>
        </p:txBody>
      </p:sp>
    </p:spTree>
    <p:extLst>
      <p:ext uri="{BB962C8B-B14F-4D97-AF65-F5344CB8AC3E}">
        <p14:creationId xmlns:p14="http://schemas.microsoft.com/office/powerpoint/2010/main" val="588014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Clery</a:t>
            </a:r>
            <a:r>
              <a:rPr lang="en-US" dirty="0" smtClean="0"/>
              <a:t> Act</a:t>
            </a:r>
            <a:endParaRPr lang="en-US" dirty="0"/>
          </a:p>
        </p:txBody>
      </p:sp>
      <p:sp>
        <p:nvSpPr>
          <p:cNvPr id="3" name="Content Placeholder 2"/>
          <p:cNvSpPr>
            <a:spLocks noGrp="1"/>
          </p:cNvSpPr>
          <p:nvPr>
            <p:ph idx="1"/>
          </p:nvPr>
        </p:nvSpPr>
        <p:spPr/>
        <p:txBody>
          <a:bodyPr/>
          <a:lstStyle/>
          <a:p>
            <a:r>
              <a:rPr lang="en-US" sz="2400" dirty="0"/>
              <a:t>The </a:t>
            </a:r>
            <a:r>
              <a:rPr lang="en-US" sz="2400" dirty="0" err="1"/>
              <a:t>Clery</a:t>
            </a:r>
            <a:r>
              <a:rPr lang="en-US" sz="2400" dirty="0"/>
              <a:t> Act, is a federal law intended to ensure that students, members of the campus community and the public are informed about crimes that occur at colleges and universities.</a:t>
            </a:r>
          </a:p>
          <a:p>
            <a:r>
              <a:rPr lang="en-US" sz="2400" dirty="0"/>
              <a:t>The </a:t>
            </a:r>
            <a:r>
              <a:rPr lang="en-US" sz="2400" dirty="0" err="1"/>
              <a:t>Clery</a:t>
            </a:r>
            <a:r>
              <a:rPr lang="en-US" sz="2400" dirty="0"/>
              <a:t> Act requires that universities collect and publish crime statistics to the public.</a:t>
            </a:r>
          </a:p>
          <a:p>
            <a:r>
              <a:rPr lang="en-US" sz="2400" dirty="0"/>
              <a:t>The  </a:t>
            </a:r>
            <a:r>
              <a:rPr lang="en-US" sz="2400" dirty="0" err="1"/>
              <a:t>Clery</a:t>
            </a:r>
            <a:r>
              <a:rPr lang="en-US" sz="2400" dirty="0"/>
              <a:t> Act identifies a group of people that are required to report all crimes reported to them. This group is called Campus Security Authorities (CSA). </a:t>
            </a:r>
          </a:p>
          <a:p>
            <a:r>
              <a:rPr lang="en-US" sz="2400" dirty="0"/>
              <a:t>The goal of the </a:t>
            </a:r>
            <a:r>
              <a:rPr lang="en-US" sz="2400" dirty="0" err="1"/>
              <a:t>Clery</a:t>
            </a:r>
            <a:r>
              <a:rPr lang="en-US" sz="2400" dirty="0"/>
              <a:t> Act is to give people an accurate picture of crimes that occur on college and university campuses.</a:t>
            </a:r>
          </a:p>
          <a:p>
            <a:endParaRPr lang="en-US" dirty="0"/>
          </a:p>
        </p:txBody>
      </p:sp>
      <p:pic>
        <p:nvPicPr>
          <p:cNvPr id="4" name="Slide 3 - CS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71749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8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Campus Security Authorities (CSA)</a:t>
            </a:r>
            <a:endParaRPr lang="en-US" dirty="0"/>
          </a:p>
        </p:txBody>
      </p:sp>
      <p:sp>
        <p:nvSpPr>
          <p:cNvPr id="3" name="Content Placeholder 2"/>
          <p:cNvSpPr>
            <a:spLocks noGrp="1"/>
          </p:cNvSpPr>
          <p:nvPr>
            <p:ph idx="1"/>
          </p:nvPr>
        </p:nvSpPr>
        <p:spPr/>
        <p:txBody>
          <a:bodyPr/>
          <a:lstStyle/>
          <a:p>
            <a:pPr marL="0" indent="0" algn="just">
              <a:buNone/>
            </a:pPr>
            <a:r>
              <a:rPr lang="en-US" sz="2400" dirty="0"/>
              <a:t>Campus Security Authority is a term that encompasses four groups of individuals and organizations associated with the security of  a </a:t>
            </a:r>
            <a:r>
              <a:rPr lang="en-US" sz="2400" dirty="0" smtClean="0"/>
              <a:t>University</a:t>
            </a:r>
          </a:p>
          <a:p>
            <a:pPr algn="just">
              <a:buFont typeface="Arial" panose="020B0604020202020204" pitchFamily="34" charset="0"/>
              <a:buChar char="•"/>
            </a:pPr>
            <a:r>
              <a:rPr lang="en-US" sz="2400" dirty="0" smtClean="0"/>
              <a:t>University Police and Public Safety</a:t>
            </a:r>
          </a:p>
          <a:p>
            <a:pPr algn="just">
              <a:buFont typeface="Arial" panose="020B0604020202020204" pitchFamily="34" charset="0"/>
              <a:buChar char="•"/>
            </a:pPr>
            <a:r>
              <a:rPr lang="en-US" sz="2400" dirty="0" smtClean="0"/>
              <a:t>Security</a:t>
            </a:r>
          </a:p>
          <a:p>
            <a:pPr algn="just">
              <a:buFont typeface="Arial" panose="020B0604020202020204" pitchFamily="34" charset="0"/>
              <a:buChar char="•"/>
            </a:pPr>
            <a:r>
              <a:rPr lang="en-US" sz="2400" dirty="0"/>
              <a:t>Individuals Designated by </a:t>
            </a:r>
            <a:r>
              <a:rPr lang="en-US" sz="2400" dirty="0" smtClean="0"/>
              <a:t>Policy</a:t>
            </a:r>
          </a:p>
          <a:p>
            <a:pPr algn="just">
              <a:buFont typeface="Arial" panose="020B0604020202020204" pitchFamily="34" charset="0"/>
              <a:buChar char="•"/>
            </a:pPr>
            <a:r>
              <a:rPr lang="en-US" sz="2400" dirty="0" smtClean="0"/>
              <a:t>Officials with Significant Responsibilities for Students and Student Activities</a:t>
            </a:r>
          </a:p>
        </p:txBody>
      </p:sp>
      <p:pic>
        <p:nvPicPr>
          <p:cNvPr id="5" name="Slide 4 - CSA.mp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74122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469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am I a CSA</a:t>
            </a:r>
            <a:endParaRPr lang="en-US" dirty="0"/>
          </a:p>
        </p:txBody>
      </p:sp>
      <p:sp>
        <p:nvSpPr>
          <p:cNvPr id="3" name="Content Placeholder 2"/>
          <p:cNvSpPr>
            <a:spLocks noGrp="1"/>
          </p:cNvSpPr>
          <p:nvPr>
            <p:ph idx="1"/>
          </p:nvPr>
        </p:nvSpPr>
        <p:spPr>
          <a:xfrm>
            <a:off x="457200" y="1417638"/>
            <a:ext cx="8229600" cy="4914582"/>
          </a:xfrm>
        </p:spPr>
        <p:txBody>
          <a:bodyPr/>
          <a:lstStyle/>
          <a:p>
            <a:pPr marL="0" indent="0">
              <a:buNone/>
            </a:pPr>
            <a:r>
              <a:rPr lang="en-US" sz="1200" b="1" dirty="0"/>
              <a:t>Campus Security Authorities:</a:t>
            </a:r>
            <a:r>
              <a:rPr lang="en-US" sz="1200" dirty="0"/>
              <a:t>  UW-Parkside encourages a culture of reporting.  The following individuals are designated as campus security authorities and are trained on the proper reporting procedures:</a:t>
            </a:r>
          </a:p>
          <a:p>
            <a:pPr lvl="0"/>
            <a:r>
              <a:rPr lang="en-US" sz="1200" dirty="0"/>
              <a:t>University Police &amp; Public Safety - all members of the University Police &amp; Public Safety Department, including all sworn law enforcement officers, community service officers, </a:t>
            </a:r>
            <a:r>
              <a:rPr lang="en-US" sz="1200" dirty="0" smtClean="0"/>
              <a:t>dispatchers, and </a:t>
            </a:r>
            <a:r>
              <a:rPr lang="en-US" sz="1200" dirty="0"/>
              <a:t>any limited term </a:t>
            </a:r>
            <a:r>
              <a:rPr lang="en-US" sz="1200" dirty="0" smtClean="0"/>
              <a:t>employee(s).</a:t>
            </a:r>
            <a:endParaRPr lang="en-US" sz="1200" dirty="0"/>
          </a:p>
          <a:p>
            <a:pPr lvl="0"/>
            <a:r>
              <a:rPr lang="en-US" sz="1200" dirty="0" smtClean="0"/>
              <a:t>Administrators – all members of the offices of Vice Provost for Student Affairs &amp; Enrollment Services, Office of Equity and Diversity including the Title IX Coordinator and Deputy Coordinators,  and </a:t>
            </a:r>
            <a:r>
              <a:rPr lang="en-US" sz="1200" dirty="0"/>
              <a:t>the Dean of Students Office including the Dean, </a:t>
            </a:r>
            <a:r>
              <a:rPr lang="en-US" sz="1200" dirty="0" smtClean="0"/>
              <a:t>Associate/Assistant  Dean(s).</a:t>
            </a:r>
            <a:endParaRPr lang="en-US" sz="1200" dirty="0"/>
          </a:p>
          <a:p>
            <a:pPr lvl="0"/>
            <a:r>
              <a:rPr lang="en-US" sz="1200" dirty="0" smtClean="0"/>
              <a:t>Housing &amp; Residence </a:t>
            </a:r>
            <a:r>
              <a:rPr lang="en-US" sz="1200" dirty="0"/>
              <a:t>Life – all members of the Residence Life Office who work directly with students including the Director, Associate/Assistant </a:t>
            </a:r>
            <a:r>
              <a:rPr lang="en-US" sz="1200" dirty="0" smtClean="0"/>
              <a:t>Director(s), </a:t>
            </a:r>
            <a:r>
              <a:rPr lang="en-US" sz="1200" dirty="0"/>
              <a:t>Hall Director(s), Resident Advisor(s</a:t>
            </a:r>
            <a:r>
              <a:rPr lang="en-US" sz="1200" dirty="0" smtClean="0"/>
              <a:t>), Desk Staff, </a:t>
            </a:r>
            <a:r>
              <a:rPr lang="en-US" sz="1200" dirty="0"/>
              <a:t>&amp; Summer Conference </a:t>
            </a:r>
            <a:r>
              <a:rPr lang="en-US" sz="1200" dirty="0" smtClean="0"/>
              <a:t>Assistant(s).</a:t>
            </a:r>
            <a:endParaRPr lang="en-US" sz="1200" dirty="0"/>
          </a:p>
          <a:p>
            <a:pPr lvl="0"/>
            <a:r>
              <a:rPr lang="en-US" sz="1200" dirty="0"/>
              <a:t>Campus Activities and Engagement – all members of the Campus Activities and Engagement Office which include all </a:t>
            </a:r>
            <a:r>
              <a:rPr lang="en-US" sz="1200" dirty="0" smtClean="0"/>
              <a:t>Group Advisors </a:t>
            </a:r>
            <a:r>
              <a:rPr lang="en-US" sz="1200" dirty="0"/>
              <a:t>to student organizations, </a:t>
            </a:r>
            <a:r>
              <a:rPr lang="en-US" sz="1200" dirty="0" smtClean="0"/>
              <a:t>Faculty/Staff </a:t>
            </a:r>
            <a:r>
              <a:rPr lang="en-US" sz="1200" dirty="0"/>
              <a:t>who directly advise </a:t>
            </a:r>
            <a:r>
              <a:rPr lang="en-US" sz="1200" dirty="0" smtClean="0"/>
              <a:t>academic/honorary </a:t>
            </a:r>
            <a:r>
              <a:rPr lang="en-US" sz="1200" dirty="0"/>
              <a:t>organizations, and any individual who directly oversees </a:t>
            </a:r>
            <a:r>
              <a:rPr lang="en-US" sz="1200" dirty="0" smtClean="0"/>
              <a:t>a specific programming group.</a:t>
            </a:r>
            <a:endParaRPr lang="en-US" sz="1200" dirty="0"/>
          </a:p>
          <a:p>
            <a:pPr lvl="0"/>
            <a:r>
              <a:rPr lang="en-US" sz="1200" dirty="0"/>
              <a:t>Student Center – all members of the Student Center staff including Director, Associate/Assistant </a:t>
            </a:r>
            <a:r>
              <a:rPr lang="en-US" sz="1200" dirty="0" smtClean="0"/>
              <a:t>Director(s), </a:t>
            </a:r>
            <a:r>
              <a:rPr lang="en-US" sz="1200" dirty="0"/>
              <a:t>and all student employees serving in any capacity in the building.</a:t>
            </a:r>
          </a:p>
          <a:p>
            <a:pPr lvl="0"/>
            <a:r>
              <a:rPr lang="en-US" sz="1200" dirty="0"/>
              <a:t>Athletics – all members of Athletics including Director, Associate/Assistant </a:t>
            </a:r>
            <a:r>
              <a:rPr lang="en-US" sz="1200" dirty="0" smtClean="0"/>
              <a:t>Director(s), Athletic Training/Sports Medicine Staff, </a:t>
            </a:r>
            <a:r>
              <a:rPr lang="en-US" sz="1200" dirty="0"/>
              <a:t>Team Coaches, Team </a:t>
            </a:r>
            <a:r>
              <a:rPr lang="en-US" sz="1200" dirty="0" smtClean="0"/>
              <a:t>Associate/Assistant(s), and Volunteer Coaches.</a:t>
            </a:r>
            <a:endParaRPr lang="en-US" sz="1200" dirty="0"/>
          </a:p>
          <a:p>
            <a:pPr lvl="0"/>
            <a:r>
              <a:rPr lang="en-US" sz="1200" dirty="0" smtClean="0"/>
              <a:t>Academic Advisors </a:t>
            </a:r>
            <a:r>
              <a:rPr lang="en-US" sz="1200" dirty="0"/>
              <a:t>– all campus individuals who serve in the role of Academic Advisor including the Advising and Career Center, Student Support Services, Office of Multicultural Student </a:t>
            </a:r>
            <a:r>
              <a:rPr lang="en-US" sz="1200" dirty="0" smtClean="0"/>
              <a:t>Affairs, </a:t>
            </a:r>
            <a:r>
              <a:rPr lang="en-US" sz="1200" dirty="0"/>
              <a:t>and </a:t>
            </a:r>
            <a:r>
              <a:rPr lang="en-US" sz="1200" dirty="0" smtClean="0"/>
              <a:t>Professional College/Departmental </a:t>
            </a:r>
            <a:r>
              <a:rPr lang="en-US" sz="1200" dirty="0"/>
              <a:t>Advisors</a:t>
            </a:r>
            <a:r>
              <a:rPr lang="en-US" sz="1200" dirty="0" smtClean="0"/>
              <a:t>.</a:t>
            </a:r>
          </a:p>
          <a:p>
            <a:pPr lvl="0"/>
            <a:r>
              <a:rPr lang="en-US" sz="1200" dirty="0" smtClean="0"/>
              <a:t>International Student Services/Study Abroad – all members of the office and all faculty/staff who work with International Student Program(s) or Study </a:t>
            </a:r>
            <a:r>
              <a:rPr lang="en-US" sz="1200" dirty="0"/>
              <a:t>A</a:t>
            </a:r>
            <a:r>
              <a:rPr lang="en-US" sz="1200" dirty="0" smtClean="0"/>
              <a:t>broad Program(s).</a:t>
            </a:r>
          </a:p>
          <a:p>
            <a:pPr lvl="0"/>
            <a:endParaRPr lang="en-US" sz="1200" dirty="0"/>
          </a:p>
          <a:p>
            <a:pPr marL="0" indent="0" algn="ctr">
              <a:buNone/>
            </a:pPr>
            <a:r>
              <a:rPr lang="en-US" sz="1200" i="1" dirty="0"/>
              <a:t>Providers at the Student Health &amp; Counseling Center are the only individuals on campus who are designated as “Confidential”.  Providers are required to report that an incident has occurred for statistical purposes only and may, if requested by the reporting person, include or not include any information that could identify a specific person(s</a:t>
            </a:r>
            <a:r>
              <a:rPr lang="en-US" sz="1200" i="1" dirty="0" smtClean="0"/>
              <a:t>).</a:t>
            </a:r>
            <a:endParaRPr lang="en-US" sz="1200" dirty="0"/>
          </a:p>
        </p:txBody>
      </p:sp>
      <p:pic>
        <p:nvPicPr>
          <p:cNvPr id="4" name="Slide 5 - CS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04141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7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 CSA Do?</a:t>
            </a:r>
            <a:endParaRPr lang="en-US" dirty="0"/>
          </a:p>
        </p:txBody>
      </p:sp>
      <p:sp>
        <p:nvSpPr>
          <p:cNvPr id="3" name="Content Placeholder 2"/>
          <p:cNvSpPr>
            <a:spLocks noGrp="1"/>
          </p:cNvSpPr>
          <p:nvPr>
            <p:ph idx="1"/>
          </p:nvPr>
        </p:nvSpPr>
        <p:spPr/>
        <p:txBody>
          <a:bodyPr/>
          <a:lstStyle/>
          <a:p>
            <a:r>
              <a:rPr lang="en-US" sz="2400" dirty="0"/>
              <a:t>The function of a Campus Security Authority is to </a:t>
            </a:r>
            <a:r>
              <a:rPr lang="en-US" sz="2400" u="sng" dirty="0"/>
              <a:t>report any  crime or emergency</a:t>
            </a:r>
            <a:r>
              <a:rPr lang="en-US" sz="2400" dirty="0"/>
              <a:t> that you become aware of to the: </a:t>
            </a:r>
            <a:endParaRPr lang="en-US" sz="2400" dirty="0" smtClean="0"/>
          </a:p>
          <a:p>
            <a:pPr marL="0" indent="0">
              <a:buNone/>
            </a:pPr>
            <a:endParaRPr lang="en-US" sz="2400" dirty="0"/>
          </a:p>
          <a:p>
            <a:r>
              <a:rPr lang="en-US" sz="2400" dirty="0" smtClean="0"/>
              <a:t>UW-Parkside Police and Public Safety (24hr) 262-595-2911 or 262-595-2455.</a:t>
            </a:r>
          </a:p>
          <a:p>
            <a:r>
              <a:rPr lang="en-US" sz="2400" dirty="0" smtClean="0"/>
              <a:t>UWP Study Abroad – report crimes to local officials! Then follow the Study Abroad Emergency Procedures or report to the Manager of International Student Services/Study Abroad 262-595-2701. </a:t>
            </a:r>
            <a:endParaRPr lang="en-US" sz="2400" dirty="0"/>
          </a:p>
        </p:txBody>
      </p:sp>
      <p:pic>
        <p:nvPicPr>
          <p:cNvPr id="4" name="Slide 6 - CS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35542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5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 CSA Should Not Do</a:t>
            </a:r>
            <a:endParaRPr lang="en-US" dirty="0"/>
          </a:p>
        </p:txBody>
      </p:sp>
      <p:sp>
        <p:nvSpPr>
          <p:cNvPr id="3" name="Content Placeholder 2"/>
          <p:cNvSpPr>
            <a:spLocks noGrp="1"/>
          </p:cNvSpPr>
          <p:nvPr>
            <p:ph idx="1"/>
          </p:nvPr>
        </p:nvSpPr>
        <p:spPr/>
        <p:txBody>
          <a:bodyPr/>
          <a:lstStyle/>
          <a:p>
            <a:r>
              <a:rPr lang="en-US" sz="2400" dirty="0"/>
              <a:t>You do not need to investigate any crime reported to you</a:t>
            </a:r>
          </a:p>
          <a:p>
            <a:r>
              <a:rPr lang="en-US" sz="2400" dirty="0"/>
              <a:t>You should not try to apprehend the alleged perpetrator of the crime</a:t>
            </a:r>
          </a:p>
          <a:p>
            <a:r>
              <a:rPr lang="en-US" sz="2400" dirty="0"/>
              <a:t>You do not need to convince the person reporting this to you to speak to the police if they are unwilling to do so</a:t>
            </a:r>
          </a:p>
          <a:p>
            <a:endParaRPr lang="en-US" dirty="0"/>
          </a:p>
        </p:txBody>
      </p:sp>
      <p:pic>
        <p:nvPicPr>
          <p:cNvPr id="4" name="Slide 7 - CS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05379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02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Why Would a Crime be Reported to Me?</a:t>
            </a:r>
            <a:endParaRPr lang="en-US" sz="3600" dirty="0"/>
          </a:p>
        </p:txBody>
      </p:sp>
      <p:sp>
        <p:nvSpPr>
          <p:cNvPr id="3" name="Content Placeholder 2"/>
          <p:cNvSpPr>
            <a:spLocks noGrp="1"/>
          </p:cNvSpPr>
          <p:nvPr>
            <p:ph idx="1"/>
          </p:nvPr>
        </p:nvSpPr>
        <p:spPr>
          <a:xfrm>
            <a:off x="457200" y="1417638"/>
            <a:ext cx="8229600" cy="4708525"/>
          </a:xfrm>
        </p:spPr>
        <p:txBody>
          <a:bodyPr/>
          <a:lstStyle/>
          <a:p>
            <a:r>
              <a:rPr lang="en-US" sz="2400" dirty="0"/>
              <a:t>The University encourages all students and employees to report crimes and emergencies to the </a:t>
            </a:r>
            <a:r>
              <a:rPr lang="en-US" sz="2400" dirty="0" smtClean="0"/>
              <a:t>UW-Parkside Police and Public Safety, </a:t>
            </a:r>
            <a:r>
              <a:rPr lang="en-US" sz="2400" dirty="0"/>
              <a:t>however we know that doesn’t always happen </a:t>
            </a:r>
          </a:p>
          <a:p>
            <a:r>
              <a:rPr lang="en-US" sz="2400" dirty="0"/>
              <a:t>Often times when students are the victims of crime, they are likely to report it to someone other than the police </a:t>
            </a:r>
          </a:p>
          <a:p>
            <a:r>
              <a:rPr lang="en-US" sz="2400" dirty="0"/>
              <a:t>Because of your function at </a:t>
            </a:r>
            <a:r>
              <a:rPr lang="en-US" sz="2400" dirty="0" smtClean="0"/>
              <a:t>UW-Parkside, </a:t>
            </a:r>
            <a:r>
              <a:rPr lang="en-US" sz="2400" dirty="0"/>
              <a:t>someone may tell you about a crime</a:t>
            </a:r>
          </a:p>
          <a:p>
            <a:r>
              <a:rPr lang="en-US" sz="2400" dirty="0"/>
              <a:t>As a CSA you have the responsibility to report the </a:t>
            </a:r>
            <a:r>
              <a:rPr lang="en-US" sz="2400" dirty="0" smtClean="0"/>
              <a:t>crime/incident</a:t>
            </a:r>
            <a:endParaRPr lang="en-US" sz="2400" dirty="0"/>
          </a:p>
          <a:p>
            <a:r>
              <a:rPr lang="en-US" sz="1600" i="1" dirty="0"/>
              <a:t>Providers at the Student Health &amp; Counseling Center are the only individuals on campus who are designated as “Confidential”.  Providers are required to report that an incident has occurred for statistical purposes only and may, if requested by the reporting person, include or not include any information that could identify a specific person(s</a:t>
            </a:r>
            <a:r>
              <a:rPr lang="en-US" sz="1600" i="1" dirty="0" smtClean="0"/>
              <a:t>).</a:t>
            </a:r>
            <a:endParaRPr lang="en-US" sz="1600" dirty="0"/>
          </a:p>
        </p:txBody>
      </p:sp>
      <p:pic>
        <p:nvPicPr>
          <p:cNvPr id="4" name="Slide 8 - CS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59139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87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CSA Incident Reporting Form</a:t>
            </a:r>
            <a:endParaRPr lang="en-US" dirty="0"/>
          </a:p>
        </p:txBody>
      </p:sp>
      <p:sp>
        <p:nvSpPr>
          <p:cNvPr id="3" name="Content Placeholder 2"/>
          <p:cNvSpPr>
            <a:spLocks noGrp="1"/>
          </p:cNvSpPr>
          <p:nvPr>
            <p:ph idx="1"/>
          </p:nvPr>
        </p:nvSpPr>
        <p:spPr/>
        <p:txBody>
          <a:bodyPr/>
          <a:lstStyle/>
          <a:p>
            <a:r>
              <a:rPr lang="en-US" sz="2400" dirty="0">
                <a:ea typeface="ＭＳ Ｐゴシック"/>
              </a:rPr>
              <a:t>The Incident </a:t>
            </a:r>
            <a:r>
              <a:rPr lang="en-US" sz="2400" dirty="0" smtClean="0">
                <a:ea typeface="ＭＳ Ｐゴシック"/>
              </a:rPr>
              <a:t>Reporting </a:t>
            </a:r>
            <a:r>
              <a:rPr lang="en-US" sz="2400" dirty="0">
                <a:ea typeface="ＭＳ Ｐゴシック"/>
              </a:rPr>
              <a:t>F</a:t>
            </a:r>
            <a:r>
              <a:rPr lang="en-US" sz="2400" dirty="0" smtClean="0">
                <a:ea typeface="ＭＳ Ｐゴシック"/>
              </a:rPr>
              <a:t>orm </a:t>
            </a:r>
            <a:r>
              <a:rPr lang="en-US" sz="2400" dirty="0">
                <a:ea typeface="ＭＳ Ｐゴシック"/>
              </a:rPr>
              <a:t>is provided to allow CSA’s a method to report a </a:t>
            </a:r>
            <a:r>
              <a:rPr lang="en-US" sz="2400" dirty="0" smtClean="0">
                <a:ea typeface="ＭＳ Ｐゴシック"/>
              </a:rPr>
              <a:t>crime</a:t>
            </a:r>
            <a:endParaRPr lang="en-US" sz="2400" dirty="0">
              <a:ea typeface="ＭＳ Ｐゴシック"/>
            </a:endParaRPr>
          </a:p>
          <a:p>
            <a:r>
              <a:rPr lang="en-US" sz="2400" dirty="0">
                <a:ea typeface="ＭＳ Ｐゴシック"/>
              </a:rPr>
              <a:t>Use the form when:</a:t>
            </a:r>
          </a:p>
          <a:p>
            <a:pPr lvl="1"/>
            <a:r>
              <a:rPr lang="en-US" sz="2400" dirty="0">
                <a:ea typeface="ＭＳ Ｐゴシック"/>
              </a:rPr>
              <a:t>A crime is reported to </a:t>
            </a:r>
            <a:r>
              <a:rPr lang="en-US" sz="2400" dirty="0" smtClean="0">
                <a:ea typeface="ＭＳ Ｐゴシック"/>
              </a:rPr>
              <a:t>you</a:t>
            </a:r>
          </a:p>
          <a:p>
            <a:pPr lvl="1"/>
            <a:r>
              <a:rPr lang="en-US" sz="2400" dirty="0" smtClean="0">
                <a:ea typeface="ＭＳ Ｐゴシック"/>
              </a:rPr>
              <a:t>The UW-Parkside Police and Public Safety are not called to investigate</a:t>
            </a:r>
          </a:p>
        </p:txBody>
      </p:sp>
      <p:pic>
        <p:nvPicPr>
          <p:cNvPr id="4" name="Slide 9 - CS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05265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35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Gradient_Wordm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radient [Read-Only]" id="{0DC9C72C-DCF6-4C66-A81A-9060E9A3E357}" vid="{47FA3956-F2EE-480D-BD5E-4E7D361F9A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Gradient</Template>
  <TotalTime>715</TotalTime>
  <Words>3252</Words>
  <Application>Microsoft Office PowerPoint</Application>
  <PresentationFormat>On-screen Show (4:3)</PresentationFormat>
  <Paragraphs>238</Paragraphs>
  <Slides>21</Slides>
  <Notes>17</Notes>
  <HiddenSlides>0</HiddenSlides>
  <MMClips>17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MS PGothic</vt:lpstr>
      <vt:lpstr>MS PGothic</vt:lpstr>
      <vt:lpstr>Arial</vt:lpstr>
      <vt:lpstr>Calibri</vt:lpstr>
      <vt:lpstr>Gradient_Wordmark</vt:lpstr>
      <vt:lpstr>UW-Parkside Campus Security Authority Training</vt:lpstr>
      <vt:lpstr>Course Objectives</vt:lpstr>
      <vt:lpstr>Clery Act</vt:lpstr>
      <vt:lpstr>Campus Security Authorities (CSA)</vt:lpstr>
      <vt:lpstr>Why am I a CSA</vt:lpstr>
      <vt:lpstr>What Does a CSA Do?</vt:lpstr>
      <vt:lpstr>What a CSA Should Not Do</vt:lpstr>
      <vt:lpstr>Why Would a Crime be Reported to Me?</vt:lpstr>
      <vt:lpstr>CSA Incident Reporting Form</vt:lpstr>
      <vt:lpstr>Crimes That Must Be Reported</vt:lpstr>
      <vt:lpstr>Examples of Crime Categories</vt:lpstr>
      <vt:lpstr>Seeking Help on Campus</vt:lpstr>
      <vt:lpstr>Seeking Help Off Campus</vt:lpstr>
      <vt:lpstr>Off Campus Resources Continued</vt:lpstr>
      <vt:lpstr>Missing Students/Emergency Situations</vt:lpstr>
      <vt:lpstr>Course Summary</vt:lpstr>
      <vt:lpstr>Helpful Links</vt:lpstr>
      <vt:lpstr>Glossary</vt:lpstr>
      <vt:lpstr>Glossary Continued</vt:lpstr>
      <vt:lpstr>Glossary Continued</vt:lpstr>
      <vt:lpstr>Glossary Continued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Schluckebier, Monica L</dc:creator>
  <cp:lastModifiedBy>Walters, Emily N (walte034)</cp:lastModifiedBy>
  <cp:revision>53</cp:revision>
  <dcterms:created xsi:type="dcterms:W3CDTF">2015-06-11T21:02:45Z</dcterms:created>
  <dcterms:modified xsi:type="dcterms:W3CDTF">2017-11-22T16:26:02Z</dcterms:modified>
</cp:coreProperties>
</file>