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9" r:id="rId18"/>
    <p:sldId id="275" r:id="rId19"/>
    <p:sldId id="277" r:id="rId20"/>
    <p:sldId id="280" r:id="rId21"/>
    <p:sldId id="278" r:id="rId22"/>
    <p:sldId id="272" r:id="rId23"/>
    <p:sldId id="27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Kawczynski" initials="D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718" autoAdjust="0"/>
  </p:normalViewPr>
  <p:slideViewPr>
    <p:cSldViewPr>
      <p:cViewPr varScale="1">
        <p:scale>
          <a:sx n="106" d="100"/>
          <a:sy n="106" d="100"/>
        </p:scale>
        <p:origin x="1158" y="114"/>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563D8-13CE-4366-AE16-F77C27CB4E6E}" type="datetimeFigureOut">
              <a:rPr lang="en-US" smtClean="0"/>
              <a:pPr/>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6F3CC-FDCF-435C-A303-17E06E5B971A}" type="slidenum">
              <a:rPr lang="en-US" smtClean="0"/>
              <a:pPr/>
              <a:t>‹#›</a:t>
            </a:fld>
            <a:endParaRPr lang="en-US"/>
          </a:p>
        </p:txBody>
      </p:sp>
    </p:spTree>
    <p:extLst>
      <p:ext uri="{BB962C8B-B14F-4D97-AF65-F5344CB8AC3E}">
        <p14:creationId xmlns:p14="http://schemas.microsoft.com/office/powerpoint/2010/main" val="267058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6F3CC-FDCF-435C-A303-17E06E5B971A}" type="slidenum">
              <a:rPr lang="en-US" smtClean="0"/>
              <a:pPr/>
              <a:t>2</a:t>
            </a:fld>
            <a:endParaRPr lang="en-US"/>
          </a:p>
        </p:txBody>
      </p:sp>
    </p:spTree>
    <p:extLst>
      <p:ext uri="{BB962C8B-B14F-4D97-AF65-F5344CB8AC3E}">
        <p14:creationId xmlns:p14="http://schemas.microsoft.com/office/powerpoint/2010/main" val="133988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386E1F31-6AFE-4723-B328-FD495E700CCE}" type="datetimeFigureOut">
              <a:rPr lang="en-US" smtClean="0"/>
              <a:pPr/>
              <a:t>9/14/2017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4D2CF49-65C6-44B9-9CDF-169BEB5A654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6E1F31-6AFE-4723-B328-FD495E700CCE}"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6E1F31-6AFE-4723-B328-FD495E700CCE}"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6E1F31-6AFE-4723-B328-FD495E700CCE}"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86E1F31-6AFE-4723-B328-FD495E700CCE}" type="datetimeFigureOut">
              <a:rPr lang="en-US" smtClean="0"/>
              <a:pPr/>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4D2CF49-65C6-44B9-9CDF-169BEB5A65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86E1F31-6AFE-4723-B328-FD495E700CCE}"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86E1F31-6AFE-4723-B328-FD495E700CCE}" type="datetimeFigureOut">
              <a:rPr lang="en-US" smtClean="0"/>
              <a:pPr/>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86E1F31-6AFE-4723-B328-FD495E700CCE}" type="datetimeFigureOut">
              <a:rPr lang="en-US" smtClean="0"/>
              <a:pPr/>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E1F31-6AFE-4723-B328-FD495E700CCE}" type="datetimeFigureOut">
              <a:rPr lang="en-US" smtClean="0"/>
              <a:pPr/>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86E1F31-6AFE-4723-B328-FD495E700CCE}"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86E1F31-6AFE-4723-B328-FD495E700CCE}" type="datetimeFigureOut">
              <a:rPr lang="en-US" smtClean="0"/>
              <a:pPr/>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CF49-65C6-44B9-9CDF-169BEB5A65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6E1F31-6AFE-4723-B328-FD495E700CCE}" type="datetimeFigureOut">
              <a:rPr lang="en-US" smtClean="0"/>
              <a:pPr/>
              <a:t>9/14/2017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4D2CF49-65C6-44B9-9CDF-169BEB5A654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965830" cy="160020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The TRUTH ABOUT DRUGS</a:t>
            </a:r>
          </a:p>
        </p:txBody>
      </p:sp>
      <p:sp>
        <p:nvSpPr>
          <p:cNvPr id="3" name="Subtitle 2"/>
          <p:cNvSpPr>
            <a:spLocks noGrp="1"/>
          </p:cNvSpPr>
          <p:nvPr>
            <p:ph type="subTitle" idx="1"/>
          </p:nvPr>
        </p:nvSpPr>
        <p:spPr>
          <a:xfrm>
            <a:off x="1371600" y="3886200"/>
            <a:ext cx="6400800" cy="1752600"/>
          </a:xfrm>
        </p:spPr>
        <p:txBody>
          <a:bodyPr>
            <a:normAutofit fontScale="92500" lnSpcReduction="20000"/>
          </a:bodyPr>
          <a:lstStyle/>
          <a:p>
            <a:endParaRPr lang="en-US" dirty="0"/>
          </a:p>
          <a:p>
            <a:r>
              <a:rPr lang="en-US" dirty="0"/>
              <a:t>Presented </a:t>
            </a:r>
          </a:p>
          <a:p>
            <a:r>
              <a:rPr lang="en-US" dirty="0"/>
              <a:t>By</a:t>
            </a:r>
          </a:p>
          <a:p>
            <a:r>
              <a:rPr lang="en-US" dirty="0"/>
              <a:t>UW-Parkside Police Officer Craig Rafferty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Ecstasy</a:t>
            </a:r>
          </a:p>
        </p:txBody>
      </p:sp>
      <p:sp>
        <p:nvSpPr>
          <p:cNvPr id="4" name="TextBox 3"/>
          <p:cNvSpPr txBox="1"/>
          <p:nvPr/>
        </p:nvSpPr>
        <p:spPr>
          <a:xfrm>
            <a:off x="1295400" y="1752600"/>
            <a:ext cx="3657600" cy="646331"/>
          </a:xfrm>
          <a:prstGeom prst="rect">
            <a:avLst/>
          </a:prstGeom>
          <a:noFill/>
        </p:spPr>
        <p:txBody>
          <a:bodyPr wrap="square" rtlCol="0">
            <a:spAutoFit/>
          </a:bodyPr>
          <a:lstStyle/>
          <a:p>
            <a:r>
              <a:rPr lang="en-US" sz="3600" dirty="0"/>
              <a:t>SIDE EFFECTS:</a:t>
            </a:r>
          </a:p>
        </p:txBody>
      </p:sp>
      <p:sp>
        <p:nvSpPr>
          <p:cNvPr id="5" name="TextBox 4"/>
          <p:cNvSpPr txBox="1"/>
          <p:nvPr/>
        </p:nvSpPr>
        <p:spPr>
          <a:xfrm>
            <a:off x="1524000" y="2667000"/>
            <a:ext cx="5257800" cy="523220"/>
          </a:xfrm>
          <a:prstGeom prst="rect">
            <a:avLst/>
          </a:prstGeom>
          <a:noFill/>
        </p:spPr>
        <p:txBody>
          <a:bodyPr wrap="square" rtlCol="0">
            <a:spAutoFit/>
          </a:bodyPr>
          <a:lstStyle/>
          <a:p>
            <a:pPr>
              <a:buFont typeface="Wingdings" pitchFamily="2" charset="2"/>
              <a:buChar char="Ø"/>
            </a:pPr>
            <a:r>
              <a:rPr lang="en-US" sz="2800" dirty="0"/>
              <a:t>   Long Lasting Brain Damage</a:t>
            </a:r>
          </a:p>
        </p:txBody>
      </p:sp>
      <p:sp>
        <p:nvSpPr>
          <p:cNvPr id="7" name="TextBox 6"/>
          <p:cNvSpPr txBox="1"/>
          <p:nvPr/>
        </p:nvSpPr>
        <p:spPr>
          <a:xfrm>
            <a:off x="1524000" y="3276600"/>
            <a:ext cx="3733800" cy="523220"/>
          </a:xfrm>
          <a:prstGeom prst="rect">
            <a:avLst/>
          </a:prstGeom>
          <a:noFill/>
        </p:spPr>
        <p:txBody>
          <a:bodyPr wrap="square" rtlCol="0">
            <a:spAutoFit/>
          </a:bodyPr>
          <a:lstStyle/>
          <a:p>
            <a:pPr>
              <a:buFont typeface="Wingdings" pitchFamily="2" charset="2"/>
              <a:buChar char="Ø"/>
            </a:pPr>
            <a:r>
              <a:rPr lang="en-US" sz="2800" dirty="0"/>
              <a:t>   Kidney Failure</a:t>
            </a:r>
          </a:p>
        </p:txBody>
      </p:sp>
      <p:sp>
        <p:nvSpPr>
          <p:cNvPr id="8" name="TextBox 7"/>
          <p:cNvSpPr txBox="1"/>
          <p:nvPr/>
        </p:nvSpPr>
        <p:spPr>
          <a:xfrm>
            <a:off x="1524000" y="3886200"/>
            <a:ext cx="5181600" cy="523220"/>
          </a:xfrm>
          <a:prstGeom prst="rect">
            <a:avLst/>
          </a:prstGeom>
          <a:noFill/>
        </p:spPr>
        <p:txBody>
          <a:bodyPr wrap="square" rtlCol="0">
            <a:spAutoFit/>
          </a:bodyPr>
          <a:lstStyle/>
          <a:p>
            <a:pPr>
              <a:buFont typeface="Wingdings" pitchFamily="2" charset="2"/>
              <a:buChar char="Ø"/>
            </a:pPr>
            <a:r>
              <a:rPr lang="en-US" sz="2800" dirty="0"/>
              <a:t>   Cardio – Vascular Collapse</a:t>
            </a:r>
          </a:p>
        </p:txBody>
      </p:sp>
      <p:sp>
        <p:nvSpPr>
          <p:cNvPr id="9" name="TextBox 8"/>
          <p:cNvSpPr txBox="1"/>
          <p:nvPr/>
        </p:nvSpPr>
        <p:spPr>
          <a:xfrm>
            <a:off x="1524000" y="4495800"/>
            <a:ext cx="3733800" cy="523220"/>
          </a:xfrm>
          <a:prstGeom prst="rect">
            <a:avLst/>
          </a:prstGeom>
          <a:noFill/>
        </p:spPr>
        <p:txBody>
          <a:bodyPr wrap="square" rtlCol="0">
            <a:spAutoFit/>
          </a:bodyPr>
          <a:lstStyle/>
          <a:p>
            <a:pPr>
              <a:buFont typeface="Wingdings" pitchFamily="2" charset="2"/>
              <a:buChar char="Ø"/>
            </a:pPr>
            <a:r>
              <a:rPr lang="en-US" sz="2800" dirty="0"/>
              <a:t>   Convulsions</a:t>
            </a:r>
          </a:p>
        </p:txBody>
      </p:sp>
      <p:sp>
        <p:nvSpPr>
          <p:cNvPr id="10" name="TextBox 9"/>
          <p:cNvSpPr txBox="1"/>
          <p:nvPr/>
        </p:nvSpPr>
        <p:spPr>
          <a:xfrm>
            <a:off x="1600200" y="5105400"/>
            <a:ext cx="3276600" cy="584775"/>
          </a:xfrm>
          <a:prstGeom prst="rect">
            <a:avLst/>
          </a:prstGeom>
          <a:noFill/>
        </p:spPr>
        <p:txBody>
          <a:bodyPr wrap="square" rtlCol="0">
            <a:spAutoFit/>
          </a:bodyPr>
          <a:lstStyle/>
          <a:p>
            <a:pPr>
              <a:buFont typeface="Wingdings" pitchFamily="2" charset="2"/>
              <a:buChar char="Ø"/>
            </a:pPr>
            <a:r>
              <a:rPr lang="en-US" sz="3200" dirty="0"/>
              <a:t>  DEATH</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6019800" y="4495800"/>
            <a:ext cx="2590800" cy="19870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SD.jpg"/>
          <p:cNvPicPr>
            <a:picLocks noGrp="1" noChangeAspect="1"/>
          </p:cNvPicPr>
          <p:nvPr>
            <p:ph idx="1"/>
          </p:nvPr>
        </p:nvPicPr>
        <p:blipFill>
          <a:blip r:embed="rId2" cstate="print"/>
          <a:stretch>
            <a:fillRect/>
          </a:stretch>
        </p:blipFill>
        <p:spPr>
          <a:xfrm>
            <a:off x="1295400" y="2057400"/>
            <a:ext cx="6400800" cy="4572000"/>
          </a:xfrm>
        </p:spPr>
      </p:pic>
      <p:sp>
        <p:nvSpPr>
          <p:cNvPr id="4" name="Title 3"/>
          <p:cNvSpPr txBox="1">
            <a:spLocks noGrp="1"/>
          </p:cNvSpPr>
          <p:nvPr>
            <p:ph type="title"/>
          </p:nvPr>
        </p:nvSpPr>
        <p:spPr>
          <a:xfrm>
            <a:off x="457200" y="274638"/>
            <a:ext cx="8229600" cy="723275"/>
          </a:xfrm>
          <a:prstGeom prst="rect">
            <a:avLst/>
          </a:prstGeom>
          <a:noFill/>
        </p:spPr>
        <p:txBody>
          <a:bodyPr wrap="square" rtlCol="0">
            <a:spAutoFit/>
          </a:bodyPr>
          <a:lstStyle/>
          <a:p>
            <a:r>
              <a:rPr lang="en-US" dirty="0"/>
              <a:t>TYPES OF DRUGS</a:t>
            </a:r>
          </a:p>
        </p:txBody>
      </p:sp>
      <p:sp>
        <p:nvSpPr>
          <p:cNvPr id="5" name="TextBox 4"/>
          <p:cNvSpPr txBox="1"/>
          <p:nvPr/>
        </p:nvSpPr>
        <p:spPr>
          <a:xfrm>
            <a:off x="1524000" y="1066800"/>
            <a:ext cx="5562600" cy="830997"/>
          </a:xfrm>
          <a:prstGeom prst="rect">
            <a:avLst/>
          </a:prstGeom>
          <a:noFill/>
        </p:spPr>
        <p:txBody>
          <a:bodyPr wrap="square" rtlCol="0">
            <a:spAutoFit/>
          </a:bodyPr>
          <a:lstStyle/>
          <a:p>
            <a:pPr algn="ctr"/>
            <a:r>
              <a:rPr lang="en-US" sz="4800" dirty="0">
                <a:solidFill>
                  <a:schemeClr val="bg2">
                    <a:lumMod val="50000"/>
                  </a:schemeClr>
                </a:solidFill>
              </a:rPr>
              <a:t>LSD (ACID)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LSD (Acid)</a:t>
            </a:r>
          </a:p>
        </p:txBody>
      </p:sp>
      <p:sp>
        <p:nvSpPr>
          <p:cNvPr id="3" name="Content Placeholder 2"/>
          <p:cNvSpPr>
            <a:spLocks noGrp="1"/>
          </p:cNvSpPr>
          <p:nvPr>
            <p:ph idx="1"/>
          </p:nvPr>
        </p:nvSpPr>
        <p:spPr>
          <a:xfrm>
            <a:off x="7162800" y="3901440"/>
            <a:ext cx="1981200" cy="2956560"/>
          </a:xfrm>
        </p:spPr>
        <p:txBody>
          <a:bodyPr/>
          <a:lstStyle/>
          <a:p>
            <a:endParaRPr lang="en-US" dirty="0"/>
          </a:p>
        </p:txBody>
      </p:sp>
      <p:sp>
        <p:nvSpPr>
          <p:cNvPr id="4" name="TextBox 3"/>
          <p:cNvSpPr txBox="1"/>
          <p:nvPr/>
        </p:nvSpPr>
        <p:spPr>
          <a:xfrm>
            <a:off x="914400" y="1828800"/>
            <a:ext cx="3581400" cy="646331"/>
          </a:xfrm>
          <a:prstGeom prst="rect">
            <a:avLst/>
          </a:prstGeom>
          <a:noFill/>
        </p:spPr>
        <p:txBody>
          <a:bodyPr wrap="square" rtlCol="0">
            <a:spAutoFit/>
          </a:bodyPr>
          <a:lstStyle/>
          <a:p>
            <a:r>
              <a:rPr lang="en-US" sz="3600" dirty="0"/>
              <a:t>EFFECTS:</a:t>
            </a:r>
          </a:p>
        </p:txBody>
      </p:sp>
      <p:sp>
        <p:nvSpPr>
          <p:cNvPr id="5" name="TextBox 4"/>
          <p:cNvSpPr txBox="1"/>
          <p:nvPr/>
        </p:nvSpPr>
        <p:spPr>
          <a:xfrm>
            <a:off x="1981200" y="2667000"/>
            <a:ext cx="2819400" cy="523220"/>
          </a:xfrm>
          <a:prstGeom prst="rect">
            <a:avLst/>
          </a:prstGeom>
          <a:noFill/>
        </p:spPr>
        <p:txBody>
          <a:bodyPr wrap="square" rtlCol="0">
            <a:spAutoFit/>
          </a:bodyPr>
          <a:lstStyle/>
          <a:p>
            <a:pPr>
              <a:buFont typeface="Wingdings" pitchFamily="2" charset="2"/>
              <a:buChar char="§"/>
            </a:pPr>
            <a:r>
              <a:rPr lang="en-US" sz="2800" dirty="0"/>
              <a:t>   Delusions</a:t>
            </a:r>
          </a:p>
        </p:txBody>
      </p:sp>
      <p:sp>
        <p:nvSpPr>
          <p:cNvPr id="6" name="TextBox 5"/>
          <p:cNvSpPr txBox="1"/>
          <p:nvPr/>
        </p:nvSpPr>
        <p:spPr>
          <a:xfrm>
            <a:off x="1981200" y="3352800"/>
            <a:ext cx="4343400" cy="523220"/>
          </a:xfrm>
          <a:prstGeom prst="rect">
            <a:avLst/>
          </a:prstGeom>
          <a:noFill/>
        </p:spPr>
        <p:txBody>
          <a:bodyPr wrap="square" rtlCol="0">
            <a:spAutoFit/>
          </a:bodyPr>
          <a:lstStyle/>
          <a:p>
            <a:pPr>
              <a:buFont typeface="Wingdings" pitchFamily="2" charset="2"/>
              <a:buChar char="§"/>
            </a:pPr>
            <a:r>
              <a:rPr lang="en-US" sz="2800" dirty="0"/>
              <a:t>   Visual Hallucinations</a:t>
            </a:r>
          </a:p>
        </p:txBody>
      </p:sp>
      <p:sp>
        <p:nvSpPr>
          <p:cNvPr id="7" name="TextBox 6"/>
          <p:cNvSpPr txBox="1"/>
          <p:nvPr/>
        </p:nvSpPr>
        <p:spPr>
          <a:xfrm>
            <a:off x="2057400" y="4114800"/>
            <a:ext cx="5257800" cy="523220"/>
          </a:xfrm>
          <a:prstGeom prst="rect">
            <a:avLst/>
          </a:prstGeom>
          <a:noFill/>
        </p:spPr>
        <p:txBody>
          <a:bodyPr wrap="square" rtlCol="0">
            <a:spAutoFit/>
          </a:bodyPr>
          <a:lstStyle/>
          <a:p>
            <a:pPr>
              <a:buFont typeface="Wingdings" pitchFamily="2" charset="2"/>
              <a:buChar char="§"/>
            </a:pPr>
            <a:r>
              <a:rPr lang="en-US" sz="2800" dirty="0"/>
              <a:t>   Artificial Sense of Euphoria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LSD (Acid)</a:t>
            </a:r>
          </a:p>
        </p:txBody>
      </p:sp>
      <p:sp>
        <p:nvSpPr>
          <p:cNvPr id="3" name="Content Placeholder 2"/>
          <p:cNvSpPr>
            <a:spLocks noGrp="1"/>
          </p:cNvSpPr>
          <p:nvPr>
            <p:ph idx="1"/>
          </p:nvPr>
        </p:nvSpPr>
        <p:spPr>
          <a:xfrm>
            <a:off x="7162800" y="4343400"/>
            <a:ext cx="1524000" cy="1965960"/>
          </a:xfrm>
        </p:spPr>
        <p:txBody>
          <a:bodyPr/>
          <a:lstStyle/>
          <a:p>
            <a:endParaRPr lang="en-US" dirty="0"/>
          </a:p>
        </p:txBody>
      </p:sp>
      <p:sp>
        <p:nvSpPr>
          <p:cNvPr id="4" name="TextBox 3"/>
          <p:cNvSpPr txBox="1"/>
          <p:nvPr/>
        </p:nvSpPr>
        <p:spPr>
          <a:xfrm>
            <a:off x="762000" y="1600200"/>
            <a:ext cx="3429000" cy="646331"/>
          </a:xfrm>
          <a:prstGeom prst="rect">
            <a:avLst/>
          </a:prstGeom>
          <a:noFill/>
        </p:spPr>
        <p:txBody>
          <a:bodyPr wrap="square" rtlCol="0">
            <a:spAutoFit/>
          </a:bodyPr>
          <a:lstStyle/>
          <a:p>
            <a:r>
              <a:rPr lang="en-US" sz="3600" dirty="0"/>
              <a:t>SIDE EFFECTS:</a:t>
            </a:r>
          </a:p>
        </p:txBody>
      </p:sp>
      <p:sp>
        <p:nvSpPr>
          <p:cNvPr id="5" name="TextBox 4"/>
          <p:cNvSpPr txBox="1"/>
          <p:nvPr/>
        </p:nvSpPr>
        <p:spPr>
          <a:xfrm>
            <a:off x="1371600" y="2438400"/>
            <a:ext cx="5867400" cy="523220"/>
          </a:xfrm>
          <a:prstGeom prst="rect">
            <a:avLst/>
          </a:prstGeom>
          <a:noFill/>
        </p:spPr>
        <p:txBody>
          <a:bodyPr wrap="square" rtlCol="0">
            <a:spAutoFit/>
          </a:bodyPr>
          <a:lstStyle/>
          <a:p>
            <a:pPr>
              <a:buFont typeface="Wingdings" pitchFamily="2" charset="2"/>
              <a:buChar char="§"/>
            </a:pPr>
            <a:r>
              <a:rPr lang="en-US" sz="2800" dirty="0"/>
              <a:t>   Severe Depression or Psychosis</a:t>
            </a:r>
          </a:p>
        </p:txBody>
      </p:sp>
      <p:sp>
        <p:nvSpPr>
          <p:cNvPr id="6" name="TextBox 5"/>
          <p:cNvSpPr txBox="1"/>
          <p:nvPr/>
        </p:nvSpPr>
        <p:spPr>
          <a:xfrm>
            <a:off x="1371600" y="3048000"/>
            <a:ext cx="3048000" cy="523220"/>
          </a:xfrm>
          <a:prstGeom prst="rect">
            <a:avLst/>
          </a:prstGeom>
          <a:noFill/>
        </p:spPr>
        <p:txBody>
          <a:bodyPr wrap="square" rtlCol="0">
            <a:spAutoFit/>
          </a:bodyPr>
          <a:lstStyle/>
          <a:p>
            <a:pPr>
              <a:buFont typeface="Wingdings" pitchFamily="2" charset="2"/>
              <a:buChar char="§"/>
            </a:pPr>
            <a:r>
              <a:rPr lang="en-US" sz="2800" dirty="0"/>
              <a:t>   Flashbacks</a:t>
            </a:r>
          </a:p>
        </p:txBody>
      </p:sp>
      <p:sp>
        <p:nvSpPr>
          <p:cNvPr id="7" name="TextBox 6"/>
          <p:cNvSpPr txBox="1"/>
          <p:nvPr/>
        </p:nvSpPr>
        <p:spPr>
          <a:xfrm>
            <a:off x="1371600" y="3657600"/>
            <a:ext cx="5638800" cy="523220"/>
          </a:xfrm>
          <a:prstGeom prst="rect">
            <a:avLst/>
          </a:prstGeom>
          <a:noFill/>
        </p:spPr>
        <p:txBody>
          <a:bodyPr wrap="square" rtlCol="0">
            <a:spAutoFit/>
          </a:bodyPr>
          <a:lstStyle/>
          <a:p>
            <a:pPr>
              <a:buFont typeface="Wingdings" pitchFamily="2" charset="2"/>
              <a:buChar char="§"/>
            </a:pPr>
            <a:r>
              <a:rPr lang="en-US" sz="2800" dirty="0"/>
              <a:t>   Impaired Time Perception</a:t>
            </a:r>
          </a:p>
        </p:txBody>
      </p:sp>
      <p:sp>
        <p:nvSpPr>
          <p:cNvPr id="8" name="TextBox 7"/>
          <p:cNvSpPr txBox="1"/>
          <p:nvPr/>
        </p:nvSpPr>
        <p:spPr>
          <a:xfrm>
            <a:off x="1371600" y="4267200"/>
            <a:ext cx="4648200" cy="523220"/>
          </a:xfrm>
          <a:prstGeom prst="rect">
            <a:avLst/>
          </a:prstGeom>
          <a:noFill/>
        </p:spPr>
        <p:txBody>
          <a:bodyPr wrap="square" rtlCol="0">
            <a:spAutoFit/>
          </a:bodyPr>
          <a:lstStyle/>
          <a:p>
            <a:pPr>
              <a:buFont typeface="Wingdings" pitchFamily="2" charset="2"/>
              <a:buChar char="§"/>
            </a:pPr>
            <a:r>
              <a:rPr lang="en-US" sz="2800" dirty="0"/>
              <a:t>   Fear of Losing Control</a:t>
            </a:r>
          </a:p>
        </p:txBody>
      </p:sp>
      <p:sp>
        <p:nvSpPr>
          <p:cNvPr id="9" name="TextBox 8"/>
          <p:cNvSpPr txBox="1"/>
          <p:nvPr/>
        </p:nvSpPr>
        <p:spPr>
          <a:xfrm>
            <a:off x="1371600" y="4876800"/>
            <a:ext cx="3962400" cy="523220"/>
          </a:xfrm>
          <a:prstGeom prst="rect">
            <a:avLst/>
          </a:prstGeom>
          <a:noFill/>
        </p:spPr>
        <p:txBody>
          <a:bodyPr wrap="square" rtlCol="0">
            <a:spAutoFit/>
          </a:bodyPr>
          <a:lstStyle/>
          <a:p>
            <a:pPr>
              <a:buFont typeface="Wingdings" pitchFamily="2" charset="2"/>
              <a:buChar char="§"/>
            </a:pPr>
            <a:r>
              <a:rPr lang="en-US" sz="2800" dirty="0"/>
              <a:t>   Self Mutilation</a:t>
            </a:r>
          </a:p>
        </p:txBody>
      </p:sp>
      <p:sp>
        <p:nvSpPr>
          <p:cNvPr id="10" name="TextBox 9"/>
          <p:cNvSpPr txBox="1"/>
          <p:nvPr/>
        </p:nvSpPr>
        <p:spPr>
          <a:xfrm>
            <a:off x="1371600" y="5562600"/>
            <a:ext cx="3581400" cy="584775"/>
          </a:xfrm>
          <a:prstGeom prst="rect">
            <a:avLst/>
          </a:prstGeom>
          <a:noFill/>
        </p:spPr>
        <p:txBody>
          <a:bodyPr wrap="square" rtlCol="0">
            <a:spAutoFit/>
          </a:bodyPr>
          <a:lstStyle/>
          <a:p>
            <a:pPr>
              <a:buFont typeface="Wingdings" pitchFamily="2" charset="2"/>
              <a:buChar char="§"/>
            </a:pPr>
            <a:r>
              <a:rPr lang="en-US" sz="3200" dirty="0"/>
              <a:t>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DANGEROUS DRUGS</a:t>
            </a:r>
          </a:p>
        </p:txBody>
      </p:sp>
      <p:pic>
        <p:nvPicPr>
          <p:cNvPr id="7" name="Content Placeholder 6" descr="meth1.jpg"/>
          <p:cNvPicPr>
            <a:picLocks noGrp="1" noChangeAspect="1"/>
          </p:cNvPicPr>
          <p:nvPr>
            <p:ph idx="1"/>
          </p:nvPr>
        </p:nvPicPr>
        <p:blipFill>
          <a:blip r:embed="rId2" cstate="print"/>
          <a:stretch>
            <a:fillRect/>
          </a:stretch>
        </p:blipFill>
        <p:spPr>
          <a:xfrm>
            <a:off x="1905000" y="2667000"/>
            <a:ext cx="5267753" cy="3520510"/>
          </a:xfrm>
        </p:spPr>
      </p:pic>
      <p:sp>
        <p:nvSpPr>
          <p:cNvPr id="4" name="TextBox 3"/>
          <p:cNvSpPr txBox="1"/>
          <p:nvPr/>
        </p:nvSpPr>
        <p:spPr>
          <a:xfrm>
            <a:off x="838200" y="1371600"/>
            <a:ext cx="7239000" cy="830997"/>
          </a:xfrm>
          <a:prstGeom prst="rect">
            <a:avLst/>
          </a:prstGeom>
          <a:noFill/>
        </p:spPr>
        <p:txBody>
          <a:bodyPr wrap="square" rtlCol="0">
            <a:spAutoFit/>
          </a:bodyPr>
          <a:lstStyle/>
          <a:p>
            <a:pPr algn="ctr"/>
            <a:r>
              <a:rPr lang="en-US" sz="4800" dirty="0">
                <a:solidFill>
                  <a:schemeClr val="bg2">
                    <a:lumMod val="50000"/>
                  </a:schemeClr>
                </a:solidFill>
              </a:rPr>
              <a:t>CRYSTAL METH</a:t>
            </a:r>
          </a:p>
        </p:txBody>
      </p:sp>
      <p:sp>
        <p:nvSpPr>
          <p:cNvPr id="5" name="TextBox 4"/>
          <p:cNvSpPr txBox="1"/>
          <p:nvPr/>
        </p:nvSpPr>
        <p:spPr>
          <a:xfrm>
            <a:off x="1981200" y="1371600"/>
            <a:ext cx="5429250" cy="830997"/>
          </a:xfrm>
          <a:prstGeom prst="rect">
            <a:avLst/>
          </a:prstGeom>
          <a:noFill/>
        </p:spPr>
        <p:txBody>
          <a:bodyPr wrap="square" rtlCol="0">
            <a:spAutoFit/>
          </a:bodyPr>
          <a:lstStyle/>
          <a:p>
            <a:pPr algn="ctr"/>
            <a:r>
              <a:rPr lang="en-US" sz="4800" dirty="0">
                <a:solidFill>
                  <a:schemeClr val="bg2">
                    <a:lumMod val="50000"/>
                  </a:schemeClr>
                </a:solidFill>
              </a:rPr>
              <a:t>HEROIN</a:t>
            </a:r>
          </a:p>
        </p:txBody>
      </p:sp>
      <p:sp>
        <p:nvSpPr>
          <p:cNvPr id="6" name="TextBox 5"/>
          <p:cNvSpPr txBox="1"/>
          <p:nvPr/>
        </p:nvSpPr>
        <p:spPr>
          <a:xfrm>
            <a:off x="2057400" y="1371600"/>
            <a:ext cx="5011615" cy="830997"/>
          </a:xfrm>
          <a:prstGeom prst="rect">
            <a:avLst/>
          </a:prstGeom>
          <a:noFill/>
        </p:spPr>
        <p:txBody>
          <a:bodyPr wrap="square" rtlCol="0">
            <a:spAutoFit/>
          </a:bodyPr>
          <a:lstStyle/>
          <a:p>
            <a:pPr algn="ctr"/>
            <a:r>
              <a:rPr lang="en-US" sz="4800" dirty="0">
                <a:solidFill>
                  <a:schemeClr val="bg2">
                    <a:lumMod val="50000"/>
                  </a:schemeClr>
                </a:solidFill>
              </a:rPr>
              <a:t>PAINKILLERS</a:t>
            </a:r>
          </a:p>
        </p:txBody>
      </p:sp>
      <p:pic>
        <p:nvPicPr>
          <p:cNvPr id="8" name="Picture 7" descr="heroin1.bmp"/>
          <p:cNvPicPr>
            <a:picLocks noChangeAspect="1"/>
          </p:cNvPicPr>
          <p:nvPr/>
        </p:nvPicPr>
        <p:blipFill>
          <a:blip r:embed="rId3" cstate="print"/>
          <a:stretch>
            <a:fillRect/>
          </a:stretch>
        </p:blipFill>
        <p:spPr>
          <a:xfrm>
            <a:off x="2209800" y="2590800"/>
            <a:ext cx="4762500" cy="3571875"/>
          </a:xfrm>
          <a:prstGeom prst="rect">
            <a:avLst/>
          </a:prstGeom>
        </p:spPr>
      </p:pic>
      <p:pic>
        <p:nvPicPr>
          <p:cNvPr id="9" name="Picture 8" descr="painkillers.jpg"/>
          <p:cNvPicPr>
            <a:picLocks noChangeAspect="1"/>
          </p:cNvPicPr>
          <p:nvPr/>
        </p:nvPicPr>
        <p:blipFill>
          <a:blip r:embed="rId4" cstate="print"/>
          <a:stretch>
            <a:fillRect/>
          </a:stretch>
        </p:blipFill>
        <p:spPr>
          <a:xfrm>
            <a:off x="2209800" y="2362200"/>
            <a:ext cx="4552950" cy="3778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2000"/>
                                        <p:tgtEl>
                                          <p:spTgt spid="8"/>
                                        </p:tgtEl>
                                      </p:cBhvr>
                                    </p:animEffect>
                                    <p:set>
                                      <p:cBhvr>
                                        <p:cTn id="21" dur="1" fill="hold">
                                          <p:stCondLst>
                                            <p:cond delay="1999"/>
                                          </p:stCondLst>
                                        </p:cTn>
                                        <p:tgtEl>
                                          <p:spTgt spid="8"/>
                                        </p:tgtEl>
                                        <p:attrNameLst>
                                          <p:attrName>style.visibility</p:attrName>
                                        </p:attrNameLst>
                                      </p:cBhvr>
                                      <p:to>
                                        <p:strVal val="hidden"/>
                                      </p:to>
                                    </p:set>
                                  </p:childTnLst>
                                </p:cTn>
                              </p:par>
                              <p:par>
                                <p:cTn id="22" presetID="8" presetClass="exit" presetSubtype="16" fill="hold" grpId="1" nodeType="withEffect">
                                  <p:stCondLst>
                                    <p:cond delay="0"/>
                                  </p:stCondLst>
                                  <p:childTnLst>
                                    <p:animEffect transition="out" filter="diamond(in)">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5"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Dangerous Effects</a:t>
            </a:r>
          </a:p>
        </p:txBody>
      </p:sp>
      <p:sp>
        <p:nvSpPr>
          <p:cNvPr id="4" name="TextBox 3"/>
          <p:cNvSpPr txBox="1"/>
          <p:nvPr/>
        </p:nvSpPr>
        <p:spPr>
          <a:xfrm>
            <a:off x="1219200" y="1447800"/>
            <a:ext cx="3505200" cy="523220"/>
          </a:xfrm>
          <a:prstGeom prst="rect">
            <a:avLst/>
          </a:prstGeom>
          <a:noFill/>
        </p:spPr>
        <p:txBody>
          <a:bodyPr wrap="square" rtlCol="0">
            <a:spAutoFit/>
          </a:bodyPr>
          <a:lstStyle/>
          <a:p>
            <a:pPr>
              <a:buFont typeface="Arial" pitchFamily="34" charset="0"/>
              <a:buChar char="•"/>
            </a:pPr>
            <a:r>
              <a:rPr lang="en-US" sz="2800" dirty="0"/>
              <a:t>   Nausea/Vomiting</a:t>
            </a:r>
          </a:p>
        </p:txBody>
      </p:sp>
      <p:sp>
        <p:nvSpPr>
          <p:cNvPr id="6" name="TextBox 5"/>
          <p:cNvSpPr txBox="1"/>
          <p:nvPr/>
        </p:nvSpPr>
        <p:spPr>
          <a:xfrm>
            <a:off x="1219200" y="2209800"/>
            <a:ext cx="3962400" cy="523220"/>
          </a:xfrm>
          <a:prstGeom prst="rect">
            <a:avLst/>
          </a:prstGeom>
          <a:noFill/>
        </p:spPr>
        <p:txBody>
          <a:bodyPr wrap="square" rtlCol="0">
            <a:spAutoFit/>
          </a:bodyPr>
          <a:lstStyle/>
          <a:p>
            <a:pPr>
              <a:buFont typeface="Arial" pitchFamily="34" charset="0"/>
              <a:buChar char="•"/>
            </a:pPr>
            <a:r>
              <a:rPr lang="en-US" sz="2800" dirty="0"/>
              <a:t>   Dizziness/Confusion   </a:t>
            </a:r>
          </a:p>
        </p:txBody>
      </p:sp>
      <p:sp>
        <p:nvSpPr>
          <p:cNvPr id="8" name="TextBox 7"/>
          <p:cNvSpPr txBox="1"/>
          <p:nvPr/>
        </p:nvSpPr>
        <p:spPr>
          <a:xfrm>
            <a:off x="1219200" y="2971800"/>
            <a:ext cx="5181600" cy="523220"/>
          </a:xfrm>
          <a:prstGeom prst="rect">
            <a:avLst/>
          </a:prstGeom>
          <a:noFill/>
        </p:spPr>
        <p:txBody>
          <a:bodyPr wrap="square" rtlCol="0">
            <a:spAutoFit/>
          </a:bodyPr>
          <a:lstStyle/>
          <a:p>
            <a:pPr>
              <a:buFont typeface="Arial" pitchFamily="34" charset="0"/>
              <a:buChar char="•"/>
            </a:pPr>
            <a:r>
              <a:rPr lang="en-US" sz="2800" dirty="0"/>
              <a:t>   Respiratory Depression  </a:t>
            </a:r>
          </a:p>
        </p:txBody>
      </p:sp>
      <p:sp>
        <p:nvSpPr>
          <p:cNvPr id="9" name="TextBox 8"/>
          <p:cNvSpPr txBox="1"/>
          <p:nvPr/>
        </p:nvSpPr>
        <p:spPr>
          <a:xfrm>
            <a:off x="1219200" y="3733800"/>
            <a:ext cx="7772400" cy="523220"/>
          </a:xfrm>
          <a:prstGeom prst="rect">
            <a:avLst/>
          </a:prstGeom>
          <a:noFill/>
        </p:spPr>
        <p:txBody>
          <a:bodyPr wrap="square" rtlCol="0">
            <a:spAutoFit/>
          </a:bodyPr>
          <a:lstStyle/>
          <a:p>
            <a:pPr>
              <a:buFont typeface="Arial" pitchFamily="34" charset="0"/>
              <a:buChar char="•"/>
            </a:pPr>
            <a:r>
              <a:rPr lang="en-US" sz="2800" dirty="0"/>
              <a:t>   Increased Risk of Heart Attack and Coma</a:t>
            </a:r>
          </a:p>
        </p:txBody>
      </p:sp>
      <p:sp>
        <p:nvSpPr>
          <p:cNvPr id="10" name="TextBox 9"/>
          <p:cNvSpPr txBox="1"/>
          <p:nvPr/>
        </p:nvSpPr>
        <p:spPr>
          <a:xfrm>
            <a:off x="1219200" y="4419600"/>
            <a:ext cx="2133600" cy="584775"/>
          </a:xfrm>
          <a:prstGeom prst="rect">
            <a:avLst/>
          </a:prstGeom>
          <a:noFill/>
        </p:spPr>
        <p:txBody>
          <a:bodyPr wrap="square" rtlCol="0">
            <a:spAutoFit/>
          </a:bodyPr>
          <a:lstStyle/>
          <a:p>
            <a:pPr>
              <a:buFont typeface="Arial" pitchFamily="34" charset="0"/>
              <a:buChar char="•"/>
            </a:pPr>
            <a:r>
              <a:rPr lang="en-US" sz="3200" dirty="0"/>
              <a:t>  DEATH</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3886200" y="4419600"/>
            <a:ext cx="4114800" cy="21656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
            </a:r>
            <a:br>
              <a:rPr lang="en-US" sz="4800" dirty="0"/>
            </a:br>
            <a:r>
              <a:rPr lang="en-US" sz="4800" dirty="0"/>
              <a:t>HEROIN</a:t>
            </a:r>
            <a:br>
              <a:rPr lang="en-US" sz="4800" dirty="0"/>
            </a:br>
            <a:endParaRPr lang="en-US" sz="4800" dirty="0"/>
          </a:p>
        </p:txBody>
      </p:sp>
      <p:sp>
        <p:nvSpPr>
          <p:cNvPr id="3" name="Content Placeholder 2"/>
          <p:cNvSpPr>
            <a:spLocks noGrp="1"/>
          </p:cNvSpPr>
          <p:nvPr>
            <p:ph idx="1"/>
          </p:nvPr>
        </p:nvSpPr>
        <p:spPr/>
        <p:txBody>
          <a:bodyPr/>
          <a:lstStyle/>
          <a:p>
            <a:endParaRPr lang="en-US" dirty="0"/>
          </a:p>
          <a:p>
            <a:r>
              <a:rPr lang="en-US" dirty="0"/>
              <a:t>                       </a:t>
            </a:r>
            <a:endParaRPr lang="en-US" sz="4800" dirty="0"/>
          </a:p>
        </p:txBody>
      </p:sp>
      <p:pic>
        <p:nvPicPr>
          <p:cNvPr id="4" name="Picture 3"/>
          <p:cNvPicPr>
            <a:picLocks noChangeAspect="1"/>
          </p:cNvPicPr>
          <p:nvPr/>
        </p:nvPicPr>
        <p:blipFill>
          <a:blip r:embed="rId2"/>
          <a:stretch>
            <a:fillRect/>
          </a:stretch>
        </p:blipFill>
        <p:spPr>
          <a:xfrm>
            <a:off x="1295400" y="2133600"/>
            <a:ext cx="1704975" cy="1133475"/>
          </a:xfrm>
          <a:prstGeom prst="rect">
            <a:avLst/>
          </a:prstGeom>
        </p:spPr>
      </p:pic>
      <p:pic>
        <p:nvPicPr>
          <p:cNvPr id="5" name="Picture 4"/>
          <p:cNvPicPr>
            <a:picLocks noChangeAspect="1"/>
          </p:cNvPicPr>
          <p:nvPr/>
        </p:nvPicPr>
        <p:blipFill>
          <a:blip r:embed="rId3"/>
          <a:stretch>
            <a:fillRect/>
          </a:stretch>
        </p:blipFill>
        <p:spPr>
          <a:xfrm>
            <a:off x="3733800" y="2235848"/>
            <a:ext cx="1323975" cy="1000125"/>
          </a:xfrm>
          <a:prstGeom prst="rect">
            <a:avLst/>
          </a:prstGeom>
        </p:spPr>
      </p:pic>
      <p:pic>
        <p:nvPicPr>
          <p:cNvPr id="6" name="Picture 5"/>
          <p:cNvPicPr>
            <a:picLocks noChangeAspect="1"/>
          </p:cNvPicPr>
          <p:nvPr/>
        </p:nvPicPr>
        <p:blipFill>
          <a:blip r:embed="rId4"/>
          <a:stretch>
            <a:fillRect/>
          </a:stretch>
        </p:blipFill>
        <p:spPr>
          <a:xfrm>
            <a:off x="6051873" y="2178465"/>
            <a:ext cx="1504950" cy="1133475"/>
          </a:xfrm>
          <a:prstGeom prst="rect">
            <a:avLst/>
          </a:prstGeom>
        </p:spPr>
      </p:pic>
      <p:sp>
        <p:nvSpPr>
          <p:cNvPr id="8" name="Rectangle 7"/>
          <p:cNvSpPr/>
          <p:nvPr/>
        </p:nvSpPr>
        <p:spPr>
          <a:xfrm rot="10800000" flipV="1">
            <a:off x="1565209" y="4343400"/>
            <a:ext cx="5257800" cy="1754326"/>
          </a:xfrm>
          <a:prstGeom prst="rect">
            <a:avLst/>
          </a:prstGeom>
        </p:spPr>
        <p:txBody>
          <a:bodyPr wrap="square">
            <a:spAutoFit/>
          </a:bodyPr>
          <a:lstStyle/>
          <a:p>
            <a:r>
              <a:rPr lang="en-US" dirty="0"/>
              <a:t>Heroin is a highly addictive, illegal drug. It is used by millions of addicts around the world who are unable to overcome the urge to continue taking this drug every day of their lives—knowing that if they stop, they will face the horror of withdraw!</a:t>
            </a:r>
          </a:p>
        </p:txBody>
      </p:sp>
    </p:spTree>
    <p:extLst>
      <p:ext uri="{BB962C8B-B14F-4D97-AF65-F5344CB8AC3E}">
        <p14:creationId xmlns:p14="http://schemas.microsoft.com/office/powerpoint/2010/main" val="2036551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and Figures</a:t>
            </a:r>
          </a:p>
        </p:txBody>
      </p:sp>
      <p:sp>
        <p:nvSpPr>
          <p:cNvPr id="3" name="Content Placeholder 2"/>
          <p:cNvSpPr>
            <a:spLocks noGrp="1"/>
          </p:cNvSpPr>
          <p:nvPr>
            <p:ph idx="1"/>
          </p:nvPr>
        </p:nvSpPr>
        <p:spPr>
          <a:xfrm>
            <a:off x="457200" y="1219200"/>
            <a:ext cx="8229600" cy="4709160"/>
          </a:xfrm>
        </p:spPr>
        <p:txBody>
          <a:bodyPr>
            <a:noAutofit/>
          </a:bodyPr>
          <a:lstStyle/>
          <a:p>
            <a:r>
              <a:rPr lang="en-US" sz="1800" dirty="0"/>
              <a:t>•More than 1,600 teens begin abusing prescription drugs each day.</a:t>
            </a:r>
          </a:p>
          <a:p>
            <a:r>
              <a:rPr lang="en-US" sz="1800" dirty="0"/>
              <a:t> •Many kids mistakenly believe prescription drugs are safer to abuse than illegal street drugs.</a:t>
            </a:r>
          </a:p>
          <a:p>
            <a:r>
              <a:rPr lang="en-US" sz="1800" dirty="0"/>
              <a:t> •After marijuana and alcohol, the most common drugs teens are misusing or abusing are prescription medications.</a:t>
            </a:r>
          </a:p>
          <a:p>
            <a:r>
              <a:rPr lang="en-US" sz="1800" dirty="0"/>
              <a:t> •12-17 year olds abuse prescription drugs more than ecstasy, heroin, crack/cocaine and methamphetamines combined.</a:t>
            </a:r>
          </a:p>
          <a:p>
            <a:r>
              <a:rPr lang="en-US" sz="1800" dirty="0"/>
              <a:t> •Two-thirds of people 12 and older (68%) who have abused prescription pain relievers within the past year say they got them from a friend or relative.</a:t>
            </a:r>
          </a:p>
          <a:p>
            <a:r>
              <a:rPr lang="en-US" sz="1800" dirty="0"/>
              <a:t> •The most commonly abused prescription drugs are pain medications, sleeping pills, anti-anxiety medications and stimulants (used to treat attention deficit/hyperactivity disorders).1</a:t>
            </a:r>
          </a:p>
          <a:p>
            <a:r>
              <a:rPr lang="en-US" sz="1800" dirty="0"/>
              <a:t> •Almost 1 in every 4 teens in America say they have misused or abused a prescription drug.</a:t>
            </a:r>
          </a:p>
          <a:p>
            <a:r>
              <a:rPr lang="en-US" sz="1800" dirty="0"/>
              <a:t> •One in five teens (20%) who have abused prescription drugs did so before the age of 14</a:t>
            </a:r>
          </a:p>
          <a:p>
            <a:endParaRPr lang="en-US" sz="1800" dirty="0"/>
          </a:p>
        </p:txBody>
      </p:sp>
    </p:spTree>
    <p:extLst>
      <p:ext uri="{BB962C8B-B14F-4D97-AF65-F5344CB8AC3E}">
        <p14:creationId xmlns:p14="http://schemas.microsoft.com/office/powerpoint/2010/main" val="97520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HEROIN USE</a:t>
            </a:r>
            <a:br>
              <a:rPr lang="en-US" dirty="0"/>
            </a:br>
            <a:endParaRPr lang="en-US" dirty="0"/>
          </a:p>
        </p:txBody>
      </p:sp>
      <p:sp>
        <p:nvSpPr>
          <p:cNvPr id="3" name="Content Placeholder 2"/>
          <p:cNvSpPr>
            <a:spLocks noGrp="1"/>
          </p:cNvSpPr>
          <p:nvPr>
            <p:ph idx="1"/>
          </p:nvPr>
        </p:nvSpPr>
        <p:spPr>
          <a:xfrm>
            <a:off x="457200" y="-76200"/>
            <a:ext cx="8229600" cy="5867400"/>
          </a:xfrm>
        </p:spPr>
        <p:txBody>
          <a:bodyPr>
            <a:normAutofit lnSpcReduction="10000"/>
          </a:bodyPr>
          <a:lstStyle/>
          <a:p>
            <a:r>
              <a:rPr lang="en-US" dirty="0"/>
              <a:t>                                                 </a:t>
            </a:r>
            <a:endParaRPr lang="en-US" dirty="0">
              <a:solidFill>
                <a:schemeClr val="accent1">
                  <a:lumMod val="60000"/>
                  <a:lumOff val="40000"/>
                </a:schemeClr>
              </a:solidFill>
            </a:endParaRPr>
          </a:p>
          <a:p>
            <a:endParaRPr lang="en-US" dirty="0">
              <a:solidFill>
                <a:schemeClr val="accent1">
                  <a:lumMod val="60000"/>
                  <a:lumOff val="40000"/>
                </a:schemeClr>
              </a:solidFill>
            </a:endParaRPr>
          </a:p>
          <a:p>
            <a:endParaRPr lang="en-US"/>
          </a:p>
          <a:p>
            <a:r>
              <a:rPr lang="en-US" dirty="0"/>
              <a:t>Heroin is most often injected, however, it may also be vaporized ("smoked"), sniffed ("snorted"), used as a suppository, or orally ingested. Smoking and sniffing heroin do not produce a "rush" as quickly or as intensely as intravenous injection. Oral ingestion does not usually lead to a "rush", but use of heroin in suppository form may have intense euphoric effects. Heroin can be addictive by any given route.</a:t>
            </a:r>
          </a:p>
        </p:txBody>
      </p:sp>
    </p:spTree>
    <p:extLst>
      <p:ext uri="{BB962C8B-B14F-4D97-AF65-F5344CB8AC3E}">
        <p14:creationId xmlns:p14="http://schemas.microsoft.com/office/powerpoint/2010/main" val="403697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Heroin </a:t>
            </a:r>
          </a:p>
        </p:txBody>
      </p:sp>
      <p:sp>
        <p:nvSpPr>
          <p:cNvPr id="3" name="Content Placeholder 2"/>
          <p:cNvSpPr>
            <a:spLocks noGrp="1"/>
          </p:cNvSpPr>
          <p:nvPr>
            <p:ph idx="1"/>
          </p:nvPr>
        </p:nvSpPr>
        <p:spPr/>
        <p:txBody>
          <a:bodyPr/>
          <a:lstStyle/>
          <a:p>
            <a:pPr marL="137160" indent="0">
              <a:buNone/>
            </a:pPr>
            <a:r>
              <a:rPr lang="en-US" dirty="0"/>
              <a:t>                        Dangerous Effects</a:t>
            </a:r>
          </a:p>
          <a:p>
            <a:r>
              <a:rPr lang="en-US" dirty="0"/>
              <a:t>Abusers report feeling a surge of euphoria followed by a state of sleep and wakefulness</a:t>
            </a:r>
          </a:p>
          <a:p>
            <a:r>
              <a:rPr lang="en-US" dirty="0"/>
              <a:t>Those who inject heroin risk infectious diseases such as HIV/AIDS, hepatitis, liver or kidney disease.</a:t>
            </a:r>
          </a:p>
          <a:p>
            <a:r>
              <a:rPr lang="en-US" dirty="0"/>
              <a:t>Street names: BIG H, Black Tar, H, Horse, Junk, , Smack, Thunder</a:t>
            </a:r>
          </a:p>
          <a:p>
            <a:endParaRPr lang="en-US" dirty="0"/>
          </a:p>
          <a:p>
            <a:endParaRPr lang="en-US" dirty="0"/>
          </a:p>
          <a:p>
            <a:pPr marL="137160" indent="0">
              <a:buNone/>
            </a:pPr>
            <a:endParaRPr lang="en-US" dirty="0"/>
          </a:p>
          <a:p>
            <a:pPr marL="137160" indent="0">
              <a:buNone/>
            </a:pPr>
            <a:endParaRPr lang="en-US" dirty="0"/>
          </a:p>
          <a:p>
            <a:endParaRPr lang="en-US" dirty="0"/>
          </a:p>
        </p:txBody>
      </p:sp>
    </p:spTree>
    <p:extLst>
      <p:ext uri="{BB962C8B-B14F-4D97-AF65-F5344CB8AC3E}">
        <p14:creationId xmlns:p14="http://schemas.microsoft.com/office/powerpoint/2010/main" val="20619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People Do Drugs?</a:t>
            </a:r>
          </a:p>
        </p:txBody>
      </p:sp>
      <p:sp>
        <p:nvSpPr>
          <p:cNvPr id="3" name="Content Placeholder 2"/>
          <p:cNvSpPr>
            <a:spLocks noGrp="1"/>
          </p:cNvSpPr>
          <p:nvPr>
            <p:ph idx="1"/>
          </p:nvPr>
        </p:nvSpPr>
        <p:spPr>
          <a:xfrm flipH="1">
            <a:off x="5410200" y="1371600"/>
            <a:ext cx="2209800" cy="1676400"/>
          </a:xfrm>
        </p:spPr>
        <p:txBody>
          <a:bodyPr>
            <a:noAutofit/>
          </a:bodyPr>
          <a:lstStyle/>
          <a:p>
            <a:pPr>
              <a:buFont typeface="Wingdings" pitchFamily="2" charset="2"/>
              <a:buChar char="v"/>
            </a:pPr>
            <a:endParaRPr lang="en-US" dirty="0"/>
          </a:p>
        </p:txBody>
      </p:sp>
      <p:sp>
        <p:nvSpPr>
          <p:cNvPr id="8" name="TextBox 7"/>
          <p:cNvSpPr txBox="1"/>
          <p:nvPr/>
        </p:nvSpPr>
        <p:spPr>
          <a:xfrm>
            <a:off x="1295400" y="2133600"/>
            <a:ext cx="4038600" cy="523220"/>
          </a:xfrm>
          <a:prstGeom prst="rect">
            <a:avLst/>
          </a:prstGeom>
          <a:noFill/>
        </p:spPr>
        <p:txBody>
          <a:bodyPr wrap="square" rtlCol="0">
            <a:spAutoFit/>
          </a:bodyPr>
          <a:lstStyle/>
          <a:p>
            <a:pPr>
              <a:buFont typeface="Wingdings" pitchFamily="2" charset="2"/>
              <a:buChar char="v"/>
            </a:pPr>
            <a:r>
              <a:rPr lang="en-US" sz="2800" dirty="0"/>
              <a:t>    To Escape or Relax</a:t>
            </a:r>
          </a:p>
        </p:txBody>
      </p:sp>
      <p:sp>
        <p:nvSpPr>
          <p:cNvPr id="5" name="TextBox 4"/>
          <p:cNvSpPr txBox="1"/>
          <p:nvPr/>
        </p:nvSpPr>
        <p:spPr>
          <a:xfrm>
            <a:off x="1295400" y="2667000"/>
            <a:ext cx="2819400" cy="523220"/>
          </a:xfrm>
          <a:prstGeom prst="rect">
            <a:avLst/>
          </a:prstGeom>
          <a:noFill/>
        </p:spPr>
        <p:txBody>
          <a:bodyPr wrap="square" rtlCol="0">
            <a:spAutoFit/>
          </a:bodyPr>
          <a:lstStyle/>
          <a:p>
            <a:pPr>
              <a:buFont typeface="Wingdings" pitchFamily="2" charset="2"/>
              <a:buChar char="v"/>
            </a:pPr>
            <a:r>
              <a:rPr lang="en-US" sz="2800" dirty="0"/>
              <a:t>    Boredom</a:t>
            </a:r>
          </a:p>
        </p:txBody>
      </p:sp>
      <p:sp>
        <p:nvSpPr>
          <p:cNvPr id="6" name="TextBox 5"/>
          <p:cNvSpPr txBox="1"/>
          <p:nvPr/>
        </p:nvSpPr>
        <p:spPr>
          <a:xfrm>
            <a:off x="1295400" y="3200400"/>
            <a:ext cx="5943600" cy="523220"/>
          </a:xfrm>
          <a:prstGeom prst="rect">
            <a:avLst/>
          </a:prstGeom>
          <a:noFill/>
        </p:spPr>
        <p:txBody>
          <a:bodyPr wrap="square" rtlCol="0">
            <a:spAutoFit/>
          </a:bodyPr>
          <a:lstStyle/>
          <a:p>
            <a:pPr>
              <a:buFont typeface="Wingdings" pitchFamily="2" charset="2"/>
              <a:buChar char="v"/>
            </a:pPr>
            <a:r>
              <a:rPr lang="en-US" sz="2800" dirty="0"/>
              <a:t>    It Makes Them Seem Grown Up</a:t>
            </a:r>
          </a:p>
        </p:txBody>
      </p:sp>
      <p:sp>
        <p:nvSpPr>
          <p:cNvPr id="7" name="TextBox 6"/>
          <p:cNvSpPr txBox="1"/>
          <p:nvPr/>
        </p:nvSpPr>
        <p:spPr>
          <a:xfrm>
            <a:off x="1295400" y="3733800"/>
            <a:ext cx="2438400" cy="523220"/>
          </a:xfrm>
          <a:prstGeom prst="rect">
            <a:avLst/>
          </a:prstGeom>
          <a:noFill/>
        </p:spPr>
        <p:txBody>
          <a:bodyPr wrap="square" rtlCol="0">
            <a:spAutoFit/>
          </a:bodyPr>
          <a:lstStyle/>
          <a:p>
            <a:pPr>
              <a:buFont typeface="Wingdings" pitchFamily="2" charset="2"/>
              <a:buChar char="v"/>
            </a:pPr>
            <a:r>
              <a:rPr lang="en-US" sz="2800" dirty="0"/>
              <a:t>    To</a:t>
            </a:r>
            <a:r>
              <a:rPr lang="en-US" dirty="0"/>
              <a:t> </a:t>
            </a:r>
            <a:r>
              <a:rPr lang="en-US" sz="2800" dirty="0"/>
              <a:t>Rebel</a:t>
            </a:r>
          </a:p>
        </p:txBody>
      </p:sp>
      <p:sp>
        <p:nvSpPr>
          <p:cNvPr id="9" name="TextBox 8"/>
          <p:cNvSpPr txBox="1"/>
          <p:nvPr/>
        </p:nvSpPr>
        <p:spPr>
          <a:xfrm>
            <a:off x="1295400" y="4267200"/>
            <a:ext cx="3581400" cy="523220"/>
          </a:xfrm>
          <a:prstGeom prst="rect">
            <a:avLst/>
          </a:prstGeom>
          <a:noFill/>
        </p:spPr>
        <p:txBody>
          <a:bodyPr wrap="square" rtlCol="0">
            <a:spAutoFit/>
          </a:bodyPr>
          <a:lstStyle/>
          <a:p>
            <a:pPr>
              <a:buFont typeface="Wingdings" pitchFamily="2" charset="2"/>
              <a:buChar char="v"/>
            </a:pPr>
            <a:r>
              <a:rPr lang="en-US" sz="2800" dirty="0"/>
              <a:t>    To Experiment</a:t>
            </a:r>
          </a:p>
        </p:txBody>
      </p:sp>
      <p:pic>
        <p:nvPicPr>
          <p:cNvPr id="1026" name="Picture 2" descr="C:\Documents and Settings\kawczyn3\Local Settings\Temporary Internet Files\Content.IE5\Y82ZPM4M\MCj02809900000[1].wmf"/>
          <p:cNvPicPr>
            <a:picLocks noChangeAspect="1" noChangeArrowheads="1"/>
          </p:cNvPicPr>
          <p:nvPr/>
        </p:nvPicPr>
        <p:blipFill>
          <a:blip r:embed="rId3" cstate="print"/>
          <a:srcRect/>
          <a:stretch>
            <a:fillRect/>
          </a:stretch>
        </p:blipFill>
        <p:spPr bwMode="auto">
          <a:xfrm>
            <a:off x="6096000" y="4343400"/>
            <a:ext cx="2138127" cy="2296562"/>
          </a:xfrm>
          <a:prstGeom prst="rect">
            <a:avLst/>
          </a:prstGeom>
          <a:noFill/>
        </p:spPr>
      </p:pic>
      <p:sp>
        <p:nvSpPr>
          <p:cNvPr id="11" name="TextBox 10"/>
          <p:cNvSpPr txBox="1"/>
          <p:nvPr/>
        </p:nvSpPr>
        <p:spPr>
          <a:xfrm>
            <a:off x="1295400" y="1524000"/>
            <a:ext cx="3276600" cy="523220"/>
          </a:xfrm>
          <a:prstGeom prst="rect">
            <a:avLst/>
          </a:prstGeom>
          <a:noFill/>
        </p:spPr>
        <p:txBody>
          <a:bodyPr wrap="square" rtlCol="0">
            <a:spAutoFit/>
          </a:bodyPr>
          <a:lstStyle/>
          <a:p>
            <a:pPr>
              <a:buFont typeface="Wingdings" pitchFamily="2" charset="2"/>
              <a:buChar char="v"/>
            </a:pPr>
            <a:r>
              <a:rPr lang="en-US" sz="2800" dirty="0"/>
              <a:t>    To Fit 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5" grpId="0"/>
      <p:bldP spid="6" grpId="0"/>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lstStyle/>
          <a:p>
            <a:r>
              <a:rPr lang="en-US" dirty="0"/>
              <a:t>This epidemic has been particularly widespread on college campuses. Between 1993 and 2005, the proportion of college students using prescription drugs went up dramatically:  use of opioids such as Vicodin, </a:t>
            </a:r>
            <a:r>
              <a:rPr lang="en-US" dirty="0" err="1"/>
              <a:t>Oxycontin</a:t>
            </a:r>
            <a:r>
              <a:rPr lang="en-US" dirty="0"/>
              <a:t>, and Percocet increased by 343 percent, and use of stimulants like Ritalin or Adderall increased by 93 percent. </a:t>
            </a:r>
          </a:p>
        </p:txBody>
      </p:sp>
    </p:spTree>
    <p:extLst>
      <p:ext uri="{BB962C8B-B14F-4D97-AF65-F5344CB8AC3E}">
        <p14:creationId xmlns:p14="http://schemas.microsoft.com/office/powerpoint/2010/main" val="264070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Heroin looks like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4876800" cy="3657600"/>
          </a:xfrm>
        </p:spPr>
      </p:pic>
    </p:spTree>
    <p:extLst>
      <p:ext uri="{BB962C8B-B14F-4D97-AF65-F5344CB8AC3E}">
        <p14:creationId xmlns:p14="http://schemas.microsoft.com/office/powerpoint/2010/main" val="210121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a:t>
            </a:r>
          </a:p>
        </p:txBody>
      </p:sp>
      <p:sp>
        <p:nvSpPr>
          <p:cNvPr id="3" name="Content Placeholder 2"/>
          <p:cNvSpPr>
            <a:spLocks noGrp="1"/>
          </p:cNvSpPr>
          <p:nvPr>
            <p:ph idx="1"/>
          </p:nvPr>
        </p:nvSpPr>
        <p:spPr>
          <a:xfrm>
            <a:off x="228600" y="1600200"/>
            <a:ext cx="8686800" cy="5029200"/>
          </a:xfrm>
        </p:spPr>
        <p:txBody>
          <a:bodyPr>
            <a:normAutofit/>
          </a:bodyPr>
          <a:lstStyle/>
          <a:p>
            <a:pPr>
              <a:buNone/>
            </a:pPr>
            <a:r>
              <a:rPr lang="en-US" sz="3200" dirty="0"/>
              <a:t>    Students are encouraged to take full advantage of the services available at UW Parkside Student Health and Counseling Center (262)595-2366) should personal problems arise</a:t>
            </a:r>
            <a:r>
              <a:rPr lang="en-US" dirty="0"/>
              <a:t>.</a:t>
            </a:r>
          </a:p>
          <a:p>
            <a:pPr>
              <a:buNone/>
            </a:pPr>
            <a:endParaRPr lang="en-US" dirty="0"/>
          </a:p>
          <a:p>
            <a:pPr>
              <a:buNone/>
            </a:pPr>
            <a:r>
              <a:rPr lang="en-US" dirty="0"/>
              <a:t>     </a:t>
            </a:r>
            <a:r>
              <a:rPr lang="en-US" sz="3200" dirty="0"/>
              <a:t>Help </a:t>
            </a:r>
            <a:r>
              <a:rPr lang="en-US" sz="3200"/>
              <a:t>is also </a:t>
            </a:r>
            <a:r>
              <a:rPr lang="en-US" sz="3200" dirty="0"/>
              <a:t>available 24 hours by calling the crisis hotline</a:t>
            </a:r>
            <a:r>
              <a:rPr lang="en-US" dirty="0"/>
              <a:t>  262-657-7188 or 800-236-7188</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Time</a:t>
            </a:r>
          </a:p>
        </p:txBody>
      </p:sp>
      <p:pic>
        <p:nvPicPr>
          <p:cNvPr id="4" name="Picture 2" descr="S:\PHOTOS\Annual Report 2004 Pics &amp; Info\Department Pics\Patch.jpg"/>
          <p:cNvPicPr>
            <a:picLocks noGrp="1" noChangeAspect="1" noChangeArrowheads="1"/>
          </p:cNvPicPr>
          <p:nvPr>
            <p:ph idx="1"/>
          </p:nvPr>
        </p:nvPicPr>
        <p:blipFill>
          <a:blip r:embed="rId2" cstate="print"/>
          <a:srcRect/>
          <a:stretch>
            <a:fillRect/>
          </a:stretch>
        </p:blipFill>
        <p:spPr>
          <a:xfrm>
            <a:off x="2558242" y="1691322"/>
            <a:ext cx="4027516" cy="4526280"/>
          </a:xfrm>
        </p:spPr>
      </p:pic>
      <p:pic>
        <p:nvPicPr>
          <p:cNvPr id="5" name="Picture 4" descr="police arm patch"/>
          <p:cNvPicPr/>
          <p:nvPr/>
        </p:nvPicPr>
        <p:blipFill>
          <a:blip r:embed="rId3" cstate="print"/>
          <a:srcRect/>
          <a:stretch>
            <a:fillRect/>
          </a:stretch>
        </p:blipFill>
        <p:spPr bwMode="auto">
          <a:xfrm>
            <a:off x="2590800" y="1752600"/>
            <a:ext cx="38862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TYPES OF DRUGS</a:t>
            </a:r>
          </a:p>
        </p:txBody>
      </p:sp>
      <p:sp>
        <p:nvSpPr>
          <p:cNvPr id="4" name="TextBox 3"/>
          <p:cNvSpPr txBox="1"/>
          <p:nvPr/>
        </p:nvSpPr>
        <p:spPr>
          <a:xfrm>
            <a:off x="1828800" y="1447800"/>
            <a:ext cx="5410200" cy="830997"/>
          </a:xfrm>
          <a:prstGeom prst="rect">
            <a:avLst/>
          </a:prstGeom>
          <a:noFill/>
        </p:spPr>
        <p:txBody>
          <a:bodyPr wrap="square" rtlCol="0">
            <a:spAutoFit/>
          </a:bodyPr>
          <a:lstStyle/>
          <a:p>
            <a:pPr algn="ctr"/>
            <a:r>
              <a:rPr lang="en-US" sz="4800" dirty="0">
                <a:solidFill>
                  <a:schemeClr val="bg2">
                    <a:lumMod val="50000"/>
                  </a:schemeClr>
                </a:solidFill>
              </a:rPr>
              <a:t>MARIJUANA</a:t>
            </a:r>
          </a:p>
        </p:txBody>
      </p:sp>
      <p:pic>
        <p:nvPicPr>
          <p:cNvPr id="7" name="Content Placeholder 6" descr="marijuana2.jpg"/>
          <p:cNvPicPr>
            <a:picLocks noGrp="1" noChangeAspect="1"/>
          </p:cNvPicPr>
          <p:nvPr>
            <p:ph idx="1"/>
          </p:nvPr>
        </p:nvPicPr>
        <p:blipFill>
          <a:blip r:embed="rId2" cstate="print"/>
          <a:stretch>
            <a:fillRect/>
          </a:stretch>
        </p:blipFill>
        <p:spPr>
          <a:xfrm>
            <a:off x="2819400" y="2514600"/>
            <a:ext cx="3486150" cy="34861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Marijuana</a:t>
            </a:r>
          </a:p>
        </p:txBody>
      </p:sp>
      <p:sp>
        <p:nvSpPr>
          <p:cNvPr id="3" name="Content Placeholder 2"/>
          <p:cNvSpPr>
            <a:spLocks noGrp="1"/>
          </p:cNvSpPr>
          <p:nvPr>
            <p:ph idx="1"/>
          </p:nvPr>
        </p:nvSpPr>
        <p:spPr>
          <a:xfrm>
            <a:off x="609600" y="1524000"/>
            <a:ext cx="3810000" cy="838200"/>
          </a:xfrm>
        </p:spPr>
        <p:txBody>
          <a:bodyPr>
            <a:noAutofit/>
          </a:bodyPr>
          <a:lstStyle/>
          <a:p>
            <a:pPr>
              <a:buNone/>
            </a:pPr>
            <a:r>
              <a:rPr lang="en-US" sz="3600" dirty="0"/>
              <a:t>SIDE EFFECTS:</a:t>
            </a:r>
          </a:p>
        </p:txBody>
      </p:sp>
      <p:sp>
        <p:nvSpPr>
          <p:cNvPr id="5" name="TextBox 4"/>
          <p:cNvSpPr txBox="1"/>
          <p:nvPr/>
        </p:nvSpPr>
        <p:spPr>
          <a:xfrm>
            <a:off x="1295400" y="2438400"/>
            <a:ext cx="3581400" cy="523220"/>
          </a:xfrm>
          <a:prstGeom prst="rect">
            <a:avLst/>
          </a:prstGeom>
          <a:noFill/>
        </p:spPr>
        <p:txBody>
          <a:bodyPr wrap="square" rtlCol="0">
            <a:spAutoFit/>
          </a:bodyPr>
          <a:lstStyle/>
          <a:p>
            <a:r>
              <a:rPr lang="en-US" sz="2800" dirty="0"/>
              <a:t>Increased Heart Rate</a:t>
            </a:r>
          </a:p>
        </p:txBody>
      </p:sp>
      <p:sp>
        <p:nvSpPr>
          <p:cNvPr id="6" name="TextBox 5"/>
          <p:cNvSpPr txBox="1"/>
          <p:nvPr/>
        </p:nvSpPr>
        <p:spPr>
          <a:xfrm>
            <a:off x="1295400" y="3124200"/>
            <a:ext cx="5867400" cy="523220"/>
          </a:xfrm>
          <a:prstGeom prst="rect">
            <a:avLst/>
          </a:prstGeom>
          <a:noFill/>
        </p:spPr>
        <p:txBody>
          <a:bodyPr wrap="square" rtlCol="0">
            <a:spAutoFit/>
          </a:bodyPr>
          <a:lstStyle/>
          <a:p>
            <a:r>
              <a:rPr lang="en-US" sz="2800" dirty="0"/>
              <a:t>Lessened Coordination and Balance</a:t>
            </a:r>
          </a:p>
        </p:txBody>
      </p:sp>
      <p:sp>
        <p:nvSpPr>
          <p:cNvPr id="7" name="TextBox 6"/>
          <p:cNvSpPr txBox="1"/>
          <p:nvPr/>
        </p:nvSpPr>
        <p:spPr>
          <a:xfrm>
            <a:off x="1295400" y="3810000"/>
            <a:ext cx="5562600" cy="523220"/>
          </a:xfrm>
          <a:prstGeom prst="rect">
            <a:avLst/>
          </a:prstGeom>
          <a:noFill/>
        </p:spPr>
        <p:txBody>
          <a:bodyPr wrap="square" rtlCol="0">
            <a:spAutoFit/>
          </a:bodyPr>
          <a:lstStyle/>
          <a:p>
            <a:r>
              <a:rPr lang="en-US" sz="2800" dirty="0"/>
              <a:t>Unreal State of Mind</a:t>
            </a:r>
          </a:p>
        </p:txBody>
      </p:sp>
      <p:sp>
        <p:nvSpPr>
          <p:cNvPr id="8" name="TextBox 7"/>
          <p:cNvSpPr txBox="1"/>
          <p:nvPr/>
        </p:nvSpPr>
        <p:spPr>
          <a:xfrm>
            <a:off x="1295400" y="4495800"/>
            <a:ext cx="5638800" cy="523220"/>
          </a:xfrm>
          <a:prstGeom prst="rect">
            <a:avLst/>
          </a:prstGeom>
          <a:noFill/>
        </p:spPr>
        <p:txBody>
          <a:bodyPr wrap="square" rtlCol="0">
            <a:spAutoFit/>
          </a:bodyPr>
          <a:lstStyle/>
          <a:p>
            <a:r>
              <a:rPr lang="en-US" sz="2800" dirty="0"/>
              <a:t>Long Term Leads to Poor Memory</a:t>
            </a:r>
          </a:p>
        </p:txBody>
      </p:sp>
      <p:sp>
        <p:nvSpPr>
          <p:cNvPr id="9" name="Rectangle 8"/>
          <p:cNvSpPr/>
          <p:nvPr/>
        </p:nvSpPr>
        <p:spPr>
          <a:xfrm>
            <a:off x="762000" y="2209800"/>
            <a:ext cx="7848600" cy="2554545"/>
          </a:xfrm>
          <a:prstGeom prst="rect">
            <a:avLst/>
          </a:prstGeom>
        </p:spPr>
        <p:txBody>
          <a:bodyPr wrap="square">
            <a:spAutoFit/>
          </a:bodyPr>
          <a:lstStyle/>
          <a:p>
            <a:r>
              <a:rPr lang="en-US" sz="3200" dirty="0"/>
              <a:t>Results of Using Marijuana:</a:t>
            </a:r>
          </a:p>
          <a:p>
            <a:endParaRPr lang="en-US" sz="3200" dirty="0"/>
          </a:p>
          <a:p>
            <a:pPr lvl="1"/>
            <a:r>
              <a:rPr lang="en-US" sz="3200" dirty="0"/>
              <a:t>62% of users went on to use Cocaine</a:t>
            </a:r>
          </a:p>
          <a:p>
            <a:pPr lvl="1"/>
            <a:endParaRPr lang="en-US" sz="3200" dirty="0"/>
          </a:p>
          <a:p>
            <a:pPr lvl="1"/>
            <a:r>
              <a:rPr lang="en-US" sz="3200" dirty="0"/>
              <a:t>9% of users went on to use Heroin</a:t>
            </a:r>
          </a:p>
        </p:txBody>
      </p:sp>
      <p:pic>
        <p:nvPicPr>
          <p:cNvPr id="2051" name="Picture 3"/>
          <p:cNvPicPr>
            <a:picLocks noChangeAspect="1" noChangeArrowheads="1"/>
          </p:cNvPicPr>
          <p:nvPr/>
        </p:nvPicPr>
        <p:blipFill>
          <a:blip r:embed="rId2" cstate="print"/>
          <a:srcRect/>
          <a:stretch>
            <a:fillRect/>
          </a:stretch>
        </p:blipFill>
        <p:spPr bwMode="auto">
          <a:xfrm>
            <a:off x="6781800" y="838200"/>
            <a:ext cx="1752600" cy="18937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 presetClass="exit" presetSubtype="10" fill="hold" grpId="0" nodeType="withEffect">
                                  <p:stCondLst>
                                    <p:cond delay="0"/>
                                  </p:stCondLst>
                                  <p:childTnLst>
                                    <p:animEffect transition="out" filter="checkerboard(across)">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8"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TYPES OF DRUGS</a:t>
            </a:r>
          </a:p>
        </p:txBody>
      </p:sp>
      <p:pic>
        <p:nvPicPr>
          <p:cNvPr id="5" name="Content Placeholder 4" descr="cocaine.bmp"/>
          <p:cNvPicPr>
            <a:picLocks noGrp="1" noChangeAspect="1"/>
          </p:cNvPicPr>
          <p:nvPr>
            <p:ph idx="1"/>
          </p:nvPr>
        </p:nvPicPr>
        <p:blipFill>
          <a:blip r:embed="rId2" cstate="print"/>
          <a:stretch>
            <a:fillRect/>
          </a:stretch>
        </p:blipFill>
        <p:spPr>
          <a:xfrm>
            <a:off x="1600200" y="2590800"/>
            <a:ext cx="5824788" cy="4057438"/>
          </a:xfrm>
        </p:spPr>
      </p:pic>
      <p:sp>
        <p:nvSpPr>
          <p:cNvPr id="4" name="TextBox 3"/>
          <p:cNvSpPr txBox="1"/>
          <p:nvPr/>
        </p:nvSpPr>
        <p:spPr>
          <a:xfrm>
            <a:off x="1676400" y="1219200"/>
            <a:ext cx="5867400" cy="830997"/>
          </a:xfrm>
          <a:prstGeom prst="rect">
            <a:avLst/>
          </a:prstGeom>
          <a:noFill/>
        </p:spPr>
        <p:txBody>
          <a:bodyPr wrap="square" rtlCol="0">
            <a:spAutoFit/>
          </a:bodyPr>
          <a:lstStyle/>
          <a:p>
            <a:pPr algn="ctr"/>
            <a:r>
              <a:rPr lang="en-US" sz="4800" dirty="0">
                <a:solidFill>
                  <a:schemeClr val="bg2">
                    <a:lumMod val="50000"/>
                  </a:schemeClr>
                </a:solidFill>
              </a:rPr>
              <a:t>COCAINE/CRACK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Cocaine / Crack</a:t>
            </a:r>
          </a:p>
        </p:txBody>
      </p:sp>
      <p:sp>
        <p:nvSpPr>
          <p:cNvPr id="3" name="Content Placeholder 2"/>
          <p:cNvSpPr>
            <a:spLocks noGrp="1"/>
          </p:cNvSpPr>
          <p:nvPr>
            <p:ph idx="1"/>
          </p:nvPr>
        </p:nvSpPr>
        <p:spPr>
          <a:xfrm>
            <a:off x="228600" y="1600200"/>
            <a:ext cx="8686800" cy="4709160"/>
          </a:xfrm>
        </p:spPr>
        <p:txBody>
          <a:bodyPr/>
          <a:lstStyle/>
          <a:p>
            <a:pPr>
              <a:buNone/>
            </a:pPr>
            <a:r>
              <a:rPr lang="en-US" dirty="0"/>
              <a:t>EFFECTS:</a:t>
            </a:r>
          </a:p>
          <a:p>
            <a:pPr>
              <a:buNone/>
            </a:pPr>
            <a:endParaRPr lang="en-US" dirty="0"/>
          </a:p>
          <a:p>
            <a:pPr lvl="1">
              <a:buFont typeface="Wingdings" pitchFamily="2" charset="2"/>
              <a:buChar char="v"/>
            </a:pPr>
            <a:r>
              <a:rPr lang="en-US" sz="2800" dirty="0"/>
              <a:t>  Both Extremely Addictive</a:t>
            </a:r>
          </a:p>
          <a:p>
            <a:pPr lvl="1">
              <a:buNone/>
            </a:pPr>
            <a:endParaRPr lang="en-US" sz="2800" dirty="0"/>
          </a:p>
          <a:p>
            <a:pPr lvl="1">
              <a:buFont typeface="Wingdings" pitchFamily="2" charset="2"/>
              <a:buChar char="v"/>
            </a:pPr>
            <a:r>
              <a:rPr lang="en-US" sz="2800" dirty="0"/>
              <a:t>  Both Create the Greatest Psychological </a:t>
            </a:r>
          </a:p>
          <a:p>
            <a:pPr lvl="1">
              <a:buNone/>
            </a:pPr>
            <a:r>
              <a:rPr lang="en-US" sz="2800" dirty="0"/>
              <a:t>     Dependence of any Drug</a:t>
            </a:r>
          </a:p>
        </p:txBody>
      </p:sp>
      <p:pic>
        <p:nvPicPr>
          <p:cNvPr id="4" name="Picture 3" descr="cocaine.bmp"/>
          <p:cNvPicPr>
            <a:picLocks noChangeAspect="1"/>
          </p:cNvPicPr>
          <p:nvPr/>
        </p:nvPicPr>
        <p:blipFill>
          <a:blip r:embed="rId2" cstate="print"/>
          <a:stretch>
            <a:fillRect/>
          </a:stretch>
        </p:blipFill>
        <p:spPr>
          <a:xfrm>
            <a:off x="5943600" y="4572000"/>
            <a:ext cx="2881964" cy="1924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Cocaine / Crack</a:t>
            </a:r>
          </a:p>
        </p:txBody>
      </p:sp>
      <p:pic>
        <p:nvPicPr>
          <p:cNvPr id="11" name="Content Placeholder 10" descr="cokeeffect.jpg"/>
          <p:cNvPicPr>
            <a:picLocks noGrp="1" noChangeAspect="1"/>
          </p:cNvPicPr>
          <p:nvPr>
            <p:ph idx="1"/>
          </p:nvPr>
        </p:nvPicPr>
        <p:blipFill>
          <a:blip r:embed="rId2" cstate="print"/>
          <a:stretch>
            <a:fillRect/>
          </a:stretch>
        </p:blipFill>
        <p:spPr>
          <a:xfrm>
            <a:off x="1371600" y="2286000"/>
            <a:ext cx="5867400" cy="4300387"/>
          </a:xfrm>
        </p:spPr>
      </p:pic>
      <p:sp>
        <p:nvSpPr>
          <p:cNvPr id="4" name="TextBox 3"/>
          <p:cNvSpPr txBox="1"/>
          <p:nvPr/>
        </p:nvSpPr>
        <p:spPr>
          <a:xfrm>
            <a:off x="838200" y="1447800"/>
            <a:ext cx="3657600" cy="646331"/>
          </a:xfrm>
          <a:prstGeom prst="rect">
            <a:avLst/>
          </a:prstGeom>
          <a:noFill/>
        </p:spPr>
        <p:txBody>
          <a:bodyPr wrap="square" rtlCol="0">
            <a:spAutoFit/>
          </a:bodyPr>
          <a:lstStyle/>
          <a:p>
            <a:r>
              <a:rPr lang="en-US" sz="3600" dirty="0"/>
              <a:t>SIDE EFFECTS:</a:t>
            </a:r>
          </a:p>
        </p:txBody>
      </p:sp>
      <p:sp>
        <p:nvSpPr>
          <p:cNvPr id="5" name="TextBox 4"/>
          <p:cNvSpPr txBox="1"/>
          <p:nvPr/>
        </p:nvSpPr>
        <p:spPr>
          <a:xfrm>
            <a:off x="1219200" y="2438400"/>
            <a:ext cx="3429000" cy="523220"/>
          </a:xfrm>
          <a:prstGeom prst="rect">
            <a:avLst/>
          </a:prstGeom>
          <a:noFill/>
        </p:spPr>
        <p:txBody>
          <a:bodyPr wrap="square" rtlCol="0">
            <a:spAutoFit/>
          </a:bodyPr>
          <a:lstStyle/>
          <a:p>
            <a:pPr>
              <a:buFont typeface="Wingdings" pitchFamily="2" charset="2"/>
              <a:buChar char="v"/>
            </a:pPr>
            <a:r>
              <a:rPr lang="en-US" sz="2800" dirty="0"/>
              <a:t>   </a:t>
            </a:r>
          </a:p>
        </p:txBody>
      </p:sp>
      <p:sp>
        <p:nvSpPr>
          <p:cNvPr id="6" name="TextBox 5"/>
          <p:cNvSpPr txBox="1"/>
          <p:nvPr/>
        </p:nvSpPr>
        <p:spPr>
          <a:xfrm>
            <a:off x="1219200" y="3124200"/>
            <a:ext cx="3276600" cy="523220"/>
          </a:xfrm>
          <a:prstGeom prst="rect">
            <a:avLst/>
          </a:prstGeom>
          <a:noFill/>
        </p:spPr>
        <p:txBody>
          <a:bodyPr wrap="square" rtlCol="0">
            <a:spAutoFit/>
          </a:bodyPr>
          <a:lstStyle/>
          <a:p>
            <a:pPr>
              <a:buFont typeface="Wingdings" pitchFamily="2" charset="2"/>
              <a:buChar char="v"/>
            </a:pPr>
            <a:r>
              <a:rPr lang="en-US" sz="2800" dirty="0"/>
              <a:t>   </a:t>
            </a:r>
          </a:p>
        </p:txBody>
      </p:sp>
      <p:sp>
        <p:nvSpPr>
          <p:cNvPr id="7" name="TextBox 6"/>
          <p:cNvSpPr txBox="1"/>
          <p:nvPr/>
        </p:nvSpPr>
        <p:spPr>
          <a:xfrm>
            <a:off x="1295400" y="3810000"/>
            <a:ext cx="4038600" cy="523220"/>
          </a:xfrm>
          <a:prstGeom prst="rect">
            <a:avLst/>
          </a:prstGeom>
          <a:noFill/>
        </p:spPr>
        <p:txBody>
          <a:bodyPr wrap="square" rtlCol="0">
            <a:spAutoFit/>
          </a:bodyPr>
          <a:lstStyle/>
          <a:p>
            <a:pPr>
              <a:buFont typeface="Wingdings" pitchFamily="2" charset="2"/>
              <a:buChar char="v"/>
            </a:pPr>
            <a:r>
              <a:rPr lang="en-US" sz="2800" dirty="0"/>
              <a:t>   </a:t>
            </a:r>
          </a:p>
        </p:txBody>
      </p:sp>
      <p:sp>
        <p:nvSpPr>
          <p:cNvPr id="8" name="TextBox 7"/>
          <p:cNvSpPr txBox="1"/>
          <p:nvPr/>
        </p:nvSpPr>
        <p:spPr>
          <a:xfrm>
            <a:off x="1295400" y="4495800"/>
            <a:ext cx="3733800" cy="523220"/>
          </a:xfrm>
          <a:prstGeom prst="rect">
            <a:avLst/>
          </a:prstGeom>
          <a:noFill/>
        </p:spPr>
        <p:txBody>
          <a:bodyPr wrap="square" rtlCol="0">
            <a:spAutoFit/>
          </a:bodyPr>
          <a:lstStyle/>
          <a:p>
            <a:pPr>
              <a:buFont typeface="Wingdings" pitchFamily="2" charset="2"/>
              <a:buChar char="v"/>
            </a:pPr>
            <a:r>
              <a:rPr lang="en-US" sz="2800" dirty="0"/>
              <a:t>   </a:t>
            </a:r>
          </a:p>
        </p:txBody>
      </p:sp>
      <p:sp>
        <p:nvSpPr>
          <p:cNvPr id="9" name="TextBox 8"/>
          <p:cNvSpPr txBox="1"/>
          <p:nvPr/>
        </p:nvSpPr>
        <p:spPr>
          <a:xfrm>
            <a:off x="1295400" y="5105400"/>
            <a:ext cx="4343400" cy="523220"/>
          </a:xfrm>
          <a:prstGeom prst="rect">
            <a:avLst/>
          </a:prstGeom>
          <a:noFill/>
        </p:spPr>
        <p:txBody>
          <a:bodyPr wrap="square" rtlCol="0">
            <a:spAutoFit/>
          </a:bodyPr>
          <a:lstStyle/>
          <a:p>
            <a:pPr>
              <a:buFont typeface="Wingdings" pitchFamily="2" charset="2"/>
              <a:buChar char="v"/>
            </a:pPr>
            <a:r>
              <a:rPr lang="en-US" sz="2800" dirty="0"/>
              <a:t>   </a:t>
            </a:r>
          </a:p>
        </p:txBody>
      </p:sp>
      <p:sp>
        <p:nvSpPr>
          <p:cNvPr id="10" name="TextBox 9"/>
          <p:cNvSpPr txBox="1"/>
          <p:nvPr/>
        </p:nvSpPr>
        <p:spPr>
          <a:xfrm>
            <a:off x="1295400" y="5715000"/>
            <a:ext cx="3657600" cy="584775"/>
          </a:xfrm>
          <a:prstGeom prst="rect">
            <a:avLst/>
          </a:prstGeom>
          <a:noFill/>
        </p:spPr>
        <p:txBody>
          <a:bodyPr wrap="square" rtlCol="0">
            <a:spAutoFit/>
          </a:bodyPr>
          <a:lstStyle/>
          <a:p>
            <a:pPr>
              <a:buFont typeface="Wingdings" pitchFamily="2" charset="2"/>
              <a:buChar char="v"/>
            </a:pPr>
            <a:r>
              <a:rPr lang="en-US" sz="3200" dirty="0"/>
              <a:t>  </a:t>
            </a:r>
          </a:p>
        </p:txBody>
      </p:sp>
      <p:pic>
        <p:nvPicPr>
          <p:cNvPr id="12" name="Picture 11" descr="crack3.jpg"/>
          <p:cNvPicPr>
            <a:picLocks noChangeAspect="1"/>
          </p:cNvPicPr>
          <p:nvPr/>
        </p:nvPicPr>
        <p:blipFill>
          <a:blip r:embed="rId3" cstate="print"/>
          <a:stretch>
            <a:fillRect/>
          </a:stretch>
        </p:blipFill>
        <p:spPr>
          <a:xfrm>
            <a:off x="6705600" y="2895600"/>
            <a:ext cx="2071116" cy="2999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grpId="2" nodeType="clickEffect">
                                  <p:stCondLst>
                                    <p:cond delay="0"/>
                                  </p:stCondLst>
                                  <p:childTnLst>
                                    <p:animEffect transition="out" filter="checkerboard(across)">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5" presetClass="exit" presetSubtype="10" fill="hold" grpId="1" nodeType="withEffect">
                                  <p:stCondLst>
                                    <p:cond delay="0"/>
                                  </p:stCondLst>
                                  <p:childTnLst>
                                    <p:animEffect transition="out" filter="checkerboard(across)">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5" presetClass="exit" presetSubtype="10" fill="hold" grpId="1" nodeType="withEffect">
                                  <p:stCondLst>
                                    <p:cond delay="0"/>
                                  </p:stCondLst>
                                  <p:childTnLst>
                                    <p:animEffect transition="out" filter="checkerboard(across)">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5" presetClass="entr" presetSubtype="1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heckerboard(across)">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6" grpId="0"/>
      <p:bldP spid="6" grpId="1"/>
      <p:bldP spid="7" grpId="0"/>
      <p:bldP spid="7" grpId="1"/>
      <p:bldP spid="8" grpId="0"/>
      <p:bldP spid="8" grpId="1"/>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DRUGS</a:t>
            </a:r>
          </a:p>
        </p:txBody>
      </p:sp>
      <p:pic>
        <p:nvPicPr>
          <p:cNvPr id="5" name="Content Placeholder 4" descr="ecstasy.bmp"/>
          <p:cNvPicPr>
            <a:picLocks noGrp="1" noChangeAspect="1"/>
          </p:cNvPicPr>
          <p:nvPr>
            <p:ph idx="1"/>
          </p:nvPr>
        </p:nvPicPr>
        <p:blipFill>
          <a:blip r:embed="rId2" cstate="print"/>
          <a:stretch>
            <a:fillRect/>
          </a:stretch>
        </p:blipFill>
        <p:spPr>
          <a:xfrm>
            <a:off x="1828800" y="2819400"/>
            <a:ext cx="5319713" cy="3551534"/>
          </a:xfrm>
        </p:spPr>
      </p:pic>
      <p:sp>
        <p:nvSpPr>
          <p:cNvPr id="4" name="TextBox 3"/>
          <p:cNvSpPr txBox="1"/>
          <p:nvPr/>
        </p:nvSpPr>
        <p:spPr>
          <a:xfrm>
            <a:off x="2209800" y="1676400"/>
            <a:ext cx="4953000" cy="830997"/>
          </a:xfrm>
          <a:prstGeom prst="rect">
            <a:avLst/>
          </a:prstGeom>
          <a:noFill/>
        </p:spPr>
        <p:txBody>
          <a:bodyPr wrap="square" rtlCol="0">
            <a:spAutoFit/>
          </a:bodyPr>
          <a:lstStyle/>
          <a:p>
            <a:pPr algn="ctr"/>
            <a:r>
              <a:rPr lang="en-US" sz="4800" dirty="0">
                <a:solidFill>
                  <a:schemeClr val="bg2">
                    <a:lumMod val="50000"/>
                  </a:schemeClr>
                </a:solidFill>
              </a:rPr>
              <a:t>ECSTASY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Ecstasy</a:t>
            </a:r>
          </a:p>
        </p:txBody>
      </p:sp>
      <p:sp>
        <p:nvSpPr>
          <p:cNvPr id="4" name="TextBox 3"/>
          <p:cNvSpPr txBox="1"/>
          <p:nvPr/>
        </p:nvSpPr>
        <p:spPr>
          <a:xfrm>
            <a:off x="1066800" y="1676400"/>
            <a:ext cx="3657600" cy="646331"/>
          </a:xfrm>
          <a:prstGeom prst="rect">
            <a:avLst/>
          </a:prstGeom>
          <a:noFill/>
        </p:spPr>
        <p:txBody>
          <a:bodyPr wrap="square" rtlCol="0">
            <a:spAutoFit/>
          </a:bodyPr>
          <a:lstStyle/>
          <a:p>
            <a:r>
              <a:rPr lang="en-US" sz="3600" dirty="0"/>
              <a:t>SIDE EFFECTS:</a:t>
            </a:r>
          </a:p>
        </p:txBody>
      </p:sp>
      <p:sp>
        <p:nvSpPr>
          <p:cNvPr id="5" name="TextBox 4"/>
          <p:cNvSpPr txBox="1"/>
          <p:nvPr/>
        </p:nvSpPr>
        <p:spPr>
          <a:xfrm>
            <a:off x="1600200" y="2438400"/>
            <a:ext cx="4191000" cy="523220"/>
          </a:xfrm>
          <a:prstGeom prst="rect">
            <a:avLst/>
          </a:prstGeom>
          <a:noFill/>
        </p:spPr>
        <p:txBody>
          <a:bodyPr wrap="square" rtlCol="0">
            <a:spAutoFit/>
          </a:bodyPr>
          <a:lstStyle/>
          <a:p>
            <a:pPr>
              <a:buFont typeface="Wingdings" pitchFamily="2" charset="2"/>
              <a:buChar char="Ø"/>
            </a:pPr>
            <a:r>
              <a:rPr lang="en-US" sz="2800" dirty="0"/>
              <a:t>   Impaired Judgment</a:t>
            </a:r>
          </a:p>
        </p:txBody>
      </p:sp>
      <p:sp>
        <p:nvSpPr>
          <p:cNvPr id="6" name="TextBox 5"/>
          <p:cNvSpPr txBox="1"/>
          <p:nvPr/>
        </p:nvSpPr>
        <p:spPr>
          <a:xfrm>
            <a:off x="1600200" y="3048000"/>
            <a:ext cx="4572000" cy="523220"/>
          </a:xfrm>
          <a:prstGeom prst="rect">
            <a:avLst/>
          </a:prstGeom>
          <a:noFill/>
        </p:spPr>
        <p:txBody>
          <a:bodyPr wrap="square" rtlCol="0">
            <a:spAutoFit/>
          </a:bodyPr>
          <a:lstStyle/>
          <a:p>
            <a:pPr>
              <a:buFont typeface="Wingdings" pitchFamily="2" charset="2"/>
              <a:buChar char="Ø"/>
            </a:pPr>
            <a:r>
              <a:rPr lang="en-US" sz="2800" dirty="0"/>
              <a:t>   False Sense of Affection</a:t>
            </a:r>
          </a:p>
        </p:txBody>
      </p:sp>
      <p:sp>
        <p:nvSpPr>
          <p:cNvPr id="7" name="TextBox 6"/>
          <p:cNvSpPr txBox="1"/>
          <p:nvPr/>
        </p:nvSpPr>
        <p:spPr>
          <a:xfrm>
            <a:off x="1600200" y="3657600"/>
            <a:ext cx="2895600" cy="523220"/>
          </a:xfrm>
          <a:prstGeom prst="rect">
            <a:avLst/>
          </a:prstGeom>
          <a:noFill/>
        </p:spPr>
        <p:txBody>
          <a:bodyPr wrap="square" rtlCol="0">
            <a:spAutoFit/>
          </a:bodyPr>
          <a:lstStyle/>
          <a:p>
            <a:pPr>
              <a:buFont typeface="Wingdings" pitchFamily="2" charset="2"/>
              <a:buChar char="Ø"/>
            </a:pPr>
            <a:r>
              <a:rPr lang="en-US" sz="2800" dirty="0"/>
              <a:t>   Confusion</a:t>
            </a:r>
          </a:p>
        </p:txBody>
      </p:sp>
      <p:sp>
        <p:nvSpPr>
          <p:cNvPr id="8" name="TextBox 7"/>
          <p:cNvSpPr txBox="1"/>
          <p:nvPr/>
        </p:nvSpPr>
        <p:spPr>
          <a:xfrm>
            <a:off x="1600200" y="4267200"/>
            <a:ext cx="2971800" cy="523220"/>
          </a:xfrm>
          <a:prstGeom prst="rect">
            <a:avLst/>
          </a:prstGeom>
          <a:noFill/>
        </p:spPr>
        <p:txBody>
          <a:bodyPr wrap="square" rtlCol="0">
            <a:spAutoFit/>
          </a:bodyPr>
          <a:lstStyle/>
          <a:p>
            <a:pPr>
              <a:buFont typeface="Wingdings" pitchFamily="2" charset="2"/>
              <a:buChar char="Ø"/>
            </a:pPr>
            <a:r>
              <a:rPr lang="en-US" sz="2800" dirty="0"/>
              <a:t>   Depression</a:t>
            </a:r>
          </a:p>
        </p:txBody>
      </p:sp>
      <p:sp>
        <p:nvSpPr>
          <p:cNvPr id="9" name="TextBox 8"/>
          <p:cNvSpPr txBox="1"/>
          <p:nvPr/>
        </p:nvSpPr>
        <p:spPr>
          <a:xfrm>
            <a:off x="1600200" y="4876800"/>
            <a:ext cx="3657600" cy="523220"/>
          </a:xfrm>
          <a:prstGeom prst="rect">
            <a:avLst/>
          </a:prstGeom>
          <a:noFill/>
        </p:spPr>
        <p:txBody>
          <a:bodyPr wrap="square" rtlCol="0">
            <a:spAutoFit/>
          </a:bodyPr>
          <a:lstStyle/>
          <a:p>
            <a:pPr>
              <a:buFont typeface="Wingdings" pitchFamily="2" charset="2"/>
              <a:buChar char="Ø"/>
            </a:pPr>
            <a:r>
              <a:rPr lang="en-US" sz="2800" dirty="0"/>
              <a:t>   Sleep Problems</a:t>
            </a:r>
          </a:p>
        </p:txBody>
      </p:sp>
      <p:sp>
        <p:nvSpPr>
          <p:cNvPr id="10" name="TextBox 9"/>
          <p:cNvSpPr txBox="1"/>
          <p:nvPr/>
        </p:nvSpPr>
        <p:spPr>
          <a:xfrm>
            <a:off x="1600200" y="5486400"/>
            <a:ext cx="3505200" cy="523220"/>
          </a:xfrm>
          <a:prstGeom prst="rect">
            <a:avLst/>
          </a:prstGeom>
          <a:noFill/>
        </p:spPr>
        <p:txBody>
          <a:bodyPr wrap="square" rtlCol="0">
            <a:spAutoFit/>
          </a:bodyPr>
          <a:lstStyle/>
          <a:p>
            <a:pPr>
              <a:buFont typeface="Wingdings" pitchFamily="2" charset="2"/>
              <a:buChar char="Ø"/>
            </a:pPr>
            <a:r>
              <a:rPr lang="en-US" sz="2800" dirty="0"/>
              <a:t>   Paranoia</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5833756" y="4191000"/>
            <a:ext cx="2761232" cy="2117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463</TotalTime>
  <Words>721</Words>
  <Application>Microsoft Office PowerPoint</Application>
  <PresentationFormat>On-screen Show (4:3)</PresentationFormat>
  <Paragraphs>119</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Book Antiqua</vt:lpstr>
      <vt:lpstr>Calibri</vt:lpstr>
      <vt:lpstr>Lucida Sans</vt:lpstr>
      <vt:lpstr>Wingdings</vt:lpstr>
      <vt:lpstr>Wingdings 2</vt:lpstr>
      <vt:lpstr>Wingdings 3</vt:lpstr>
      <vt:lpstr>Apex</vt:lpstr>
      <vt:lpstr>    The TRUTH ABOUT DRUGS</vt:lpstr>
      <vt:lpstr>Why Do People Do Drugs?</vt:lpstr>
      <vt:lpstr>TYPES OF DRUGS</vt:lpstr>
      <vt:lpstr>Marijuana</vt:lpstr>
      <vt:lpstr>TYPES OF DRUGS</vt:lpstr>
      <vt:lpstr>Cocaine / Crack</vt:lpstr>
      <vt:lpstr>Cocaine / Crack</vt:lpstr>
      <vt:lpstr>TYPES OF DRUGS</vt:lpstr>
      <vt:lpstr>Ecstasy</vt:lpstr>
      <vt:lpstr>Ecstasy</vt:lpstr>
      <vt:lpstr>TYPES OF DRUGS</vt:lpstr>
      <vt:lpstr>LSD (Acid)</vt:lpstr>
      <vt:lpstr>LSD (Acid)</vt:lpstr>
      <vt:lpstr>OTHER DANGEROUS DRUGS</vt:lpstr>
      <vt:lpstr>Dangerous Effects</vt:lpstr>
      <vt:lpstr> HEROIN </vt:lpstr>
      <vt:lpstr>Facts and Figures</vt:lpstr>
      <vt:lpstr>HEROIN USE </vt:lpstr>
      <vt:lpstr>Heroin </vt:lpstr>
      <vt:lpstr>Did you Know?</vt:lpstr>
      <vt:lpstr>What Heroin looks like</vt:lpstr>
      <vt:lpstr>Additional Resources </vt:lpstr>
      <vt:lpstr>Thank You For Your Time</vt:lpstr>
    </vt:vector>
  </TitlesOfParts>
  <Company>University of Wisconsin Milwaukee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 TRUTH ABOUT DRUGS</dc:title>
  <dc:creator>Daniel Kawczynski</dc:creator>
  <cp:lastModifiedBy>Heller, James P</cp:lastModifiedBy>
  <cp:revision>59</cp:revision>
  <dcterms:created xsi:type="dcterms:W3CDTF">2009-03-03T22:33:54Z</dcterms:created>
  <dcterms:modified xsi:type="dcterms:W3CDTF">2017-09-14T18:34:24Z</dcterms:modified>
</cp:coreProperties>
</file>